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1" r:id="rId4"/>
    <p:sldMasterId id="2147483703" r:id="rId5"/>
    <p:sldMasterId id="2147483761" r:id="rId6"/>
    <p:sldMasterId id="2147483762" r:id="rId7"/>
    <p:sldMasterId id="2147483808" r:id="rId8"/>
    <p:sldMasterId id="2147483821" r:id="rId9"/>
    <p:sldMasterId id="2147483833" r:id="rId10"/>
    <p:sldMasterId id="2147483901" r:id="rId11"/>
    <p:sldMasterId id="2147483925" r:id="rId12"/>
    <p:sldMasterId id="2147483959" r:id="rId13"/>
    <p:sldMasterId id="2147483983" r:id="rId14"/>
    <p:sldMasterId id="2147483996" r:id="rId15"/>
    <p:sldMasterId id="2147484035" r:id="rId16"/>
    <p:sldMasterId id="2147484047" r:id="rId17"/>
    <p:sldMasterId id="2147484060" r:id="rId18"/>
  </p:sldMasterIdLst>
  <p:notesMasterIdLst>
    <p:notesMasterId r:id="rId36"/>
  </p:notesMasterIdLst>
  <p:handoutMasterIdLst>
    <p:handoutMasterId r:id="rId37"/>
  </p:handoutMasterIdLst>
  <p:sldIdLst>
    <p:sldId id="389" r:id="rId19"/>
    <p:sldId id="420" r:id="rId20"/>
    <p:sldId id="459" r:id="rId21"/>
    <p:sldId id="447" r:id="rId22"/>
    <p:sldId id="458" r:id="rId23"/>
    <p:sldId id="445" r:id="rId24"/>
    <p:sldId id="424" r:id="rId25"/>
    <p:sldId id="431" r:id="rId26"/>
    <p:sldId id="426" r:id="rId27"/>
    <p:sldId id="439" r:id="rId28"/>
    <p:sldId id="440" r:id="rId29"/>
    <p:sldId id="441" r:id="rId30"/>
    <p:sldId id="436" r:id="rId31"/>
    <p:sldId id="437" r:id="rId32"/>
    <p:sldId id="449" r:id="rId33"/>
    <p:sldId id="438" r:id="rId34"/>
    <p:sldId id="448" r:id="rId35"/>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GNET Eric" initials="BE" lastIdx="6" clrIdx="0">
    <p:extLst>
      <p:ext uri="{19B8F6BF-5375-455C-9EA6-DF929625EA0E}">
        <p15:presenceInfo xmlns:p15="http://schemas.microsoft.com/office/powerpoint/2012/main" userId="S::eric.borgnet@is.setec.fr::894c0b84-df5b-454a-866c-efeebb3463e0" providerId="AD"/>
      </p:ext>
    </p:extLst>
  </p:cmAuthor>
  <p:cmAuthor id="2" name="CATTIEZ, GERALDINE" initials="CG" lastIdx="3" clrIdx="1">
    <p:extLst>
      <p:ext uri="{19B8F6BF-5375-455C-9EA6-DF929625EA0E}">
        <p15:presenceInfo xmlns:p15="http://schemas.microsoft.com/office/powerpoint/2012/main" userId="S::geraldine.cattiez@atos.net::1a046676-6364-4563-b57a-868fd72f4d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7"/>
    <a:srgbClr val="FFFF66"/>
    <a:srgbClr val="FFD5D5"/>
    <a:srgbClr val="FFC1C1"/>
    <a:srgbClr val="FFA3A3"/>
    <a:srgbClr val="009AE5"/>
    <a:srgbClr val="BFBFBF"/>
    <a:srgbClr val="FC8038"/>
    <a:srgbClr val="51B0B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0030" autoAdjust="0"/>
  </p:normalViewPr>
  <p:slideViewPr>
    <p:cSldViewPr>
      <p:cViewPr varScale="1">
        <p:scale>
          <a:sx n="114" d="100"/>
          <a:sy n="114" d="100"/>
        </p:scale>
        <p:origin x="666" y="84"/>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9234"/>
    </p:cViewPr>
  </p:sorterViewPr>
  <p:notesViewPr>
    <p:cSldViewPr>
      <p:cViewPr varScale="1">
        <p:scale>
          <a:sx n="56" d="100"/>
          <a:sy n="56" d="100"/>
        </p:scale>
        <p:origin x="-1860"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6"/>
            <a:ext cx="3076575" cy="511175"/>
          </a:xfrm>
          <a:prstGeom prst="rect">
            <a:avLst/>
          </a:prstGeom>
        </p:spPr>
        <p:txBody>
          <a:bodyPr vert="horz" lIns="99040" tIns="49521" rIns="99040" bIns="49521"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sz="quarter" idx="1"/>
          </p:nvPr>
        </p:nvSpPr>
        <p:spPr>
          <a:xfrm>
            <a:off x="4021142" y="6"/>
            <a:ext cx="3076575" cy="511175"/>
          </a:xfrm>
          <a:prstGeom prst="rect">
            <a:avLst/>
          </a:prstGeom>
        </p:spPr>
        <p:txBody>
          <a:bodyPr vert="horz" lIns="99040" tIns="49521" rIns="99040" bIns="49521" rtlCol="0"/>
          <a:lstStyle>
            <a:lvl1pPr algn="r" fontAlgn="auto">
              <a:spcBef>
                <a:spcPts val="0"/>
              </a:spcBef>
              <a:spcAft>
                <a:spcPts val="0"/>
              </a:spcAft>
              <a:defRPr sz="1300">
                <a:latin typeface="+mn-lt"/>
                <a:cs typeface="+mn-cs"/>
              </a:defRPr>
            </a:lvl1pPr>
          </a:lstStyle>
          <a:p>
            <a:pPr>
              <a:defRPr/>
            </a:pPr>
            <a:fld id="{EF29A889-A0E3-4831-B3D2-679950D5BFAA}" type="datetimeFigureOut">
              <a:rPr lang="fr-FR"/>
              <a:pPr>
                <a:defRPr/>
              </a:pPr>
              <a:t>28/06/2021</a:t>
            </a:fld>
            <a:endParaRPr lang="fr-FR"/>
          </a:p>
        </p:txBody>
      </p:sp>
      <p:sp>
        <p:nvSpPr>
          <p:cNvPr id="4" name="Espace réservé du pied de page 3"/>
          <p:cNvSpPr>
            <a:spLocks noGrp="1"/>
          </p:cNvSpPr>
          <p:nvPr>
            <p:ph type="ftr" sz="quarter" idx="2"/>
          </p:nvPr>
        </p:nvSpPr>
        <p:spPr>
          <a:xfrm>
            <a:off x="3" y="9721857"/>
            <a:ext cx="3076575" cy="511175"/>
          </a:xfrm>
          <a:prstGeom prst="rect">
            <a:avLst/>
          </a:prstGeom>
        </p:spPr>
        <p:txBody>
          <a:bodyPr vert="horz" lIns="99040" tIns="49521" rIns="99040" bIns="49521" rtlCol="0" anchor="b"/>
          <a:lstStyle>
            <a:lvl1pPr algn="l" fontAlgn="auto">
              <a:spcBef>
                <a:spcPts val="0"/>
              </a:spcBef>
              <a:spcAft>
                <a:spcPts val="0"/>
              </a:spcAft>
              <a:defRPr sz="13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4021142" y="9721857"/>
            <a:ext cx="3076575" cy="511175"/>
          </a:xfrm>
          <a:prstGeom prst="rect">
            <a:avLst/>
          </a:prstGeom>
        </p:spPr>
        <p:txBody>
          <a:bodyPr vert="horz" lIns="99040" tIns="49521" rIns="99040" bIns="49521" rtlCol="0" anchor="b"/>
          <a:lstStyle>
            <a:lvl1pPr algn="r" fontAlgn="auto">
              <a:spcBef>
                <a:spcPts val="0"/>
              </a:spcBef>
              <a:spcAft>
                <a:spcPts val="0"/>
              </a:spcAft>
              <a:defRPr sz="1300">
                <a:latin typeface="+mn-lt"/>
                <a:cs typeface="+mn-cs"/>
              </a:defRPr>
            </a:lvl1pPr>
          </a:lstStyle>
          <a:p>
            <a:pPr>
              <a:defRPr/>
            </a:pPr>
            <a:fld id="{1961AA50-C148-47FD-BEC1-BB87EFB83C1C}" type="slidenum">
              <a:rPr lang="fr-FR"/>
              <a:pPr>
                <a:defRPr/>
              </a:pPr>
              <a:t>‹N°›</a:t>
            </a:fld>
            <a:endParaRPr lang="fr-FR"/>
          </a:p>
        </p:txBody>
      </p:sp>
    </p:spTree>
    <p:extLst>
      <p:ext uri="{BB962C8B-B14F-4D97-AF65-F5344CB8AC3E}">
        <p14:creationId xmlns:p14="http://schemas.microsoft.com/office/powerpoint/2010/main" val="2315439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6"/>
            <a:ext cx="3076575" cy="511175"/>
          </a:xfrm>
          <a:prstGeom prst="rect">
            <a:avLst/>
          </a:prstGeom>
        </p:spPr>
        <p:txBody>
          <a:bodyPr vert="horz" lIns="99040" tIns="49521" rIns="99040" bIns="49521"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4021142" y="6"/>
            <a:ext cx="3076575" cy="511175"/>
          </a:xfrm>
          <a:prstGeom prst="rect">
            <a:avLst/>
          </a:prstGeom>
        </p:spPr>
        <p:txBody>
          <a:bodyPr vert="horz" lIns="99040" tIns="49521" rIns="99040" bIns="49521" rtlCol="0"/>
          <a:lstStyle>
            <a:lvl1pPr algn="r" fontAlgn="auto">
              <a:spcBef>
                <a:spcPts val="0"/>
              </a:spcBef>
              <a:spcAft>
                <a:spcPts val="0"/>
              </a:spcAft>
              <a:defRPr sz="1300">
                <a:latin typeface="+mn-lt"/>
                <a:cs typeface="+mn-cs"/>
              </a:defRPr>
            </a:lvl1pPr>
          </a:lstStyle>
          <a:p>
            <a:pPr>
              <a:defRPr/>
            </a:pPr>
            <a:fld id="{16F064F8-B1F5-4B01-B2C5-2CB78A337586}" type="datetimeFigureOut">
              <a:rPr lang="fr-FR"/>
              <a:pPr>
                <a:defRPr/>
              </a:pPr>
              <a:t>28/06/2021</a:t>
            </a:fld>
            <a:endParaRPr lang="fr-FR"/>
          </a:p>
        </p:txBody>
      </p:sp>
      <p:sp>
        <p:nvSpPr>
          <p:cNvPr id="4" name="Espace réservé de l'image des diapositives 3"/>
          <p:cNvSpPr>
            <a:spLocks noGrp="1" noRot="1" noChangeAspect="1"/>
          </p:cNvSpPr>
          <p:nvPr>
            <p:ph type="sldImg" idx="2"/>
          </p:nvPr>
        </p:nvSpPr>
        <p:spPr>
          <a:xfrm>
            <a:off x="993775" y="769938"/>
            <a:ext cx="5111750" cy="3835400"/>
          </a:xfrm>
          <a:prstGeom prst="rect">
            <a:avLst/>
          </a:prstGeom>
          <a:noFill/>
          <a:ln w="12700">
            <a:solidFill>
              <a:prstClr val="black"/>
            </a:solidFill>
          </a:ln>
        </p:spPr>
        <p:txBody>
          <a:bodyPr vert="horz" lIns="99040" tIns="49521" rIns="99040" bIns="49521" rtlCol="0" anchor="ctr"/>
          <a:lstStyle/>
          <a:p>
            <a:pPr lvl="0"/>
            <a:endParaRPr lang="fr-FR" noProof="0"/>
          </a:p>
        </p:txBody>
      </p:sp>
      <p:sp>
        <p:nvSpPr>
          <p:cNvPr id="5" name="Espace réservé des commentaires 4"/>
          <p:cNvSpPr>
            <a:spLocks noGrp="1"/>
          </p:cNvSpPr>
          <p:nvPr>
            <p:ph type="body" sz="quarter" idx="3"/>
          </p:nvPr>
        </p:nvSpPr>
        <p:spPr>
          <a:xfrm>
            <a:off x="709616" y="4860926"/>
            <a:ext cx="5680075" cy="4605338"/>
          </a:xfrm>
          <a:prstGeom prst="rect">
            <a:avLst/>
          </a:prstGeom>
        </p:spPr>
        <p:txBody>
          <a:bodyPr vert="horz" lIns="99040" tIns="49521" rIns="99040" bIns="49521"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3" y="9721857"/>
            <a:ext cx="3076575" cy="511175"/>
          </a:xfrm>
          <a:prstGeom prst="rect">
            <a:avLst/>
          </a:prstGeom>
        </p:spPr>
        <p:txBody>
          <a:bodyPr vert="horz" lIns="99040" tIns="49521" rIns="99040" bIns="49521"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4021142" y="9721857"/>
            <a:ext cx="3076575" cy="511175"/>
          </a:xfrm>
          <a:prstGeom prst="rect">
            <a:avLst/>
          </a:prstGeom>
        </p:spPr>
        <p:txBody>
          <a:bodyPr vert="horz" lIns="99040" tIns="49521" rIns="99040" bIns="49521" rtlCol="0" anchor="b"/>
          <a:lstStyle>
            <a:lvl1pPr algn="r" fontAlgn="auto">
              <a:spcBef>
                <a:spcPts val="0"/>
              </a:spcBef>
              <a:spcAft>
                <a:spcPts val="0"/>
              </a:spcAft>
              <a:defRPr sz="1300">
                <a:latin typeface="+mn-lt"/>
                <a:cs typeface="+mn-cs"/>
              </a:defRPr>
            </a:lvl1pPr>
          </a:lstStyle>
          <a:p>
            <a:pPr>
              <a:defRPr/>
            </a:pPr>
            <a:fld id="{9744C727-55C2-4ABA-AFE7-CB15CE9809E9}" type="slidenum">
              <a:rPr lang="fr-FR"/>
              <a:pPr>
                <a:defRPr/>
              </a:pPr>
              <a:t>‹N°›</a:t>
            </a:fld>
            <a:endParaRPr lang="fr-FR"/>
          </a:p>
        </p:txBody>
      </p:sp>
    </p:spTree>
    <p:extLst>
      <p:ext uri="{BB962C8B-B14F-4D97-AF65-F5344CB8AC3E}">
        <p14:creationId xmlns:p14="http://schemas.microsoft.com/office/powerpoint/2010/main" val="4025449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744C727-55C2-4ABA-AFE7-CB15CE9809E9}" type="slidenum">
              <a:rPr lang="fr-FR" smtClean="0"/>
              <a:pPr>
                <a:defRPr/>
              </a:pPr>
              <a:t>1</a:t>
            </a:fld>
            <a:endParaRPr lang="fr-FR"/>
          </a:p>
        </p:txBody>
      </p:sp>
    </p:spTree>
    <p:extLst>
      <p:ext uri="{BB962C8B-B14F-4D97-AF65-F5344CB8AC3E}">
        <p14:creationId xmlns:p14="http://schemas.microsoft.com/office/powerpoint/2010/main" val="45743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9744C727-55C2-4ABA-AFE7-CB15CE9809E9}" type="slidenum">
              <a:rPr lang="fr-FR" smtClean="0"/>
              <a:pPr>
                <a:defRPr/>
              </a:pPr>
              <a:t>4</a:t>
            </a:fld>
            <a:endParaRPr lang="fr-FR"/>
          </a:p>
        </p:txBody>
      </p:sp>
    </p:spTree>
    <p:extLst>
      <p:ext uri="{BB962C8B-B14F-4D97-AF65-F5344CB8AC3E}">
        <p14:creationId xmlns:p14="http://schemas.microsoft.com/office/powerpoint/2010/main" val="329134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744C727-55C2-4ABA-AFE7-CB15CE9809E9}" type="slidenum">
              <a:rPr lang="fr-FR" smtClean="0"/>
              <a:pPr>
                <a:defRPr/>
              </a:pPr>
              <a:t>12</a:t>
            </a:fld>
            <a:endParaRPr lang="fr-FR"/>
          </a:p>
        </p:txBody>
      </p:sp>
    </p:spTree>
    <p:extLst>
      <p:ext uri="{BB962C8B-B14F-4D97-AF65-F5344CB8AC3E}">
        <p14:creationId xmlns:p14="http://schemas.microsoft.com/office/powerpoint/2010/main" val="39755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rot="18803419">
            <a:off x="685800" y="2130487"/>
            <a:ext cx="7772400" cy="1470025"/>
          </a:xfrm>
        </p:spPr>
        <p:txBody>
          <a:bodyPr/>
          <a:lstStyle>
            <a:lvl1pPr>
              <a:defRPr>
                <a:solidFill>
                  <a:srgbClr val="FFFF00"/>
                </a:solidFill>
              </a:defRPr>
            </a:lvl1pPr>
          </a:lstStyle>
          <a:p>
            <a:r>
              <a:rPr lang="fr-FR" dirty="0"/>
              <a:t>A discuter…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ADE886E-3509-4E0F-A09A-221E5857503F}" type="slidenum">
              <a:rPr lang="fr-FR"/>
              <a:pPr>
                <a:defRPr/>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941325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8818988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987057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380267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5006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626925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7230941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0074952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613251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3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9391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8E6D8D2-56F4-4A05-B204-5A8D4A422E7C}" type="slidenum">
              <a:rPr lang="fr-FR"/>
              <a:pPr>
                <a:defRPr/>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9847207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14"/>
            <a:ext cx="7772400" cy="1362075"/>
          </a:xfrm>
        </p:spPr>
        <p:txBody>
          <a:bodyPr anchor="t"/>
          <a:lstStyle>
            <a:lvl1pPr algn="l">
              <a:defRPr sz="3692"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0712310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08913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592361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576399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2628551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1846" b="1"/>
            </a:lvl1pPr>
          </a:lstStyle>
          <a:p>
            <a:r>
              <a:rPr lang="fr-FR"/>
              <a:t>Cliquez pour modifier le style du titre</a:t>
            </a:r>
          </a:p>
        </p:txBody>
      </p:sp>
      <p:sp>
        <p:nvSpPr>
          <p:cNvPr id="3" name="Espace réservé du contenu 2"/>
          <p:cNvSpPr>
            <a:spLocks noGrp="1"/>
          </p:cNvSpPr>
          <p:nvPr>
            <p:ph idx="1"/>
          </p:nvPr>
        </p:nvSpPr>
        <p:spPr>
          <a:xfrm>
            <a:off x="3575051" y="273237"/>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3181830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846"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4759516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544734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24"/>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24"/>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5757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B6884A6-C83B-4815-9769-CF6FB65F04EE}" type="slidenum">
              <a:rPr lang="fr-FR"/>
              <a:pPr>
                <a:defRPr/>
              </a:pPr>
              <a:t>‹N°›</a:t>
            </a:fld>
            <a:endParaRPr lang="fr-F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5"/>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normAutofit/>
          </a:bodyPr>
          <a:lstStyle>
            <a:lvl1pPr marL="474796" indent="-474796">
              <a:lnSpc>
                <a:spcPct val="150000"/>
              </a:lnSpc>
              <a:spcBef>
                <a:spcPts val="554"/>
              </a:spcBef>
              <a:spcAft>
                <a:spcPts val="554"/>
              </a:spcAft>
              <a:buClr>
                <a:srgbClr val="FF5F00"/>
              </a:buClr>
              <a:buFont typeface="+mj-lt"/>
              <a:buAutoNum type="arabicPeriod"/>
              <a:defRPr sz="1846">
                <a:solidFill>
                  <a:srgbClr val="362877"/>
                </a:solidFill>
                <a:latin typeface="Lucida Bright" pitchFamily="18" charset="0"/>
              </a:defRPr>
            </a:lvl1pPr>
          </a:lstStyle>
          <a:p>
            <a:pPr lvl="0"/>
            <a:r>
              <a:rPr lang="fr-FR" dirty="0"/>
              <a:t>Cliquez pour modifier les styles du texte du masque</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215" b="0" baseline="0">
                <a:solidFill>
                  <a:srgbClr val="FF5F00"/>
                </a:solidFill>
                <a:latin typeface="Lucida Bright" pitchFamily="18" charset="0"/>
              </a:defRPr>
            </a:lvl1pPr>
          </a:lstStyle>
          <a:p>
            <a:pPr lvl="0"/>
            <a:r>
              <a:rPr lang="fr-FR" dirty="0"/>
              <a:t>Titre de la partie</a:t>
            </a:r>
          </a:p>
        </p:txBody>
      </p:sp>
      <p:sp>
        <p:nvSpPr>
          <p:cNvPr id="15" name="Espace réservé du texte 11"/>
          <p:cNvSpPr>
            <a:spLocks noGrp="1"/>
          </p:cNvSpPr>
          <p:nvPr>
            <p:ph type="body" sz="quarter" idx="16" hasCustomPrompt="1"/>
          </p:nvPr>
        </p:nvSpPr>
        <p:spPr>
          <a:xfrm>
            <a:off x="1079998" y="360000"/>
            <a:ext cx="7812000" cy="540000"/>
          </a:xfrm>
          <a:solidFill>
            <a:srgbClr val="E5F7FF"/>
          </a:solidFill>
        </p:spPr>
        <p:txBody>
          <a:bodyPr vert="horz" anchor="ctr">
            <a:normAutofit/>
          </a:bodyPr>
          <a:lstStyle>
            <a:lvl1pPr marL="329720" indent="0" algn="l">
              <a:buFont typeface="+mj-lt"/>
              <a:buNone/>
              <a:defRPr kumimoji="0" lang="fr-FR" sz="2585"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29720" marR="0" lvl="0" indent="0" algn="l" defTabSz="844083"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0" name="Espace réservé du texte 11"/>
          <p:cNvSpPr>
            <a:spLocks noGrp="1"/>
          </p:cNvSpPr>
          <p:nvPr>
            <p:ph type="body" sz="quarter" idx="17" hasCustomPrompt="1"/>
          </p:nvPr>
        </p:nvSpPr>
        <p:spPr>
          <a:xfrm>
            <a:off x="1080000" y="900000"/>
            <a:ext cx="7812000" cy="540000"/>
          </a:xfrm>
          <a:solidFill>
            <a:srgbClr val="E5F7FF"/>
          </a:solidFill>
        </p:spPr>
        <p:txBody>
          <a:bodyPr vert="horz" anchor="ctr">
            <a:normAutofit/>
          </a:bodyPr>
          <a:lstStyle>
            <a:lvl1pPr marL="329720" indent="0" algn="l">
              <a:buFont typeface="+mj-lt"/>
              <a:buNone/>
              <a:defRPr kumimoji="0" lang="fr-FR" sz="1662"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29720" marR="0" lvl="0" indent="0" algn="l" defTabSz="844083" rtl="0" eaLnBrk="0" fontAlgn="base" latinLnBrk="0" hangingPunct="0">
              <a:lnSpc>
                <a:spcPct val="100000"/>
              </a:lnSpc>
              <a:spcBef>
                <a:spcPct val="0"/>
              </a:spcBef>
              <a:spcAft>
                <a:spcPct val="0"/>
              </a:spcAft>
              <a:buClrTx/>
              <a:buSzTx/>
              <a:buFontTx/>
              <a:buNone/>
              <a:tabLst/>
              <a:defRPr/>
            </a:pPr>
            <a:r>
              <a:rPr lang="fr-FR" dirty="0"/>
              <a:t>Titre de la sous-sous-partie</a:t>
            </a:r>
          </a:p>
        </p:txBody>
      </p:sp>
      <p:sp>
        <p:nvSpPr>
          <p:cNvPr id="14" name="ZoneTexte 13"/>
          <p:cNvSpPr txBox="1"/>
          <p:nvPr userDrawn="1"/>
        </p:nvSpPr>
        <p:spPr>
          <a:xfrm>
            <a:off x="1080000" y="6529129"/>
            <a:ext cx="7092000" cy="248530"/>
          </a:xfrm>
          <a:prstGeom prst="rect">
            <a:avLst/>
          </a:prstGeom>
          <a:solidFill>
            <a:srgbClr val="D1CBED"/>
          </a:solidFill>
        </p:spPr>
        <p:txBody>
          <a:bodyPr anchor="ctr">
            <a:spAutoFit/>
          </a:bodyPr>
          <a:lstStyle/>
          <a:p>
            <a:pPr algn="ctr">
              <a:defRPr/>
            </a:pPr>
            <a:r>
              <a:rPr lang="fr-FR" sz="1015" dirty="0">
                <a:solidFill>
                  <a:srgbClr val="362877"/>
                </a:solidFill>
                <a:latin typeface="Lucida Bright" pitchFamily="18" charset="0"/>
                <a:cs typeface="Arial" pitchFamily="34" charset="0"/>
              </a:rPr>
              <a:t>Equipement - Schéma directeur pour l’équipement et la maintenance informatiques - Mars 2013</a:t>
            </a:r>
          </a:p>
        </p:txBody>
      </p:sp>
      <p:sp>
        <p:nvSpPr>
          <p:cNvPr id="16" name="Espace réservé du numéro de diapositive 5"/>
          <p:cNvSpPr>
            <a:spLocks noGrp="1"/>
          </p:cNvSpPr>
          <p:nvPr>
            <p:ph type="sldNum" sz="quarter" idx="12"/>
          </p:nvPr>
        </p:nvSpPr>
        <p:spPr>
          <a:xfrm>
            <a:off x="8269367" y="6522589"/>
            <a:ext cx="612000" cy="257762"/>
          </a:xfrm>
          <a:solidFill>
            <a:srgbClr val="D1CBED"/>
          </a:solidFill>
        </p:spPr>
        <p:txBody>
          <a:bodyPr/>
          <a:lstStyle>
            <a:lvl1pPr algn="ctr">
              <a:defRPr sz="923" b="0">
                <a:solidFill>
                  <a:srgbClr val="362877"/>
                </a:solidFill>
                <a:latin typeface="Lucida Bright" pitchFamily="18" charset="0"/>
              </a:defRPr>
            </a:lvl1pPr>
          </a:lstStyle>
          <a:p>
            <a:fld id="{3637FB1D-2307-4456-B6E3-A2CBE755CE0C}" type="slidenum">
              <a:rPr lang="fr-FR" smtClean="0"/>
              <a:pPr/>
              <a:t>‹N°›</a:t>
            </a:fld>
            <a:endParaRPr lang="fr-FR" dirty="0"/>
          </a:p>
        </p:txBody>
      </p:sp>
      <p:sp>
        <p:nvSpPr>
          <p:cNvPr id="11" name="ZoneTexte 10"/>
          <p:cNvSpPr txBox="1"/>
          <p:nvPr userDrawn="1"/>
        </p:nvSpPr>
        <p:spPr>
          <a:xfrm>
            <a:off x="1080000" y="6532656"/>
            <a:ext cx="7092000" cy="241476"/>
          </a:xfrm>
          <a:prstGeom prst="rect">
            <a:avLst/>
          </a:prstGeom>
          <a:solidFill>
            <a:srgbClr val="D1CBED"/>
          </a:solidFill>
        </p:spPr>
        <p:txBody>
          <a:bodyPr anchor="ctr">
            <a:spAutoFit/>
          </a:bodyPr>
          <a:lstStyle/>
          <a:p>
            <a:pPr algn="ctr">
              <a:defRPr/>
            </a:pPr>
            <a:r>
              <a:rPr lang="fr-FR" sz="969" dirty="0">
                <a:solidFill>
                  <a:srgbClr val="362877"/>
                </a:solidFill>
                <a:latin typeface="Lucida Bright" pitchFamily="18" charset="0"/>
                <a:cs typeface="Arial" pitchFamily="34" charset="0"/>
              </a:rPr>
              <a:t>Equipement - Schéma directeur pour l’équipement et la maintenance informatiques - Mars 2013 – E.MAZO</a:t>
            </a:r>
          </a:p>
        </p:txBody>
      </p:sp>
    </p:spTree>
    <p:extLst>
      <p:ext uri="{BB962C8B-B14F-4D97-AF65-F5344CB8AC3E}">
        <p14:creationId xmlns:p14="http://schemas.microsoft.com/office/powerpoint/2010/main" val="16996821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2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205264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4734371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04"/>
            <a:ext cx="7772400" cy="1362075"/>
          </a:xfrm>
        </p:spPr>
        <p:txBody>
          <a:bodyPr anchor="t"/>
          <a:lstStyle>
            <a:lvl1pPr algn="l">
              <a:defRPr sz="3692"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2947846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21684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226465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410438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516704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1846" b="1"/>
            </a:lvl1pPr>
          </a:lstStyle>
          <a:p>
            <a:r>
              <a:rPr lang="fr-FR"/>
              <a:t>Cliquez pour modifier le style du titre</a:t>
            </a:r>
          </a:p>
        </p:txBody>
      </p:sp>
      <p:sp>
        <p:nvSpPr>
          <p:cNvPr id="3" name="Espace réservé du contenu 2"/>
          <p:cNvSpPr>
            <a:spLocks noGrp="1"/>
          </p:cNvSpPr>
          <p:nvPr>
            <p:ph idx="1"/>
          </p:nvPr>
        </p:nvSpPr>
        <p:spPr>
          <a:xfrm>
            <a:off x="3575051" y="273227"/>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8412629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846"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25502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5CEF6C7-F47E-4576-B367-DA1EC9DE759F}" type="slidenum">
              <a:rPr lang="fr-FR"/>
              <a:pPr>
                <a:defRPr/>
              </a:pPr>
              <a:t>‹N°›</a:t>
            </a:fld>
            <a:endParaRPr lang="fr-F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521064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14"/>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14"/>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088205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5"/>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lstStyle>
            <a:lvl1pPr marL="514350" indent="-514350">
              <a:lnSpc>
                <a:spcPct val="150000"/>
              </a:lnSpc>
              <a:spcBef>
                <a:spcPts val="600"/>
              </a:spcBef>
              <a:spcAft>
                <a:spcPts val="600"/>
              </a:spcAft>
              <a:buClr>
                <a:srgbClr val="FF5F00"/>
              </a:buClr>
              <a:buFont typeface="Wingdings" pitchFamily="2" charset="2"/>
              <a:buChar char="§"/>
              <a:defRPr sz="2000">
                <a:solidFill>
                  <a:srgbClr val="362877"/>
                </a:solidFill>
                <a:latin typeface="Lucida Bright" pitchFamily="18" charset="0"/>
              </a:defRPr>
            </a:lvl1pPr>
            <a:lvl2pPr marL="1071563" indent="-358775">
              <a:lnSpc>
                <a:spcPct val="150000"/>
              </a:lnSpc>
              <a:spcBef>
                <a:spcPts val="600"/>
              </a:spcBef>
              <a:spcAft>
                <a:spcPts val="600"/>
              </a:spcAft>
              <a:buClr>
                <a:srgbClr val="FF5F00"/>
              </a:buClr>
              <a:buFont typeface="Calibri" pitchFamily="34" charset="0"/>
              <a:buChar char="→"/>
              <a:defRPr sz="1800" baseline="0">
                <a:solidFill>
                  <a:srgbClr val="362877"/>
                </a:solidFill>
                <a:latin typeface="Lucida Bright" pitchFamily="18" charset="0"/>
              </a:defRPr>
            </a:lvl2pPr>
            <a:lvl3pPr marL="1520825" indent="-261938">
              <a:spcBef>
                <a:spcPts val="600"/>
              </a:spcBef>
              <a:spcAft>
                <a:spcPts val="600"/>
              </a:spcAft>
              <a:buClr>
                <a:srgbClr val="FF5F00"/>
              </a:buClr>
              <a:defRPr sz="1600" baseline="0">
                <a:solidFill>
                  <a:srgbClr val="362877"/>
                </a:solidFill>
                <a:latin typeface="Lucida Bright" pitchFamily="18" charset="0"/>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400" b="0" baseline="0">
                <a:solidFill>
                  <a:srgbClr val="FF5F00"/>
                </a:solidFill>
                <a:latin typeface="Lucida Bright" pitchFamily="18" charset="0"/>
              </a:defRPr>
            </a:lvl1pPr>
          </a:lstStyle>
          <a:p>
            <a:pPr lvl="0"/>
            <a:r>
              <a:rPr lang="fr-FR" dirty="0"/>
              <a:t>Titre de la partie</a:t>
            </a:r>
          </a:p>
        </p:txBody>
      </p:sp>
      <p:sp>
        <p:nvSpPr>
          <p:cNvPr id="16" name="Espace réservé du texte 11"/>
          <p:cNvSpPr>
            <a:spLocks noGrp="1"/>
          </p:cNvSpPr>
          <p:nvPr>
            <p:ph type="body" sz="quarter" idx="16" hasCustomPrompt="1"/>
          </p:nvPr>
        </p:nvSpPr>
        <p:spPr>
          <a:xfrm>
            <a:off x="1079998" y="360000"/>
            <a:ext cx="7812000" cy="540000"/>
          </a:xfrm>
          <a:solidFill>
            <a:srgbClr val="E5F7FF"/>
          </a:solidFill>
        </p:spPr>
        <p:txBody>
          <a:bodyPr vert="horz" anchor="ctr">
            <a:normAutofit/>
          </a:bodyPr>
          <a:lstStyle>
            <a:lvl1pPr marL="357188" indent="0" algn="l">
              <a:buFont typeface="+mj-lt"/>
              <a:buNone/>
              <a:defRPr kumimoji="0" lang="fr-FR" sz="2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7" name="Espace réservé du texte 11"/>
          <p:cNvSpPr>
            <a:spLocks noGrp="1"/>
          </p:cNvSpPr>
          <p:nvPr>
            <p:ph type="body" sz="quarter" idx="17" hasCustomPrompt="1"/>
          </p:nvPr>
        </p:nvSpPr>
        <p:spPr>
          <a:xfrm>
            <a:off x="1080000" y="900000"/>
            <a:ext cx="7812000" cy="540000"/>
          </a:xfrm>
          <a:solidFill>
            <a:srgbClr val="E5F7FF"/>
          </a:solidFill>
        </p:spPr>
        <p:txBody>
          <a:bodyPr vert="horz" anchor="ctr">
            <a:normAutofit/>
          </a:bodyPr>
          <a:lstStyle>
            <a:lvl1pPr marL="357188" indent="0" algn="l">
              <a:buFont typeface="+mj-lt"/>
              <a:buNone/>
              <a:defRPr kumimoji="0" lang="fr-FR" sz="1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sous-sous-partie</a:t>
            </a:r>
          </a:p>
        </p:txBody>
      </p:sp>
      <p:sp>
        <p:nvSpPr>
          <p:cNvPr id="15" name="ZoneTexte 14"/>
          <p:cNvSpPr txBox="1"/>
          <p:nvPr userDrawn="1"/>
        </p:nvSpPr>
        <p:spPr>
          <a:xfrm>
            <a:off x="1080000" y="6331195"/>
            <a:ext cx="7092000" cy="261610"/>
          </a:xfrm>
          <a:prstGeom prst="rect">
            <a:avLst/>
          </a:prstGeom>
          <a:solidFill>
            <a:srgbClr val="D1CBED"/>
          </a:solidFill>
        </p:spPr>
        <p:txBody>
          <a:bodyPr anchor="ctr">
            <a:spAutoFit/>
          </a:bodyPr>
          <a:lstStyle/>
          <a:p>
            <a:pPr algn="ctr" fontAlgn="auto">
              <a:spcBef>
                <a:spcPts val="0"/>
              </a:spcBef>
              <a:spcAft>
                <a:spcPts val="0"/>
              </a:spcAft>
              <a:defRPr/>
            </a:pPr>
            <a:r>
              <a:rPr lang="fr-FR" sz="1100" dirty="0">
                <a:solidFill>
                  <a:srgbClr val="362877"/>
                </a:solidFill>
                <a:latin typeface="Lucida Bright" pitchFamily="18" charset="0"/>
                <a:cs typeface="Arial" pitchFamily="34" charset="0"/>
              </a:rPr>
              <a:t>Equipement - Schéma directeur pour l’équipement et la maintenance informatiques - Mars 2013</a:t>
            </a:r>
          </a:p>
        </p:txBody>
      </p:sp>
      <p:sp>
        <p:nvSpPr>
          <p:cNvPr id="6" name="Espace réservé du numéro de diapositive 5"/>
          <p:cNvSpPr>
            <a:spLocks noGrp="1"/>
          </p:cNvSpPr>
          <p:nvPr>
            <p:ph type="sldNum" sz="quarter" idx="12"/>
          </p:nvPr>
        </p:nvSpPr>
        <p:spPr>
          <a:xfrm>
            <a:off x="8280000" y="6336000"/>
            <a:ext cx="612000" cy="252000"/>
          </a:xfrm>
          <a:solidFill>
            <a:srgbClr val="D1CBED"/>
          </a:solidFill>
        </p:spPr>
        <p:txBody>
          <a:bodyPr/>
          <a:lstStyle>
            <a:lvl1pPr algn="ctr">
              <a:defRPr sz="1000" b="0">
                <a:solidFill>
                  <a:srgbClr val="362877"/>
                </a:solidFill>
                <a:latin typeface="Lucida Bright" pitchFamily="18" charset="0"/>
              </a:defRPr>
            </a:lvl1pPr>
          </a:lstStyle>
          <a:p>
            <a:fld id="{3637FB1D-2307-4456-B6E3-A2CBE755CE0C}" type="slidenum">
              <a:rPr lang="fr-FR" smtClean="0"/>
              <a:pPr/>
              <a:t>‹N°›</a:t>
            </a:fld>
            <a:endParaRPr lang="fr-FR" dirty="0"/>
          </a:p>
        </p:txBody>
      </p:sp>
      <p:sp>
        <p:nvSpPr>
          <p:cNvPr id="14" name="ZoneTexte 13"/>
          <p:cNvSpPr txBox="1"/>
          <p:nvPr userDrawn="1"/>
        </p:nvSpPr>
        <p:spPr>
          <a:xfrm>
            <a:off x="1080000" y="6331192"/>
            <a:ext cx="7092000" cy="253916"/>
          </a:xfrm>
          <a:prstGeom prst="rect">
            <a:avLst/>
          </a:prstGeom>
          <a:solidFill>
            <a:srgbClr val="D1CBED"/>
          </a:solidFill>
        </p:spPr>
        <p:txBody>
          <a:bodyPr anchor="ctr">
            <a:spAutoFit/>
          </a:bodyPr>
          <a:lstStyle/>
          <a:p>
            <a:pPr algn="ctr" fontAlgn="auto">
              <a:spcBef>
                <a:spcPts val="0"/>
              </a:spcBef>
              <a:spcAft>
                <a:spcPts val="0"/>
              </a:spcAft>
              <a:defRPr/>
            </a:pPr>
            <a:r>
              <a:rPr lang="fr-FR" sz="1050" dirty="0">
                <a:solidFill>
                  <a:srgbClr val="362877"/>
                </a:solidFill>
                <a:latin typeface="Lucida Bright" pitchFamily="18" charset="0"/>
                <a:cs typeface="Arial" pitchFamily="34" charset="0"/>
              </a:rPr>
              <a:t>Equipement - Schéma directeur pour l’équipement et la maintenance informatiques – Juin 2014</a:t>
            </a:r>
          </a:p>
        </p:txBody>
      </p:sp>
    </p:spTree>
    <p:extLst>
      <p:ext uri="{BB962C8B-B14F-4D97-AF65-F5344CB8AC3E}">
        <p14:creationId xmlns:p14="http://schemas.microsoft.com/office/powerpoint/2010/main" val="37349137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566971-EF37-4E5A-8096-55CA1DE1776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818676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0D8F2-2B6A-4C8C-8A75-5F70CE6F6AB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920985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1C1E08-FB17-489F-A9E9-4762A916695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248758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A82B00-513A-4763-B935-5A3F1311FDC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592552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0BB133-E188-4091-9388-A6147D289148}"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90881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75AF8F-6D12-40EE-8A33-0CB7491B2008}"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5028890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1725" y="115888"/>
            <a:ext cx="1454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845F62E-05C9-45E9-8971-AE71F0BFD16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592227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2341E50-1561-4B5A-AF47-13805927D3D5}" type="slidenum">
              <a:rPr lang="fr-FR"/>
              <a:pPr>
                <a:defRPr/>
              </a:pPr>
              <a:t>‹N°›</a:t>
            </a:fld>
            <a:endParaRPr lang="fr-F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EB98B9-A1D0-4513-A29D-E99E8696DB1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3342179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4ACACA-A2A9-448A-BA24-AD85F64E909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483458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3DC27B-1622-407F-BEAE-361FC90864B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1435803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397388-D482-4161-95AC-CFAD832D9495}"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409689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63"/>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14305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7691604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38"/>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945458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724071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2752965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7809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0" y="889019"/>
            <a:ext cx="44958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889019"/>
            <a:ext cx="44958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10EEB88-1A21-4D11-8BB9-4599C82A68CE}" type="slidenum">
              <a:rPr lang="fr-FR"/>
              <a:pPr>
                <a:defRPr/>
              </a:pPr>
              <a:t>‹N°›</a:t>
            </a:fld>
            <a:endParaRPr lang="fr-F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2268294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24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773504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447074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2444986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35"/>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35"/>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394133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FR"/>
          </a:p>
        </p:txBody>
      </p:sp>
      <p:sp>
        <p:nvSpPr>
          <p:cNvPr id="3" name="Table Placeholder 2"/>
          <p:cNvSpPr>
            <a:spLocks noGrp="1"/>
          </p:cNvSpPr>
          <p:nvPr>
            <p:ph type="tbl" idx="1"/>
          </p:nvPr>
        </p:nvSpPr>
        <p:spPr>
          <a:xfrm>
            <a:off x="457200" y="1600206"/>
            <a:ext cx="8229600" cy="4525963"/>
          </a:xfrm>
        </p:spPr>
        <p:txBody>
          <a:bodyPr/>
          <a:lstStyle/>
          <a:p>
            <a:pPr lvl="0"/>
            <a:endParaRPr lang="fr-FR" noProof="0"/>
          </a:p>
        </p:txBody>
      </p:sp>
      <p:sp>
        <p:nvSpPr>
          <p:cNvPr id="4" name="Date Placeholder 3"/>
          <p:cNvSpPr>
            <a:spLocks noGrp="1"/>
          </p:cNvSpPr>
          <p:nvPr>
            <p:ph type="dt" sz="half" idx="10"/>
          </p:nvPr>
        </p:nvSpPr>
        <p:spPr>
          <a:xfrm>
            <a:off x="457200" y="6356588"/>
            <a:ext cx="2133600" cy="365125"/>
          </a:xfrm>
        </p:spPr>
        <p:txBody>
          <a:bodyPr/>
          <a:lstStyle>
            <a:lvl1pPr>
              <a:defRPr/>
            </a:lvl1pPr>
          </a:lstStyle>
          <a:p>
            <a:pPr>
              <a:defRPr/>
            </a:pPr>
            <a:endParaRPr lang="fr-FR">
              <a:solidFill>
                <a:srgbClr val="000000"/>
              </a:solidFill>
            </a:endParaRPr>
          </a:p>
        </p:txBody>
      </p:sp>
      <p:sp>
        <p:nvSpPr>
          <p:cNvPr id="5" name="Footer Placeholder 4"/>
          <p:cNvSpPr>
            <a:spLocks noGrp="1"/>
          </p:cNvSpPr>
          <p:nvPr>
            <p:ph type="ftr" sz="quarter" idx="11"/>
          </p:nvPr>
        </p:nvSpPr>
        <p:spPr>
          <a:xfrm>
            <a:off x="3124200" y="6356588"/>
            <a:ext cx="2895600" cy="365125"/>
          </a:xfrm>
        </p:spPr>
        <p:txBody>
          <a:bodyPr/>
          <a:lstStyle>
            <a:lvl1pPr>
              <a:defRPr/>
            </a:lvl1pPr>
          </a:lstStyle>
          <a:p>
            <a:pPr>
              <a:defRPr/>
            </a:pPr>
            <a:endParaRPr lang="fr-FR">
              <a:solidFill>
                <a:srgbClr val="000000"/>
              </a:solidFill>
            </a:endParaRPr>
          </a:p>
        </p:txBody>
      </p:sp>
      <p:sp>
        <p:nvSpPr>
          <p:cNvPr id="6" name="Slide Number Placeholder 5"/>
          <p:cNvSpPr>
            <a:spLocks noGrp="1"/>
          </p:cNvSpPr>
          <p:nvPr>
            <p:ph type="sldNum" sz="quarter" idx="12"/>
          </p:nvPr>
        </p:nvSpPr>
        <p:spPr>
          <a:xfrm>
            <a:off x="6553200" y="6356588"/>
            <a:ext cx="2133600" cy="365125"/>
          </a:xfrm>
          <a:prstGeom prst="rect">
            <a:avLst/>
          </a:prstGeom>
        </p:spPr>
        <p:txBody>
          <a:bodyPr/>
          <a:lstStyle>
            <a:lvl1pPr>
              <a:defRPr/>
            </a:lvl1pPr>
          </a:lstStyle>
          <a:p>
            <a:pPr>
              <a:defRPr/>
            </a:pPr>
            <a:fld id="{8FAFD784-7040-4402-960B-4ED61A38A3E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1998331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957663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862475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656936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932561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EFE9D33-2936-47C4-ABA2-DE6D748CF6DC}" type="slidenum">
              <a:rPr lang="fr-FR"/>
              <a:pPr>
                <a:defRPr/>
              </a:pPr>
              <a:t>‹N°›</a:t>
            </a:fld>
            <a:endParaRPr lang="fr-F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9897791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3261794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pic>
        <p:nvPicPr>
          <p:cNvPr id="5" name="Image 4"/>
          <p:cNvPicPr>
            <a:picLocks noChangeAspect="1"/>
          </p:cNvPicPr>
          <p:nvPr userDrawn="1"/>
        </p:nvPicPr>
        <p:blipFill>
          <a:blip r:embed="rId2"/>
          <a:stretch>
            <a:fillRect/>
          </a:stretch>
        </p:blipFill>
        <p:spPr>
          <a:xfrm>
            <a:off x="7452320" y="116632"/>
            <a:ext cx="1453556" cy="504056"/>
          </a:xfrm>
          <a:prstGeom prst="rect">
            <a:avLst/>
          </a:prstGeom>
        </p:spPr>
      </p:pic>
    </p:spTree>
    <p:extLst>
      <p:ext uri="{BB962C8B-B14F-4D97-AF65-F5344CB8AC3E}">
        <p14:creationId xmlns:p14="http://schemas.microsoft.com/office/powerpoint/2010/main" val="23325737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905329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8334597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064730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87603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5F0AE7C-2412-4AA6-BE00-49F0D0A975A3}"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CB6BBA6-535C-42C8-BE5B-692D5F4C9C36}"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1DF048A-48A0-4B3A-851C-EBC2C1789B52}"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1A8C3F0-EEDD-4E4F-A664-0C843E16FE39}"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AC9D332-6907-4C02-BF14-0F8F14636D0E}"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0879872-9BEC-43F3-978A-72E94690D2F6}"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2"/>
            <a:ext cx="2286000" cy="54578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0" y="22"/>
            <a:ext cx="6705600" cy="54578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ACAE5A0-A7E6-46CE-9295-50A3CBFC3BAC}"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020050" cy="838200"/>
          </a:xfrm>
        </p:spPr>
        <p:txBody>
          <a:bodyPr/>
          <a:lstStyle/>
          <a:p>
            <a:r>
              <a:rPr lang="fr-FR"/>
              <a:t>Cliquez pour modifier le style du titre</a:t>
            </a:r>
          </a:p>
        </p:txBody>
      </p:sp>
      <p:sp>
        <p:nvSpPr>
          <p:cNvPr id="3" name="Espace réservé du texte 2"/>
          <p:cNvSpPr>
            <a:spLocks noGrp="1"/>
          </p:cNvSpPr>
          <p:nvPr>
            <p:ph type="body" sz="half" idx="1"/>
          </p:nvPr>
        </p:nvSpPr>
        <p:spPr>
          <a:xfrm>
            <a:off x="0" y="889019"/>
            <a:ext cx="4495800" cy="45688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889019"/>
            <a:ext cx="4495800" cy="45688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245CE8F-7C49-4119-87AF-C7100BDBF937}"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07BBD42-1D67-497E-BED7-8CCE80CCF528}"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166795D-E755-482E-BF66-49FA4448BD80}"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0879049-A521-428F-8220-90417D8A221B}"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070E33C-97A6-4BAA-8274-6348E98450B0}"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5BFBDBC-9DB1-4F4B-863E-A48D63E0B071}"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ADAA35A-0793-44F7-A5D0-5572840B93E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7FFA4E5-889A-4826-97FF-5559C54FDEAB}"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DC8BA10-A71B-4BC8-A9C8-F4120CF57585}"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05DD4C8-769C-4AD3-B04E-32A6344BD22A}"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0780367-A7BD-4C5C-B20F-12BEEB9E2FD0}"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F3E3485-8F88-412B-9502-C8715E5162CD}"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FD6AC01-DB8D-4FD3-AD89-93006803B2F4}"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pPr>
                <a:defRP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pPr>
                <a:defRP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pPr>
                <a:defRPr/>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4472D6F-C39A-44B2-99CB-D781BEC543C8}"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pPr>
                <a:defRPr/>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pPr>
                <a:defRPr/>
              </a:pPr>
              <a:t>‹N°›</a:t>
            </a:fld>
            <a:endParaRPr lang="fr-FR"/>
          </a:p>
        </p:txBody>
      </p:sp>
      <p:pic>
        <p:nvPicPr>
          <p:cNvPr id="5" name="Image 4"/>
          <p:cNvPicPr>
            <a:picLocks noChangeAspect="1"/>
          </p:cNvPicPr>
          <p:nvPr userDrawn="1"/>
        </p:nvPicPr>
        <p:blipFill>
          <a:blip r:embed="rId2"/>
          <a:stretch>
            <a:fillRect/>
          </a:stretch>
        </p:blipFill>
        <p:spPr>
          <a:xfrm>
            <a:off x="7452320" y="116632"/>
            <a:ext cx="1453556" cy="504056"/>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pPr>
                <a:defRPr/>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pPr>
                <a:defRPr/>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pPr>
                <a:defRPr/>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pPr>
                <a:defRPr/>
              </a:pPr>
              <a:t>‹N°›</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1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14918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28828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9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143470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4477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D46B6E3-CEBA-4A45-87DE-6DC9D764A891}" type="slidenum">
              <a:rPr lang="fr-FR"/>
              <a:pPr>
                <a:defRP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84833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598403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7444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1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197068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6763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46907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9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9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21185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FR"/>
          </a:p>
        </p:txBody>
      </p:sp>
      <p:sp>
        <p:nvSpPr>
          <p:cNvPr id="3" name="Table Placeholder 2"/>
          <p:cNvSpPr>
            <a:spLocks noGrp="1"/>
          </p:cNvSpPr>
          <p:nvPr>
            <p:ph type="tbl" idx="1"/>
          </p:nvPr>
        </p:nvSpPr>
        <p:spPr>
          <a:xfrm>
            <a:off x="457200" y="1600206"/>
            <a:ext cx="8229600" cy="4525963"/>
          </a:xfrm>
        </p:spPr>
        <p:txBody>
          <a:bodyPr/>
          <a:lstStyle/>
          <a:p>
            <a:pPr lvl="0"/>
            <a:endParaRPr lang="fr-FR" noProof="0"/>
          </a:p>
        </p:txBody>
      </p:sp>
      <p:sp>
        <p:nvSpPr>
          <p:cNvPr id="4" name="Date Placeholder 3"/>
          <p:cNvSpPr>
            <a:spLocks noGrp="1"/>
          </p:cNvSpPr>
          <p:nvPr>
            <p:ph type="dt" sz="half" idx="10"/>
          </p:nvPr>
        </p:nvSpPr>
        <p:spPr>
          <a:xfrm>
            <a:off x="457200" y="6356444"/>
            <a:ext cx="2133600" cy="365125"/>
          </a:xfrm>
        </p:spPr>
        <p:txBody>
          <a:bodyPr/>
          <a:lstStyle>
            <a:lvl1pPr>
              <a:defRPr/>
            </a:lvl1pPr>
          </a:lstStyle>
          <a:p>
            <a:pPr>
              <a:defRPr/>
            </a:pPr>
            <a:endParaRPr lang="fr-FR">
              <a:solidFill>
                <a:srgbClr val="000000"/>
              </a:solidFill>
            </a:endParaRPr>
          </a:p>
        </p:txBody>
      </p:sp>
      <p:sp>
        <p:nvSpPr>
          <p:cNvPr id="5" name="Footer Placeholder 4"/>
          <p:cNvSpPr>
            <a:spLocks noGrp="1"/>
          </p:cNvSpPr>
          <p:nvPr>
            <p:ph type="ftr" sz="quarter" idx="11"/>
          </p:nvPr>
        </p:nvSpPr>
        <p:spPr>
          <a:xfrm>
            <a:off x="3124200" y="6356444"/>
            <a:ext cx="2895600" cy="365125"/>
          </a:xfrm>
        </p:spPr>
        <p:txBody>
          <a:bodyPr/>
          <a:lstStyle>
            <a:lvl1pPr>
              <a:defRPr/>
            </a:lvl1pPr>
          </a:lstStyle>
          <a:p>
            <a:pPr>
              <a:defRPr/>
            </a:pPr>
            <a:endParaRPr lang="fr-FR">
              <a:solidFill>
                <a:srgbClr val="000000"/>
              </a:solidFill>
            </a:endParaRPr>
          </a:p>
        </p:txBody>
      </p:sp>
      <p:sp>
        <p:nvSpPr>
          <p:cNvPr id="6" name="Slide Number Placeholder 5"/>
          <p:cNvSpPr>
            <a:spLocks noGrp="1"/>
          </p:cNvSpPr>
          <p:nvPr>
            <p:ph type="sldNum" sz="quarter" idx="12"/>
          </p:nvPr>
        </p:nvSpPr>
        <p:spPr>
          <a:xfrm>
            <a:off x="6553200" y="6356444"/>
            <a:ext cx="2133600" cy="365125"/>
          </a:xfrm>
          <a:prstGeom prst="rect">
            <a:avLst/>
          </a:prstGeom>
        </p:spPr>
        <p:txBody>
          <a:bodyPr/>
          <a:lstStyle>
            <a:lvl1pPr>
              <a:defRPr/>
            </a:lvl1pPr>
          </a:lstStyle>
          <a:p>
            <a:pPr>
              <a:defRPr/>
            </a:pPr>
            <a:fld id="{8FAFD784-7040-4402-960B-4ED61A38A3E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575776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4912617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1758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804A665-FC4C-4D33-B9CD-946CEF09482E}" type="slidenum">
              <a:rPr lang="fr-FR"/>
              <a:pPr>
                <a:defRP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5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95371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87064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229081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351360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930376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74559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88234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352597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53731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18418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8EF4339-CEAD-4565-BAFD-5B42D2F830D9}" type="slidenum">
              <a:rPr lang="fr-FR"/>
              <a:pPr>
                <a:defRPr/>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04230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5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32492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62478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72018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970819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1861062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918202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5257299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823046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939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590503B-A347-40C7-BBB5-515BF0EC03F8}" type="slidenum">
              <a:rPr lang="fr-FR"/>
              <a:pPr>
                <a:defRPr/>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et modifiez le titre</a:t>
            </a:r>
          </a:p>
        </p:txBody>
      </p:sp>
      <p:sp>
        <p:nvSpPr>
          <p:cNvPr id="3" name="Espace réservé du texte 2"/>
          <p:cNvSpPr>
            <a:spLocks noGrp="1"/>
          </p:cNvSpPr>
          <p:nvPr>
            <p:ph type="body" sz="half" idx="1"/>
          </p:nvPr>
        </p:nvSpPr>
        <p:spPr>
          <a:xfrm>
            <a:off x="457200" y="1600206"/>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66C1481-6057-4BDB-A5E5-5C469CF6383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1150145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ullet List &amp;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946390"/>
      </p:ext>
    </p:extLst>
  </p:cSld>
  <p:clrMapOvr>
    <a:masterClrMapping/>
  </p:clrMapOvr>
  <p:transition>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lvl1pPr>
              <a:defRPr/>
            </a:lvl1pPr>
          </a:lstStyle>
          <a:p>
            <a:r>
              <a:rPr lang="fr-FR">
                <a:solidFill>
                  <a:srgbClr val="000000"/>
                </a:solidFill>
              </a:rPr>
              <a:t>Page </a:t>
            </a:r>
            <a:fld id="{D4351CF3-E3B8-4FB7-A3A4-5AAC7AB453EC}"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29191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71"/>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6457ED-38EF-4093-AB8D-C071E73FAED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38514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83B84E-850C-4EB6-9690-782BBB8EA44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0857581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46"/>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B31BF-A904-47F2-B76B-44B0D4BA32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8603319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974C9A-F597-4DFB-8B15-BDA1E8D79A7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655380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42513E-B9D7-4CCF-BC0E-9F159E31D4F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291664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4E2170-99E7-4A20-96E6-806EC94C0D2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975484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97179B-4844-448A-8F5D-99F83F93C58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0849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E825CA0-D08E-4042-9FBD-935A62D119D3}" type="slidenum">
              <a:rPr lang="fr-FR"/>
              <a:pPr>
                <a:defRPr/>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2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4B399E-4AAB-40A8-87AE-EFC6D398B55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22081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9AB463-2455-4C5B-9415-02A88F5C754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926571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AA8CEA-76C9-4664-9A10-2757E592A3F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793547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44"/>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44"/>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CC771E-3510-4243-8483-5091BED6AAF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547693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pic>
        <p:nvPicPr>
          <p:cNvPr id="3" name="Picture 7" descr="logo"/>
          <p:cNvPicPr>
            <a:picLocks noChangeAspect="1" noChangeArrowheads="1"/>
          </p:cNvPicPr>
          <p:nvPr userDrawn="1"/>
        </p:nvPicPr>
        <p:blipFill>
          <a:blip r:embed="rId2" cstate="print"/>
          <a:srcRect/>
          <a:stretch>
            <a:fillRect/>
          </a:stretch>
        </p:blipFill>
        <p:spPr bwMode="auto">
          <a:xfrm>
            <a:off x="179390" y="44450"/>
            <a:ext cx="711200" cy="369888"/>
          </a:xfrm>
          <a:prstGeom prst="rect">
            <a:avLst/>
          </a:prstGeom>
          <a:noFill/>
          <a:ln w="9525">
            <a:noFill/>
            <a:miter lim="800000"/>
            <a:headEnd/>
            <a:tailEnd/>
          </a:ln>
        </p:spPr>
      </p:pic>
      <p:sp>
        <p:nvSpPr>
          <p:cNvPr id="2" name="Espace réservé du contenu 1"/>
          <p:cNvSpPr>
            <a:spLocks noGrp="1"/>
          </p:cNvSpPr>
          <p:nvPr>
            <p:ph/>
          </p:nvPr>
        </p:nvSpPr>
        <p:spPr>
          <a:xfrm>
            <a:off x="456974" y="274411"/>
            <a:ext cx="8230054" cy="585220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2"/>
          <p:cNvSpPr>
            <a:spLocks noGrp="1"/>
          </p:cNvSpPr>
          <p:nvPr>
            <p:ph type="dt" sz="half" idx="10"/>
          </p:nvPr>
        </p:nvSpPr>
        <p:spPr/>
        <p:txBody>
          <a:bodyPr/>
          <a:lstStyle>
            <a:lvl1pPr>
              <a:defRPr/>
            </a:lvl1pPr>
          </a:lstStyle>
          <a:p>
            <a:pPr>
              <a:defRPr/>
            </a:pPr>
            <a:endParaRPr lang="fr-FR">
              <a:solidFill>
                <a:srgbClr val="000000"/>
              </a:solidFill>
            </a:endParaRPr>
          </a:p>
        </p:txBody>
      </p:sp>
    </p:spTree>
    <p:extLst>
      <p:ext uri="{BB962C8B-B14F-4D97-AF65-F5344CB8AC3E}">
        <p14:creationId xmlns:p14="http://schemas.microsoft.com/office/powerpoint/2010/main" val="29852032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8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0777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4"/>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normAutofit/>
          </a:bodyPr>
          <a:lstStyle>
            <a:lvl1pPr marL="514350" indent="-514350">
              <a:lnSpc>
                <a:spcPct val="150000"/>
              </a:lnSpc>
              <a:spcBef>
                <a:spcPts val="600"/>
              </a:spcBef>
              <a:spcAft>
                <a:spcPts val="600"/>
              </a:spcAft>
              <a:buClr>
                <a:srgbClr val="FF5F00"/>
              </a:buClr>
              <a:buFont typeface="+mj-lt"/>
              <a:buAutoNum type="arabicPeriod"/>
              <a:defRPr sz="2000">
                <a:solidFill>
                  <a:srgbClr val="362877"/>
                </a:solidFill>
                <a:latin typeface="Lucida Bright" pitchFamily="18" charset="0"/>
              </a:defRPr>
            </a:lvl1pPr>
            <a:lvl2pPr marL="1077913" indent="-365125" defTabSz="1077913">
              <a:spcBef>
                <a:spcPts val="1200"/>
              </a:spcBef>
              <a:spcAft>
                <a:spcPts val="600"/>
              </a:spcAft>
              <a:buClr>
                <a:srgbClr val="FF5F00"/>
              </a:buClr>
              <a:buFont typeface="Calibri" pitchFamily="34" charset="0"/>
              <a:buChar char="→"/>
              <a:tabLst/>
              <a:defRPr sz="1800">
                <a:solidFill>
                  <a:srgbClr val="362877"/>
                </a:solidFill>
                <a:latin typeface="Lucida Bright" pitchFamily="18" charset="0"/>
              </a:defRPr>
            </a:lvl2pPr>
          </a:lstStyle>
          <a:p>
            <a:pPr lvl="0"/>
            <a:r>
              <a:rPr lang="fr-FR" dirty="0"/>
              <a:t>Cliquez pour modifier les styles du texte du masque</a:t>
            </a:r>
          </a:p>
          <a:p>
            <a:pPr lvl="1"/>
            <a:r>
              <a:rPr lang="fr-FR" dirty="0"/>
              <a:t>Sous-partie</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400" b="0" baseline="0">
                <a:solidFill>
                  <a:srgbClr val="FF5F00"/>
                </a:solidFill>
                <a:latin typeface="Lucida Bright" pitchFamily="18" charset="0"/>
              </a:defRPr>
            </a:lvl1pPr>
          </a:lstStyle>
          <a:p>
            <a:pPr lvl="0"/>
            <a:r>
              <a:rPr lang="fr-FR" dirty="0"/>
              <a:t>Titre de la partie</a:t>
            </a:r>
          </a:p>
        </p:txBody>
      </p:sp>
      <p:sp>
        <p:nvSpPr>
          <p:cNvPr id="15" name="Espace réservé du texte 11"/>
          <p:cNvSpPr>
            <a:spLocks noGrp="1"/>
          </p:cNvSpPr>
          <p:nvPr>
            <p:ph type="body" sz="quarter" idx="16" hasCustomPrompt="1"/>
          </p:nvPr>
        </p:nvSpPr>
        <p:spPr>
          <a:xfrm>
            <a:off x="1079998" y="360000"/>
            <a:ext cx="7812000" cy="1080000"/>
          </a:xfrm>
          <a:solidFill>
            <a:srgbClr val="E5F7FF"/>
          </a:solidFill>
        </p:spPr>
        <p:txBody>
          <a:bodyPr vert="horz" anchor="ctr">
            <a:normAutofit/>
          </a:bodyPr>
          <a:lstStyle>
            <a:lvl1pPr marL="357188" indent="0" algn="l">
              <a:buFont typeface="+mj-lt"/>
              <a:buNone/>
              <a:defRPr kumimoji="0" lang="fr-FR" sz="2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1" name="ZoneTexte 10"/>
          <p:cNvSpPr txBox="1"/>
          <p:nvPr userDrawn="1"/>
        </p:nvSpPr>
        <p:spPr>
          <a:xfrm>
            <a:off x="1080000" y="6505170"/>
            <a:ext cx="7092000" cy="253916"/>
          </a:xfrm>
          <a:prstGeom prst="rect">
            <a:avLst/>
          </a:prstGeom>
          <a:solidFill>
            <a:srgbClr val="D1CBED"/>
          </a:solidFill>
        </p:spPr>
        <p:txBody>
          <a:bodyPr anchor="ctr">
            <a:spAutoFit/>
          </a:bodyPr>
          <a:lstStyle/>
          <a:p>
            <a:pPr algn="ctr">
              <a:defRPr/>
            </a:pPr>
            <a:r>
              <a:rPr lang="fr-FR" sz="1050" dirty="0">
                <a:solidFill>
                  <a:srgbClr val="362877"/>
                </a:solidFill>
                <a:latin typeface="Lucida Bright" pitchFamily="18" charset="0"/>
                <a:cs typeface="Arial" pitchFamily="34" charset="0"/>
              </a:rPr>
              <a:t>Equipement - Schéma directeur pour l’équipement et la maintenance informatiques - Mars 2013 – E.MAZO</a:t>
            </a:r>
          </a:p>
        </p:txBody>
      </p:sp>
      <p:sp>
        <p:nvSpPr>
          <p:cNvPr id="14" name="Espace réservé du numéro de diapositive 5"/>
          <p:cNvSpPr>
            <a:spLocks noGrp="1"/>
          </p:cNvSpPr>
          <p:nvPr>
            <p:ph type="sldNum" sz="quarter" idx="12"/>
          </p:nvPr>
        </p:nvSpPr>
        <p:spPr>
          <a:xfrm>
            <a:off x="8280000" y="6506128"/>
            <a:ext cx="612000" cy="252000"/>
          </a:xfrm>
          <a:solidFill>
            <a:srgbClr val="D1CBED"/>
          </a:solidFill>
        </p:spPr>
        <p:txBody>
          <a:bodyPr/>
          <a:lstStyle>
            <a:lvl1pPr algn="ctr">
              <a:defRPr sz="1000" b="0">
                <a:solidFill>
                  <a:srgbClr val="362877"/>
                </a:solidFill>
                <a:latin typeface="Lucida Bright" pitchFamily="18" charset="0"/>
              </a:defRPr>
            </a:lvl1pPr>
          </a:lstStyle>
          <a:p>
            <a:fld id="{3637FB1D-2307-4456-B6E3-A2CBE755CE0C}" type="slidenum">
              <a:rPr lang="fr-FR" smtClean="0"/>
              <a:pPr/>
              <a:t>‹N°›</a:t>
            </a:fld>
            <a:endParaRPr lang="fr-FR" dirty="0"/>
          </a:p>
        </p:txBody>
      </p:sp>
    </p:spTree>
    <p:extLst>
      <p:ext uri="{BB962C8B-B14F-4D97-AF65-F5344CB8AC3E}">
        <p14:creationId xmlns:p14="http://schemas.microsoft.com/office/powerpoint/2010/main" val="23464932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4"/>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normAutofit/>
          </a:bodyPr>
          <a:lstStyle>
            <a:lvl1pPr marL="514350" indent="-514350">
              <a:lnSpc>
                <a:spcPct val="150000"/>
              </a:lnSpc>
              <a:spcBef>
                <a:spcPts val="600"/>
              </a:spcBef>
              <a:spcAft>
                <a:spcPts val="600"/>
              </a:spcAft>
              <a:buClr>
                <a:srgbClr val="FF5F00"/>
              </a:buClr>
              <a:buFont typeface="+mj-lt"/>
              <a:buAutoNum type="arabicPeriod"/>
              <a:defRPr sz="2000">
                <a:solidFill>
                  <a:srgbClr val="362877"/>
                </a:solidFill>
                <a:latin typeface="Lucida Bright" pitchFamily="18" charset="0"/>
              </a:defRPr>
            </a:lvl1pPr>
          </a:lstStyle>
          <a:p>
            <a:pPr lvl="0"/>
            <a:r>
              <a:rPr lang="fr-FR" dirty="0"/>
              <a:t>Cliquez pour modifier les styles du texte du masque</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400" b="0" baseline="0">
                <a:solidFill>
                  <a:srgbClr val="FF5F00"/>
                </a:solidFill>
                <a:latin typeface="Lucida Bright" pitchFamily="18" charset="0"/>
              </a:defRPr>
            </a:lvl1pPr>
          </a:lstStyle>
          <a:p>
            <a:pPr lvl="0"/>
            <a:r>
              <a:rPr lang="fr-FR" dirty="0"/>
              <a:t>Titre de la partie</a:t>
            </a:r>
          </a:p>
        </p:txBody>
      </p:sp>
      <p:sp>
        <p:nvSpPr>
          <p:cNvPr id="15" name="Espace réservé du texte 11"/>
          <p:cNvSpPr>
            <a:spLocks noGrp="1"/>
          </p:cNvSpPr>
          <p:nvPr>
            <p:ph type="body" sz="quarter" idx="16" hasCustomPrompt="1"/>
          </p:nvPr>
        </p:nvSpPr>
        <p:spPr>
          <a:xfrm>
            <a:off x="1079998" y="360000"/>
            <a:ext cx="7812000" cy="540000"/>
          </a:xfrm>
          <a:solidFill>
            <a:srgbClr val="E5F7FF"/>
          </a:solidFill>
        </p:spPr>
        <p:txBody>
          <a:bodyPr vert="horz" anchor="ctr">
            <a:normAutofit/>
          </a:bodyPr>
          <a:lstStyle>
            <a:lvl1pPr marL="357188" indent="0" algn="l">
              <a:buFont typeface="+mj-lt"/>
              <a:buNone/>
              <a:defRPr kumimoji="0" lang="fr-FR" sz="2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0" name="Espace réservé du texte 11"/>
          <p:cNvSpPr>
            <a:spLocks noGrp="1"/>
          </p:cNvSpPr>
          <p:nvPr>
            <p:ph type="body" sz="quarter" idx="17" hasCustomPrompt="1"/>
          </p:nvPr>
        </p:nvSpPr>
        <p:spPr>
          <a:xfrm>
            <a:off x="1080000" y="900000"/>
            <a:ext cx="7812000" cy="540000"/>
          </a:xfrm>
          <a:solidFill>
            <a:srgbClr val="E5F7FF"/>
          </a:solidFill>
        </p:spPr>
        <p:txBody>
          <a:bodyPr vert="horz" anchor="ctr">
            <a:normAutofit/>
          </a:bodyPr>
          <a:lstStyle>
            <a:lvl1pPr marL="357188" indent="0" algn="l">
              <a:buFont typeface="+mj-lt"/>
              <a:buNone/>
              <a:defRPr kumimoji="0" lang="fr-FR" sz="1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sous-sous-partie</a:t>
            </a:r>
          </a:p>
        </p:txBody>
      </p:sp>
      <p:sp>
        <p:nvSpPr>
          <p:cNvPr id="14" name="ZoneTexte 13"/>
          <p:cNvSpPr txBox="1"/>
          <p:nvPr userDrawn="1"/>
        </p:nvSpPr>
        <p:spPr>
          <a:xfrm>
            <a:off x="1080000" y="6522589"/>
            <a:ext cx="7092000" cy="261610"/>
          </a:xfrm>
          <a:prstGeom prst="rect">
            <a:avLst/>
          </a:prstGeom>
          <a:solidFill>
            <a:srgbClr val="D1CBED"/>
          </a:solidFill>
        </p:spPr>
        <p:txBody>
          <a:bodyPr anchor="ctr">
            <a:spAutoFit/>
          </a:bodyPr>
          <a:lstStyle/>
          <a:p>
            <a:pPr algn="ctr">
              <a:defRPr/>
            </a:pPr>
            <a:r>
              <a:rPr lang="fr-FR" sz="1100" dirty="0">
                <a:solidFill>
                  <a:srgbClr val="362877"/>
                </a:solidFill>
                <a:latin typeface="Lucida Bright" pitchFamily="18" charset="0"/>
                <a:cs typeface="Arial" pitchFamily="34" charset="0"/>
              </a:rPr>
              <a:t>Equipement - Schéma directeur pour l’équipement et la maintenance informatiques - Mars 2013</a:t>
            </a:r>
          </a:p>
        </p:txBody>
      </p:sp>
      <p:sp>
        <p:nvSpPr>
          <p:cNvPr id="16" name="Espace réservé du numéro de diapositive 5"/>
          <p:cNvSpPr>
            <a:spLocks noGrp="1"/>
          </p:cNvSpPr>
          <p:nvPr>
            <p:ph type="sldNum" sz="quarter" idx="12"/>
          </p:nvPr>
        </p:nvSpPr>
        <p:spPr>
          <a:xfrm>
            <a:off x="8269367" y="6522589"/>
            <a:ext cx="612000" cy="257762"/>
          </a:xfrm>
          <a:solidFill>
            <a:srgbClr val="D1CBED"/>
          </a:solidFill>
        </p:spPr>
        <p:txBody>
          <a:bodyPr/>
          <a:lstStyle>
            <a:lvl1pPr algn="ctr">
              <a:defRPr sz="1000" b="0">
                <a:solidFill>
                  <a:srgbClr val="362877"/>
                </a:solidFill>
                <a:latin typeface="Lucida Bright" pitchFamily="18" charset="0"/>
              </a:defRPr>
            </a:lvl1pPr>
          </a:lstStyle>
          <a:p>
            <a:fld id="{3637FB1D-2307-4456-B6E3-A2CBE755CE0C}" type="slidenum">
              <a:rPr lang="fr-FR" smtClean="0"/>
              <a:pPr/>
              <a:t>‹N°›</a:t>
            </a:fld>
            <a:endParaRPr lang="fr-FR" dirty="0"/>
          </a:p>
        </p:txBody>
      </p:sp>
      <p:sp>
        <p:nvSpPr>
          <p:cNvPr id="11" name="ZoneTexte 10"/>
          <p:cNvSpPr txBox="1"/>
          <p:nvPr userDrawn="1"/>
        </p:nvSpPr>
        <p:spPr>
          <a:xfrm>
            <a:off x="1080000" y="6526436"/>
            <a:ext cx="7092000" cy="253916"/>
          </a:xfrm>
          <a:prstGeom prst="rect">
            <a:avLst/>
          </a:prstGeom>
          <a:solidFill>
            <a:srgbClr val="D1CBED"/>
          </a:solidFill>
        </p:spPr>
        <p:txBody>
          <a:bodyPr anchor="ctr">
            <a:spAutoFit/>
          </a:bodyPr>
          <a:lstStyle/>
          <a:p>
            <a:pPr algn="ctr">
              <a:defRPr/>
            </a:pPr>
            <a:r>
              <a:rPr lang="fr-FR" sz="1050" dirty="0">
                <a:solidFill>
                  <a:srgbClr val="362877"/>
                </a:solidFill>
                <a:latin typeface="Lucida Bright" pitchFamily="18" charset="0"/>
                <a:cs typeface="Arial" pitchFamily="34" charset="0"/>
              </a:rPr>
              <a:t>Equipement - Schéma directeur pour l’équipement et la maintenance informatiques - Mars 2013 – E.MAZO</a:t>
            </a:r>
          </a:p>
        </p:txBody>
      </p:sp>
    </p:spTree>
    <p:extLst>
      <p:ext uri="{BB962C8B-B14F-4D97-AF65-F5344CB8AC3E}">
        <p14:creationId xmlns:p14="http://schemas.microsoft.com/office/powerpoint/2010/main" val="3042602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167698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5738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5.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2.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5.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5.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5.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image" Target="../media/image5.png"/><Relationship Id="rId2" Type="http://schemas.openxmlformats.org/officeDocument/2006/relationships/slideLayout" Target="../slideLayouts/slideLayout84.xml"/><Relationship Id="rId16" Type="http://schemas.openxmlformats.org/officeDocument/2006/relationships/theme" Target="../theme/theme9.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412"/>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fr-FR"/>
          </a:p>
        </p:txBody>
      </p:sp>
      <p:sp>
        <p:nvSpPr>
          <p:cNvPr id="5" name="Espace réservé du pied de page 4"/>
          <p:cNvSpPr>
            <a:spLocks noGrp="1"/>
          </p:cNvSpPr>
          <p:nvPr>
            <p:ph type="ftr" sz="quarter" idx="3"/>
          </p:nvPr>
        </p:nvSpPr>
        <p:spPr>
          <a:xfrm>
            <a:off x="3124200" y="6356412"/>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12"/>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C8D31112-8D34-4CE6-B1D4-FC25F593A1C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3"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cs typeface="+mn-cs"/>
              </a:rPr>
              <a:t>Direction des Lycées</a:t>
            </a:r>
          </a:p>
          <a:p>
            <a:pPr algn="ctr">
              <a:defRPr/>
            </a:pPr>
            <a:r>
              <a:rPr lang="fr-FR" sz="400" i="1">
                <a:solidFill>
                  <a:srgbClr val="333399"/>
                </a:solidFill>
                <a:cs typeface="+mn-cs"/>
              </a:rPr>
              <a:t>Service des Technologies de l’Information Educatives</a:t>
            </a:r>
          </a:p>
        </p:txBody>
      </p:sp>
    </p:spTree>
    <p:extLst>
      <p:ext uri="{BB962C8B-B14F-4D97-AF65-F5344CB8AC3E}">
        <p14:creationId xmlns:p14="http://schemas.microsoft.com/office/powerpoint/2010/main" val="239749815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77064"/>
          </a:xfrm>
          <a:prstGeom prst="rect">
            <a:avLst/>
          </a:prstGeom>
          <a:noFill/>
          <a:ln w="9525">
            <a:noFill/>
            <a:miter lim="800000"/>
            <a:headEnd/>
            <a:tailEnd/>
          </a:ln>
          <a:effectLst/>
        </p:spPr>
        <p:txBody>
          <a:bodyPr>
            <a:spAutoFit/>
          </a:bodyPr>
          <a:lstStyle/>
          <a:p>
            <a:pPr algn="ctr">
              <a:defRPr/>
            </a:pPr>
            <a:r>
              <a:rPr lang="fr-FR" sz="462" i="1">
                <a:solidFill>
                  <a:srgbClr val="333399"/>
                </a:solidFill>
              </a:rPr>
              <a:t>Direction des Lycées</a:t>
            </a:r>
          </a:p>
          <a:p>
            <a:pPr algn="ctr">
              <a:defRPr/>
            </a:pPr>
            <a:r>
              <a:rPr lang="fr-FR" sz="369" i="1">
                <a:solidFill>
                  <a:srgbClr val="333399"/>
                </a:solidFill>
              </a:rPr>
              <a:t>Service des Technologies de l’Information Educatives</a:t>
            </a:r>
          </a:p>
        </p:txBody>
      </p:sp>
    </p:spTree>
    <p:extLst>
      <p:ext uri="{BB962C8B-B14F-4D97-AF65-F5344CB8AC3E}">
        <p14:creationId xmlns:p14="http://schemas.microsoft.com/office/powerpoint/2010/main" val="3785667857"/>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hf hdr="0" ftr="0" dt="0"/>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charset="0"/>
        </a:defRPr>
      </a:lvl2pPr>
      <a:lvl3pPr algn="ctr" rtl="0" eaLnBrk="0" fontAlgn="base" hangingPunct="0">
        <a:spcBef>
          <a:spcPct val="0"/>
        </a:spcBef>
        <a:spcAft>
          <a:spcPct val="0"/>
        </a:spcAft>
        <a:defRPr sz="4062">
          <a:solidFill>
            <a:schemeClr val="tx2"/>
          </a:solidFill>
          <a:latin typeface="Arial" charset="0"/>
        </a:defRPr>
      </a:lvl3pPr>
      <a:lvl4pPr algn="ctr" rtl="0" eaLnBrk="0" fontAlgn="base" hangingPunct="0">
        <a:spcBef>
          <a:spcPct val="0"/>
        </a:spcBef>
        <a:spcAft>
          <a:spcPct val="0"/>
        </a:spcAft>
        <a:defRPr sz="4062">
          <a:solidFill>
            <a:schemeClr val="tx2"/>
          </a:solidFill>
          <a:latin typeface="Arial" charset="0"/>
        </a:defRPr>
      </a:lvl4pPr>
      <a:lvl5pPr algn="ctr" rtl="0" eaLnBrk="0" fontAlgn="base" hangingPunct="0">
        <a:spcBef>
          <a:spcPct val="0"/>
        </a:spcBef>
        <a:spcAft>
          <a:spcPct val="0"/>
        </a:spcAft>
        <a:defRPr sz="4062">
          <a:solidFill>
            <a:schemeClr val="tx2"/>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77064"/>
          </a:xfrm>
          <a:prstGeom prst="rect">
            <a:avLst/>
          </a:prstGeom>
          <a:noFill/>
          <a:ln w="9525">
            <a:noFill/>
            <a:miter lim="800000"/>
            <a:headEnd/>
            <a:tailEnd/>
          </a:ln>
          <a:effectLst/>
        </p:spPr>
        <p:txBody>
          <a:bodyPr>
            <a:spAutoFit/>
          </a:bodyPr>
          <a:lstStyle/>
          <a:p>
            <a:pPr algn="ctr">
              <a:defRPr/>
            </a:pPr>
            <a:r>
              <a:rPr lang="fr-FR" sz="462" i="1">
                <a:solidFill>
                  <a:srgbClr val="333399"/>
                </a:solidFill>
              </a:rPr>
              <a:t>Direction des Lycées</a:t>
            </a:r>
          </a:p>
          <a:p>
            <a:pPr algn="ctr">
              <a:defRPr/>
            </a:pPr>
            <a:r>
              <a:rPr lang="fr-FR" sz="369" i="1">
                <a:solidFill>
                  <a:srgbClr val="333399"/>
                </a:solidFill>
              </a:rPr>
              <a:t>Service des Technologies de l’Information Educatives</a:t>
            </a:r>
          </a:p>
        </p:txBody>
      </p:sp>
    </p:spTree>
    <p:extLst>
      <p:ext uri="{BB962C8B-B14F-4D97-AF65-F5344CB8AC3E}">
        <p14:creationId xmlns:p14="http://schemas.microsoft.com/office/powerpoint/2010/main" val="214935792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21" r:id="rId12"/>
  </p:sldLayoutIdLst>
  <p:hf hdr="0" ftr="0" dt="0"/>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charset="0"/>
        </a:defRPr>
      </a:lvl2pPr>
      <a:lvl3pPr algn="ctr" rtl="0" eaLnBrk="0" fontAlgn="base" hangingPunct="0">
        <a:spcBef>
          <a:spcPct val="0"/>
        </a:spcBef>
        <a:spcAft>
          <a:spcPct val="0"/>
        </a:spcAft>
        <a:defRPr sz="4062">
          <a:solidFill>
            <a:schemeClr val="tx2"/>
          </a:solidFill>
          <a:latin typeface="Arial" charset="0"/>
        </a:defRPr>
      </a:lvl3pPr>
      <a:lvl4pPr algn="ctr" rtl="0" eaLnBrk="0" fontAlgn="base" hangingPunct="0">
        <a:spcBef>
          <a:spcPct val="0"/>
        </a:spcBef>
        <a:spcAft>
          <a:spcPct val="0"/>
        </a:spcAft>
        <a:defRPr sz="4062">
          <a:solidFill>
            <a:schemeClr val="tx2"/>
          </a:solidFill>
          <a:latin typeface="Arial" charset="0"/>
        </a:defRPr>
      </a:lvl4pPr>
      <a:lvl5pPr algn="ctr" rtl="0" eaLnBrk="0" fontAlgn="base" hangingPunct="0">
        <a:spcBef>
          <a:spcPct val="0"/>
        </a:spcBef>
        <a:spcAft>
          <a:spcPct val="0"/>
        </a:spcAft>
        <a:defRPr sz="4062">
          <a:solidFill>
            <a:schemeClr val="tx2"/>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D64941F9-1578-43DE-AE0E-49DC4EA136A6}"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50" y="96838"/>
            <a:ext cx="100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65683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latin typeface="Arial"/>
              </a:rPr>
              <a:pPr>
                <a:defRPr/>
              </a:pPr>
              <a:t>‹N°›</a:t>
            </a:fld>
            <a:endParaRPr lang="fr-FR">
              <a:solidFill>
                <a:srgbClr val="000000"/>
              </a:solidFill>
              <a:latin typeface="Aria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latin typeface="Arial"/>
              </a:rPr>
              <a:t>Direction des Lycées</a:t>
            </a:r>
          </a:p>
          <a:p>
            <a:pPr algn="ctr">
              <a:defRPr/>
            </a:pPr>
            <a:r>
              <a:rPr lang="fr-FR" sz="400" i="1">
                <a:solidFill>
                  <a:srgbClr val="333399"/>
                </a:solidFill>
                <a:latin typeface="Arial"/>
              </a:rPr>
              <a:t>Service des Technologies de l’Information Educatives</a:t>
            </a:r>
          </a:p>
        </p:txBody>
      </p:sp>
    </p:spTree>
    <p:extLst>
      <p:ext uri="{BB962C8B-B14F-4D97-AF65-F5344CB8AC3E}">
        <p14:creationId xmlns:p14="http://schemas.microsoft.com/office/powerpoint/2010/main" val="4170655634"/>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3"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rPr>
              <a:t>Direction des Lycées</a:t>
            </a:r>
          </a:p>
          <a:p>
            <a:pPr algn="ctr">
              <a:defRPr/>
            </a:pPr>
            <a:r>
              <a:rPr lang="fr-FR" sz="400" i="1">
                <a:solidFill>
                  <a:srgbClr val="333399"/>
                </a:solidFill>
              </a:rPr>
              <a:t>Service des Technologies de l’Information Educatives</a:t>
            </a:r>
          </a:p>
        </p:txBody>
      </p:sp>
    </p:spTree>
    <p:extLst>
      <p:ext uri="{BB962C8B-B14F-4D97-AF65-F5344CB8AC3E}">
        <p14:creationId xmlns:p14="http://schemas.microsoft.com/office/powerpoint/2010/main" val="2299150684"/>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802005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Rectangle 3"/>
          <p:cNvSpPr>
            <a:spLocks noGrp="1" noChangeArrowheads="1"/>
          </p:cNvSpPr>
          <p:nvPr>
            <p:ph type="body" idx="1"/>
          </p:nvPr>
        </p:nvSpPr>
        <p:spPr bwMode="auto">
          <a:xfrm>
            <a:off x="0" y="889019"/>
            <a:ext cx="9144000" cy="456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8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148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148486"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3964AD6C-45BB-4744-8068-91E9C1D0F7D0}" type="slidenum">
              <a:rPr lang="fr-FR"/>
              <a:pPr>
                <a:defRPr/>
              </a:pPr>
              <a:t>‹N°›</a:t>
            </a:fld>
            <a:endParaRPr lang="fr-FR"/>
          </a:p>
        </p:txBody>
      </p:sp>
      <p:pic>
        <p:nvPicPr>
          <p:cNvPr id="2055" name="Picture 7" descr="Bandeau Correlyce"/>
          <p:cNvPicPr>
            <a:picLocks noChangeAspect="1" noChangeArrowheads="1"/>
          </p:cNvPicPr>
          <p:nvPr/>
        </p:nvPicPr>
        <p:blipFill>
          <a:blip r:embed="rId14" cstate="print"/>
          <a:srcRect/>
          <a:stretch>
            <a:fillRect/>
          </a:stretch>
        </p:blipFill>
        <p:spPr bwMode="auto">
          <a:xfrm>
            <a:off x="14288" y="20638"/>
            <a:ext cx="9123362" cy="1039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075"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153606" name="Rectangle 6"/>
          <p:cNvSpPr>
            <a:spLocks noGrp="1" noChangeArrowheads="1"/>
          </p:cNvSpPr>
          <p:nvPr>
            <p:ph type="sldNum" sz="quarter" idx="4"/>
          </p:nvPr>
        </p:nvSpPr>
        <p:spPr bwMode="auto">
          <a:xfrm>
            <a:off x="6967538" y="63595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C8386-092F-4F0E-8D90-BAF5A9F6DCF6}" type="slidenum">
              <a:rPr lang="fr-FR"/>
              <a:pPr>
                <a:defRPr/>
              </a:pPr>
              <a:t>‹N°›</a:t>
            </a:fld>
            <a:endParaRPr lang="fr-FR"/>
          </a:p>
        </p:txBody>
      </p:sp>
      <p:pic>
        <p:nvPicPr>
          <p:cNvPr id="3079" name="Picture 10" descr="Logo Correlyce 2"/>
          <p:cNvPicPr>
            <a:picLocks noChangeAspect="1" noChangeArrowheads="1"/>
          </p:cNvPicPr>
          <p:nvPr/>
        </p:nvPicPr>
        <p:blipFill>
          <a:blip r:embed="rId13" cstate="print"/>
          <a:srcRect/>
          <a:stretch>
            <a:fillRect/>
          </a:stretch>
        </p:blipFill>
        <p:spPr bwMode="auto">
          <a:xfrm>
            <a:off x="1" y="20"/>
            <a:ext cx="2127250" cy="752475"/>
          </a:xfrm>
          <a:prstGeom prst="rect">
            <a:avLst/>
          </a:prstGeom>
          <a:noFill/>
          <a:ln w="9525">
            <a:noFill/>
            <a:miter lim="800000"/>
            <a:headEnd/>
            <a:tailEnd/>
          </a:ln>
        </p:spPr>
      </p:pic>
      <p:sp>
        <p:nvSpPr>
          <p:cNvPr id="93197" name="Line 13"/>
          <p:cNvSpPr>
            <a:spLocks noChangeShapeType="1"/>
          </p:cNvSpPr>
          <p:nvPr/>
        </p:nvSpPr>
        <p:spPr bwMode="auto">
          <a:xfrm flipV="1">
            <a:off x="2235206" y="739775"/>
            <a:ext cx="6719888" cy="0"/>
          </a:xfrm>
          <a:prstGeom prst="line">
            <a:avLst/>
          </a:prstGeom>
          <a:noFill/>
          <a:ln w="9525">
            <a:solidFill>
              <a:schemeClr val="accent2"/>
            </a:solidFill>
            <a:round/>
            <a:headEnd/>
            <a:tailEnd/>
          </a:ln>
          <a:effectLst/>
        </p:spPr>
        <p:txBody>
          <a:bodyPr/>
          <a:lstStyle/>
          <a:p>
            <a:pPr>
              <a:defRPr/>
            </a:pPr>
            <a:endParaRPr lang="fr-FR">
              <a:cs typeface="+mn-cs"/>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381" y="55257"/>
            <a:ext cx="1008235" cy="582760"/>
          </a:xfrm>
          <a:prstGeom prst="rect">
            <a:avLst/>
          </a:prstGeom>
        </p:spPr>
      </p:pic>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dirty="0">
                <a:solidFill>
                  <a:srgbClr val="333399"/>
                </a:solidFill>
              </a:rPr>
              <a:t>Direction des Lycées</a:t>
            </a:r>
          </a:p>
          <a:p>
            <a:pPr algn="ctr">
              <a:defRPr/>
            </a:pPr>
            <a:r>
              <a:rPr lang="fr-FR" sz="400" i="1" dirty="0">
                <a:solidFill>
                  <a:srgbClr val="333399"/>
                </a:solidFill>
              </a:rPr>
              <a:t>Service des Technologies de l’Information Educatives</a:t>
            </a:r>
          </a:p>
        </p:txBody>
      </p:sp>
    </p:spTree>
    <p:extLst>
      <p:ext uri="{BB962C8B-B14F-4D97-AF65-F5344CB8AC3E}">
        <p14:creationId xmlns:p14="http://schemas.microsoft.com/office/powerpoint/2010/main" val="30476772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3"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rPr>
              <a:t>Direction des Lycées</a:t>
            </a:r>
          </a:p>
          <a:p>
            <a:pPr algn="ctr">
              <a:defRPr/>
            </a:pPr>
            <a:r>
              <a:rPr lang="fr-FR" sz="400" i="1">
                <a:solidFill>
                  <a:srgbClr val="333399"/>
                </a:solidFill>
              </a:rPr>
              <a:t>Service des Technologies de l’Information Educatives</a:t>
            </a:r>
          </a:p>
        </p:txBody>
      </p:sp>
    </p:spTree>
    <p:extLst>
      <p:ext uri="{BB962C8B-B14F-4D97-AF65-F5344CB8AC3E}">
        <p14:creationId xmlns:p14="http://schemas.microsoft.com/office/powerpoint/2010/main" val="233734626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5"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rPr>
              <a:t>Direction des Lycées</a:t>
            </a:r>
          </a:p>
          <a:p>
            <a:pPr algn="ctr">
              <a:defRPr/>
            </a:pPr>
            <a:r>
              <a:rPr lang="fr-FR" sz="400" i="1">
                <a:solidFill>
                  <a:srgbClr val="333399"/>
                </a:solidFill>
              </a:rPr>
              <a:t>Service des Technologies de l’Information Educatives</a:t>
            </a:r>
          </a:p>
        </p:txBody>
      </p:sp>
    </p:spTree>
    <p:extLst>
      <p:ext uri="{BB962C8B-B14F-4D97-AF65-F5344CB8AC3E}">
        <p14:creationId xmlns:p14="http://schemas.microsoft.com/office/powerpoint/2010/main" val="375315943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075"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r" eaLnBrk="0" hangingPunct="0">
              <a:spcBef>
                <a:spcPct val="20000"/>
              </a:spcBef>
              <a:buClr>
                <a:srgbClr val="FF9900"/>
              </a:buClr>
              <a:buFontTx/>
              <a:buChar char="•"/>
              <a:defRPr/>
            </a:pPr>
            <a:endParaRPr lang="fr-FR">
              <a:solidFill>
                <a:srgbClr val="000099"/>
              </a:solidFill>
              <a:cs typeface="+mn-cs"/>
            </a:endParaRPr>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spcBef>
                <a:spcPct val="20000"/>
              </a:spcBef>
              <a:buClr>
                <a:srgbClr val="FF9900"/>
              </a:buClr>
              <a:buFontTx/>
              <a:buChar char="•"/>
              <a:defRPr/>
            </a:pPr>
            <a:endParaRPr lang="fr-FR">
              <a:solidFill>
                <a:srgbClr val="000099"/>
              </a:solidFill>
              <a:cs typeface="+mn-cs"/>
            </a:endParaRPr>
          </a:p>
        </p:txBody>
      </p:sp>
      <p:sp>
        <p:nvSpPr>
          <p:cNvPr id="153606" name="Rectangle 6"/>
          <p:cNvSpPr>
            <a:spLocks noGrp="1" noChangeArrowheads="1"/>
          </p:cNvSpPr>
          <p:nvPr>
            <p:ph type="sldNum" sz="quarter" idx="4"/>
          </p:nvPr>
        </p:nvSpPr>
        <p:spPr bwMode="auto">
          <a:xfrm>
            <a:off x="6967538" y="63595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spcBef>
                <a:spcPct val="20000"/>
              </a:spcBef>
              <a:buClr>
                <a:srgbClr val="FF9900"/>
              </a:buClr>
              <a:buFontTx/>
              <a:buChar char="•"/>
            </a:pPr>
            <a:r>
              <a:rPr lang="fr-FR">
                <a:solidFill>
                  <a:srgbClr val="000099"/>
                </a:solidFill>
                <a:cs typeface="+mn-cs"/>
              </a:rPr>
              <a:t>Page </a:t>
            </a:r>
            <a:fld id="{1529046C-7393-4D3E-8CF2-C2FACC0ACE3E}" type="slidenum">
              <a:rPr lang="fr-FR" smtClean="0">
                <a:solidFill>
                  <a:srgbClr val="000099"/>
                </a:solidFill>
                <a:cs typeface="+mn-cs"/>
              </a:rPr>
              <a:pPr eaLnBrk="0" hangingPunct="0">
                <a:spcBef>
                  <a:spcPct val="20000"/>
                </a:spcBef>
                <a:buClr>
                  <a:srgbClr val="FF9900"/>
                </a:buClr>
                <a:buFontTx/>
                <a:buChar char="•"/>
              </a:pPr>
              <a:t>‹N°›</a:t>
            </a:fld>
            <a:endParaRPr lang="fr-FR" dirty="0">
              <a:solidFill>
                <a:srgbClr val="000099"/>
              </a:solidFill>
              <a:cs typeface="+mn-cs"/>
            </a:endParaRPr>
          </a:p>
        </p:txBody>
      </p:sp>
      <p:pic>
        <p:nvPicPr>
          <p:cNvPr id="3079" name="Picture 10" descr="Logo Correlyc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
            <a:ext cx="21272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7" name="Line 13"/>
          <p:cNvSpPr>
            <a:spLocks noChangeShapeType="1"/>
          </p:cNvSpPr>
          <p:nvPr/>
        </p:nvSpPr>
        <p:spPr bwMode="auto">
          <a:xfrm flipV="1">
            <a:off x="2235206" y="739775"/>
            <a:ext cx="6719888" cy="0"/>
          </a:xfrm>
          <a:prstGeom prst="line">
            <a:avLst/>
          </a:prstGeom>
          <a:noFill/>
          <a:ln w="9525">
            <a:solidFill>
              <a:schemeClr val="accent2"/>
            </a:solidFill>
            <a:round/>
            <a:headEnd/>
            <a:tailEnd/>
          </a:ln>
          <a:effectLst/>
        </p:spPr>
        <p:txBody>
          <a:bodyPr/>
          <a:lstStyle/>
          <a:p>
            <a:pPr algn="r" eaLnBrk="0" hangingPunct="0">
              <a:spcBef>
                <a:spcPct val="20000"/>
              </a:spcBef>
              <a:buClr>
                <a:srgbClr val="FF9900"/>
              </a:buClr>
              <a:buFontTx/>
              <a:buChar char="•"/>
              <a:defRPr/>
            </a:pPr>
            <a:endParaRPr lang="fr-FR" sz="1200">
              <a:solidFill>
                <a:srgbClr val="000099"/>
              </a:solidFill>
              <a:cs typeface="+mn-cs"/>
            </a:endParaRPr>
          </a:p>
        </p:txBody>
      </p:sp>
    </p:spTree>
    <p:extLst>
      <p:ext uri="{BB962C8B-B14F-4D97-AF65-F5344CB8AC3E}">
        <p14:creationId xmlns:p14="http://schemas.microsoft.com/office/powerpoint/2010/main" val="2354650166"/>
      </p:ext>
    </p:extLst>
  </p:cSld>
  <p:clrMap bg1="lt1" tx1="dk1" bg2="lt2" tx2="dk2" accent1="accent1" accent2="accent2" accent3="accent3" accent4="accent4" accent5="accent5" accent6="accent6" hlink="hlink" folHlink="folHlink"/>
  <p:sldLayoutIdLst>
    <p:sldLayoutId id="2147483903" r:id="rId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5123"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240816A-C0F3-463B-8207-AD530FF9F480}" type="slidenum">
              <a:rPr lang="fr-FR">
                <a:solidFill>
                  <a:srgbClr val="000000"/>
                </a:solidFill>
                <a:cs typeface="+mn-cs"/>
              </a:rPr>
              <a:pPr>
                <a:defRPr/>
              </a:pPr>
              <a:t>‹N°›</a:t>
            </a:fld>
            <a:endParaRPr lang="fr-FR">
              <a:solidFill>
                <a:srgbClr val="000000"/>
              </a:solidFill>
              <a:cs typeface="+mn-cs"/>
            </a:endParaRPr>
          </a:p>
        </p:txBody>
      </p:sp>
      <p:pic>
        <p:nvPicPr>
          <p:cNvPr id="5127" name="Picture 7" descr="logo"/>
          <p:cNvPicPr>
            <a:picLocks noChangeAspect="1" noChangeArrowheads="1"/>
          </p:cNvPicPr>
          <p:nvPr/>
        </p:nvPicPr>
        <p:blipFill>
          <a:blip r:embed="rId17"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cs typeface="+mn-cs"/>
              </a:rPr>
              <a:t>Direction des Lycées</a:t>
            </a:r>
          </a:p>
          <a:p>
            <a:pPr algn="ctr">
              <a:defRPr/>
            </a:pPr>
            <a:r>
              <a:rPr lang="fr-FR" sz="400" i="1">
                <a:solidFill>
                  <a:srgbClr val="333399"/>
                </a:solidFill>
                <a:cs typeface="+mn-cs"/>
              </a:rPr>
              <a:t>Service des Technologies de l’Information Educatives</a:t>
            </a:r>
          </a:p>
        </p:txBody>
      </p:sp>
    </p:spTree>
    <p:extLst>
      <p:ext uri="{BB962C8B-B14F-4D97-AF65-F5344CB8AC3E}">
        <p14:creationId xmlns:p14="http://schemas.microsoft.com/office/powerpoint/2010/main" val="1863174716"/>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45" r:id="rId14"/>
    <p:sldLayoutId id="2147483946"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atrium-paca.fr/web/assistance/utiliser-des-equipes" TargetMode="Externa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hyperlink" Target="https://magistere.education.fr/ac-nice/course/view.php?id=2294" TargetMode="External"/><Relationship Id="rId2" Type="http://schemas.openxmlformats.org/officeDocument/2006/relationships/hyperlink" Target="https://magistere.education.fr/ac-aix-marseille/course/view.php?id=2042" TargetMode="External"/><Relationship Id="rId1" Type="http://schemas.openxmlformats.org/officeDocument/2006/relationships/slideLayout" Target="../slideLayouts/slideLayout41.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7.xml"/><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slide" Target="slide13.xml"/><Relationship Id="rId5" Type="http://schemas.openxmlformats.org/officeDocument/2006/relationships/slide" Target="slide12.xml"/><Relationship Id="rId10" Type="http://schemas.openxmlformats.org/officeDocument/2006/relationships/slide" Target="slide17.xml"/><Relationship Id="rId4" Type="http://schemas.openxmlformats.org/officeDocument/2006/relationships/slide" Target="slide11.xml"/><Relationship Id="rId9" Type="http://schemas.openxmlformats.org/officeDocument/2006/relationships/slide" Target="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atrium-paca.fr/web/assistance/utiliser-des-equipes" TargetMode="Externa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347" y="739875"/>
            <a:ext cx="6053297" cy="1944216"/>
          </a:xfrm>
          <a:prstGeom prst="rect">
            <a:avLst/>
          </a:prstGeom>
        </p:spPr>
      </p:pic>
      <p:grpSp>
        <p:nvGrpSpPr>
          <p:cNvPr id="13" name="Groupe 12"/>
          <p:cNvGrpSpPr/>
          <p:nvPr/>
        </p:nvGrpSpPr>
        <p:grpSpPr>
          <a:xfrm>
            <a:off x="179512" y="5492402"/>
            <a:ext cx="8712968" cy="1176958"/>
            <a:chOff x="179512" y="5301208"/>
            <a:chExt cx="8712968" cy="1176958"/>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5301208"/>
              <a:ext cx="2041336" cy="1176958"/>
            </a:xfrm>
            <a:prstGeom prst="rect">
              <a:avLst/>
            </a:prstGeom>
          </p:spPr>
        </p:pic>
        <p:cxnSp>
          <p:nvCxnSpPr>
            <p:cNvPr id="7" name="Connecteur droit 6"/>
            <p:cNvCxnSpPr/>
            <p:nvPr/>
          </p:nvCxnSpPr>
          <p:spPr>
            <a:xfrm flipH="1">
              <a:off x="179512" y="5857523"/>
              <a:ext cx="3168352" cy="0"/>
            </a:xfrm>
            <a:prstGeom prst="line">
              <a:avLst/>
            </a:prstGeom>
            <a:ln w="12700">
              <a:solidFill>
                <a:schemeClr val="bg1">
                  <a:lumMod val="75000"/>
                </a:schemeClr>
              </a:solidFill>
            </a:ln>
            <a:effectLst>
              <a:outerShdw sx="1000" sy="1000" rotWithShape="0">
                <a:srgbClr val="000000"/>
              </a:outerShdw>
            </a:effectLst>
          </p:spPr>
          <p:style>
            <a:lnRef idx="2">
              <a:schemeClr val="accent5"/>
            </a:lnRef>
            <a:fillRef idx="0">
              <a:schemeClr val="accent5"/>
            </a:fillRef>
            <a:effectRef idx="1">
              <a:schemeClr val="accent5"/>
            </a:effectRef>
            <a:fontRef idx="minor">
              <a:schemeClr val="tx1"/>
            </a:fontRef>
          </p:style>
        </p:cxnSp>
        <p:cxnSp>
          <p:nvCxnSpPr>
            <p:cNvPr id="6" name="Connecteur droit 5"/>
            <p:cNvCxnSpPr>
              <a:endCxn id="5" idx="3"/>
            </p:cNvCxnSpPr>
            <p:nvPr/>
          </p:nvCxnSpPr>
          <p:spPr>
            <a:xfrm flipH="1">
              <a:off x="5389200" y="5877272"/>
              <a:ext cx="3503280" cy="12415"/>
            </a:xfrm>
            <a:prstGeom prst="line">
              <a:avLst/>
            </a:prstGeom>
            <a:ln w="12700">
              <a:solidFill>
                <a:schemeClr val="bg1">
                  <a:lumMod val="75000"/>
                </a:schemeClr>
              </a:solidFill>
            </a:ln>
            <a:effectLst>
              <a:outerShdw sx="1000" sy="1000" rotWithShape="0">
                <a:srgbClr val="000000"/>
              </a:outerShdw>
            </a:effectLst>
          </p:spPr>
          <p:style>
            <a:lnRef idx="2">
              <a:schemeClr val="accent5"/>
            </a:lnRef>
            <a:fillRef idx="0">
              <a:schemeClr val="accent5"/>
            </a:fillRef>
            <a:effectRef idx="1">
              <a:schemeClr val="accent5"/>
            </a:effectRef>
            <a:fontRef idx="minor">
              <a:schemeClr val="tx1"/>
            </a:fontRef>
          </p:style>
        </p:cxnSp>
      </p:grpSp>
      <p:sp>
        <p:nvSpPr>
          <p:cNvPr id="2" name="ZoneTexte 1"/>
          <p:cNvSpPr txBox="1"/>
          <p:nvPr/>
        </p:nvSpPr>
        <p:spPr>
          <a:xfrm>
            <a:off x="1803612" y="3284984"/>
            <a:ext cx="5464766" cy="1077218"/>
          </a:xfrm>
          <a:prstGeom prst="rect">
            <a:avLst/>
          </a:prstGeom>
          <a:noFill/>
        </p:spPr>
        <p:txBody>
          <a:bodyPr wrap="none" rtlCol="0">
            <a:spAutoFit/>
          </a:bodyPr>
          <a:lstStyle/>
          <a:p>
            <a:r>
              <a:rPr lang="fr-FR" sz="3200" b="1" dirty="0">
                <a:solidFill>
                  <a:srgbClr val="595959"/>
                </a:solidFill>
              </a:rPr>
              <a:t>Transition d’année scolaire</a:t>
            </a:r>
          </a:p>
          <a:p>
            <a:pPr algn="ctr"/>
            <a:r>
              <a:rPr lang="fr-FR" sz="3200" b="1" dirty="0">
                <a:solidFill>
                  <a:srgbClr val="595959"/>
                </a:solidFill>
              </a:rPr>
              <a:t>Eté 2021</a:t>
            </a:r>
          </a:p>
        </p:txBody>
      </p:sp>
      <p:sp>
        <p:nvSpPr>
          <p:cNvPr id="3" name="Espace réservé du numéro de diapositive 2"/>
          <p:cNvSpPr>
            <a:spLocks noGrp="1"/>
          </p:cNvSpPr>
          <p:nvPr>
            <p:ph type="sldNum" sz="quarter" idx="12"/>
          </p:nvPr>
        </p:nvSpPr>
        <p:spPr>
          <a:xfrm>
            <a:off x="6902896" y="6525344"/>
            <a:ext cx="2133600" cy="365125"/>
          </a:xfrm>
        </p:spPr>
        <p:txBody>
          <a:bodyPr/>
          <a:lstStyle/>
          <a:p>
            <a:pPr>
              <a:defRPr/>
            </a:pPr>
            <a:fld id="{98EF4339-CEAD-4565-BAFD-5B42D2F830D9}" type="slidenum">
              <a:rPr lang="fr-FR" sz="1400" smtClean="0">
                <a:solidFill>
                  <a:schemeClr val="tx1"/>
                </a:solidFill>
              </a:rPr>
              <a:pPr>
                <a:defRPr/>
              </a:pPr>
              <a:t>1</a:t>
            </a:fld>
            <a:endParaRPr lang="fr-FR" sz="1400" dirty="0">
              <a:solidFill>
                <a:schemeClr val="tx1"/>
              </a:solidFill>
            </a:endParaRPr>
          </a:p>
        </p:txBody>
      </p:sp>
      <p:sp>
        <p:nvSpPr>
          <p:cNvPr id="8" name="ZoneTexte 7"/>
          <p:cNvSpPr txBox="1"/>
          <p:nvPr/>
        </p:nvSpPr>
        <p:spPr>
          <a:xfrm>
            <a:off x="1979712" y="4725144"/>
            <a:ext cx="5582932" cy="246221"/>
          </a:xfrm>
          <a:prstGeom prst="rect">
            <a:avLst/>
          </a:prstGeom>
          <a:noFill/>
        </p:spPr>
        <p:txBody>
          <a:bodyPr wrap="square" rtlCol="0">
            <a:spAutoFit/>
          </a:bodyPr>
          <a:lstStyle/>
          <a:p>
            <a:pPr algn="ctr"/>
            <a:r>
              <a:rPr lang="fr-FR" sz="1000" dirty="0">
                <a:solidFill>
                  <a:srgbClr val="595959"/>
                </a:solidFill>
              </a:rPr>
              <a:t>Annule et remplace le guide de Transition d’année scolaire été 2020</a:t>
            </a:r>
          </a:p>
        </p:txBody>
      </p:sp>
    </p:spTree>
    <p:extLst>
      <p:ext uri="{BB962C8B-B14F-4D97-AF65-F5344CB8AC3E}">
        <p14:creationId xmlns:p14="http://schemas.microsoft.com/office/powerpoint/2010/main" val="396173752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244654"/>
            <a:ext cx="9108504" cy="4632037"/>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et propriétaires de sites collaboratifs.</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 partir du 01 août.</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Supprimer les contenus périmés, afin de ne plus les avoir dans ATRIUM à la rentrée.</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Afin de nettoyer les sites collaboratifs d’ATRIUM, deux opérations possibles:</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257300" lvl="2" indent="-342900">
              <a:buFont typeface="+mj-lt"/>
              <a:buAutoNum type="arabicPeriod"/>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Suppression d’un contenu périmé</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au sein d’un site collaboratif</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Dans la liste «Mes sites», choisir le site collaboratif</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Ouvrir le volet administration, puis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Contenu</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657350" lvl="3" indent="-285750">
              <a:spcAft>
                <a:spcPts val="6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Pour chaque contenu, cliquer sur les 3 points verticaux et choisir l’action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Déplacer dans la corbeille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ou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Supprimer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1257300" lvl="2" indent="-342900">
              <a:buFont typeface="+mj-lt"/>
              <a:buAutoNum type="arabicPeriod"/>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Suppression d’un site collaboratif</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fr-FR" sz="1400" i="1" dirty="0">
                <a:solidFill>
                  <a:schemeClr val="bg2"/>
                </a:solidFill>
                <a:latin typeface="Tahoma" panose="020B0604030504040204" pitchFamily="34" charset="0"/>
                <a:ea typeface="Tahoma" panose="020B0604030504040204" pitchFamily="34" charset="0"/>
                <a:cs typeface="Tahoma" panose="020B0604030504040204" pitchFamily="34" charset="0"/>
              </a:rPr>
              <a:t>uniquement par le propriétaire du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dans les pages d’administration du site, section «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Paramètres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Cliquer sur le bouton «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Supprimer le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 en bas de la page</a:t>
            </a:r>
          </a:p>
          <a:p>
            <a:pPr marL="1657350" lvl="3" indent="-285750">
              <a:buFont typeface="Arial" panose="020B0604020202020204" pitchFamily="34" charset="0"/>
              <a:buChar char="•"/>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Attention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en fonction du volume du contenu, la suppression d’un site peut être longue et montrer une erreur de type 503 sur la page Atrium. Néanmoins, le traitement continue, la suppression du site est réalisée. Sinon, relancer la suppression du site.</a:t>
            </a:r>
          </a:p>
        </p:txBody>
      </p:sp>
      <p:sp>
        <p:nvSpPr>
          <p:cNvPr id="3" name="ZoneTexte 2"/>
          <p:cNvSpPr txBox="1"/>
          <p:nvPr/>
        </p:nvSpPr>
        <p:spPr>
          <a:xfrm>
            <a:off x="-36512"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n°1</a:t>
            </a:r>
          </a:p>
          <a:p>
            <a:pPr algn="ctr"/>
            <a:r>
              <a:rPr lang="fr-FR" dirty="0"/>
              <a:t>Nettoyage des sites collaboratifs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10</a:t>
            </a:fld>
            <a:endParaRPr lang="fr-FR" dirty="0"/>
          </a:p>
        </p:txBody>
      </p:sp>
      <p:sp>
        <p:nvSpPr>
          <p:cNvPr id="5" name="ZoneTexte 4"/>
          <p:cNvSpPr txBox="1"/>
          <p:nvPr/>
        </p:nvSpPr>
        <p:spPr>
          <a:xfrm>
            <a:off x="6344579" y="6218446"/>
            <a:ext cx="2799421" cy="276999"/>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788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24744"/>
            <a:ext cx="9108504" cy="4901342"/>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Tous les parents et les élèves</a:t>
            </a:r>
          </a:p>
          <a:p>
            <a:pPr marL="742950" lvl="1" indent="-285750">
              <a:spcAft>
                <a:spcPts val="12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personnels et enseignants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qui changent d’établissement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ou quittent ATRIUM au changement d’année scolaire</a:t>
            </a:r>
          </a:p>
          <a:p>
            <a:pPr marL="285750" indent="-285750">
              <a:spcAft>
                <a:spcPts val="1200"/>
              </a:spcAft>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Au plus tard le 20 août.</a:t>
            </a: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Récupérer les contenus que l’utilisateur souhaite conserver avant qu’il n’y ait plus accès. Cela concerne :</a:t>
            </a:r>
          </a:p>
          <a:p>
            <a:pPr marL="742950" lvl="1" indent="-285750">
              <a:buFont typeface="Wingdings" panose="05000000000000000000" pitchFamily="2" charset="2"/>
              <a:buChar char="q"/>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contenus des sites collaboratifs </a:t>
            </a: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pour les élèves et les parents</a:t>
            </a:r>
          </a:p>
          <a:p>
            <a:pPr marL="742950" lvl="1" indent="-285750">
              <a:spcAft>
                <a:spcPts val="1200"/>
              </a:spcAft>
              <a:buFont typeface="Wingdings" panose="05000000000000000000" pitchFamily="2" charset="2"/>
              <a:buChar char="q"/>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contenus du site d’établissement et des sites collaboratifs qui s’y trouvent pour tous les </a:t>
            </a: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utilisateurs qui changent d’établissement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y compris les enseignants. Les utilisateurs qui auront changé d’établissement n’auront accès qu’à leur nouveau lycée d’affectation après la réouverture d’ATRIUM</a:t>
            </a: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Récupérer un document</a:t>
            </a:r>
          </a:p>
          <a:p>
            <a:pPr marL="1657350" lvl="3"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 document à récupérer</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Cliquer sur les  3 petits points et choisir l’action « Téléchargement » pour télécharger le document sur son ordinateur</a:t>
            </a:r>
            <a:endPar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Récupérer un contenu web, un article de blog ou un sujet de forum</a:t>
            </a:r>
          </a:p>
          <a:p>
            <a:pPr marL="1657350" lvl="3"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 contenu à récupérer</a:t>
            </a:r>
          </a:p>
          <a:p>
            <a:pPr marL="1657350" lvl="3"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Copier le contenu (sélection du contenu + clic droit &gt; copier) et le coller dans un document sur son ordinateur</a:t>
            </a: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n°2</a:t>
            </a:r>
          </a:p>
          <a:p>
            <a:pPr algn="ctr"/>
            <a:r>
              <a:rPr lang="fr-FR" dirty="0"/>
              <a:t>Récupération des contenus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11</a:t>
            </a:fld>
            <a:endParaRPr lang="fr-FR" dirty="0"/>
          </a:p>
        </p:txBody>
      </p:sp>
      <p:sp>
        <p:nvSpPr>
          <p:cNvPr id="5" name="ZoneTexte 4"/>
          <p:cNvSpPr txBox="1"/>
          <p:nvPr/>
        </p:nvSpPr>
        <p:spPr>
          <a:xfrm>
            <a:off x="6156176" y="6316737"/>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37268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457631"/>
          </a:xfrm>
          <a:prstGeom prst="rect">
            <a:avLst/>
          </a:prstGeom>
        </p:spPr>
        <p:txBody>
          <a:bodyPr wrap="square">
            <a:spAutoFit/>
          </a:bodyPr>
          <a:lstStyle/>
          <a:p>
            <a:pPr marL="285750" indent="-285750">
              <a:spcAft>
                <a:spcPts val="1200"/>
              </a:spcAft>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a:t>
            </a: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à partir du 22 août pour les établissements agricoles, à partir du 25 août pour les établissements des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académies d’Aix-Marseille et Nice.</a:t>
            </a:r>
          </a:p>
          <a:p>
            <a:endPar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1400"/>
              </a:spcAft>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Réactiver les comptes manuels qui étaient présents dans l’établissement l’année précédente et qui doivent à nouveau accéder à ATRIUM lors de la nouvelle année scolaire, suite au passage en instance de suppression de tous les comptes manuels lors du changement d’année scolaire. La réactivation est possible pendant 90 jours.</a:t>
            </a: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Ouvrir le volet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 site d’établissement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 en instance de suppression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Rechercher les comptes manuels à réactiver (le filtre de recherche «Type de compte» permet de filtrer les recherche sur les comptes manuels uniquement)</a:t>
            </a:r>
          </a:p>
          <a:p>
            <a:pPr marL="1200150" lvl="2" indent="-285750">
              <a:spcAft>
                <a:spcPts val="12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Au niveau d’un compte à réactiver, cliquer sur le bouton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Actions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Enlever l’état de suppression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r>
              <a:rPr lang="fr-FR" sz="1400" i="1" dirty="0">
                <a:solidFill>
                  <a:schemeClr val="bg2"/>
                </a:solidFill>
                <a:latin typeface="Tahoma" panose="020B0604030504040204" pitchFamily="34" charset="0"/>
                <a:ea typeface="Tahoma" panose="020B0604030504040204" pitchFamily="34" charset="0"/>
                <a:cs typeface="Tahoma" panose="020B0604030504040204" pitchFamily="34" charset="0"/>
              </a:rPr>
              <a:t>NB : Les comptes des Agents Régionaux des Lycées (ARL – Profil "Agents") ne sont pas mis en instance de suppression</a:t>
            </a:r>
            <a:endParaRPr lang="en-US" sz="1400" i="1"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n°3</a:t>
            </a:r>
          </a:p>
          <a:p>
            <a:pPr algn="ctr"/>
            <a:r>
              <a:rPr lang="fr-FR" dirty="0"/>
              <a:t>Réactivation des comptes manuels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12</a:t>
            </a:fld>
            <a:endParaRPr lang="fr-FR" dirty="0"/>
          </a:p>
        </p:txBody>
      </p:sp>
      <p:sp>
        <p:nvSpPr>
          <p:cNvPr id="5" name="ZoneTexte 4"/>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3"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12458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 y="931784"/>
            <a:ext cx="9108504" cy="5909310"/>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a:t>
            </a:r>
          </a:p>
          <a:p>
            <a:pPr lvl="1"/>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à partir du 22 août pour les établissements agricoles, à partir du 25 août pour les établissements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des académies d’Aix-Marseille et Nice.</a:t>
            </a:r>
          </a:p>
          <a:p>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Identifier les sites collaboratifs sans propriétaire suite à la transition d’année scolaire (en cas de changement d’établissement ou de sortie d’ATRIUM du propriétaire), et les supprimer ou les assigner à un autre utilisateur, afin de ne pas avoir des sites collaboratifs sans propriétaire dans l’établissement.</a:t>
            </a:r>
          </a:p>
          <a:p>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Supprimer un site collaboratif sans propriétaire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Ouvrir le volet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 site d’établissement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identifier un site sans propriétaire (la case «Propriétaire» du site doit être vide)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Après avoir vérifié que ce site et son contenu ne sont plus utiles et peuvent être supprimés, cliquer les 3 petits points au niveau du site, puis choisir l’action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Supprimer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endPar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Désigner un nouveau propriétaire de site collaboratif</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les pages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 site d’établissement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identifier un site sans propriétaire (la case «Propriétaire» du site doit être vide)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Au niveau du site sans propriétaire, cliquer sur les 3 petits points, puis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Modifier le propriétaire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Rechercher le nouveau propriétaire parmi les membres du site collaboratif</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Sélectionner le nouveau propriétaire, puis cliquer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Enregistrer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n°4</a:t>
            </a:r>
          </a:p>
          <a:p>
            <a:pPr algn="ctr"/>
            <a:r>
              <a:rPr lang="fr-FR" dirty="0"/>
              <a:t>Gestion des sites collaboratifs sans propriétaire</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13</a:t>
            </a:fld>
            <a:endParaRPr lang="fr-FR" dirty="0"/>
          </a:p>
        </p:txBody>
      </p:sp>
      <p:sp>
        <p:nvSpPr>
          <p:cNvPr id="5" name="ZoneTexte 4"/>
          <p:cNvSpPr txBox="1"/>
          <p:nvPr/>
        </p:nvSpPr>
        <p:spPr>
          <a:xfrm>
            <a:off x="6372200" y="6592542"/>
            <a:ext cx="2464136" cy="530915"/>
          </a:xfrm>
          <a:prstGeom prst="rect">
            <a:avLst/>
          </a:prstGeom>
          <a:noFill/>
        </p:spPr>
        <p:txBody>
          <a:bodyPr wrap="none" rtlCol="0">
            <a:spAutoFit/>
          </a:bodyPr>
          <a:lstStyle/>
          <a:p>
            <a:pPr marL="0" lvl="3"/>
            <a:r>
              <a:rPr lang="fr-FR" sz="105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05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14158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976683"/>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de sites collaboratifs.</a:t>
            </a:r>
          </a:p>
          <a:p>
            <a:pPr marL="285750"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à partir du 22 août pour les établissements agricoles, à partir du 25 août pour les établissements des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académies d’Aix-Marseille et Nice.</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Mettre à jour les membres des équipes et des sites collaboratifs, suite aux modifications d’affectation des utilisateurs (classe, groupe,…) durant le changement d’année scolaire car :</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élèves et les parents sont systématiquement retirés des équipes et des sites.</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personnels et enseignants, eux, sont conservés.</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critères de composition des équipes sont conservés.</a:t>
            </a:r>
          </a:p>
          <a:p>
            <a:pPr marL="742950" lvl="1"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Ouvrir le volet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d’un site collaboratif</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Membres du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Cliquer sur le bouton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Gérer les membres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en haut de la page, puis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pour ajouter des utilisateurs ou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Classe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pour ajouter des classes</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Rechercher les utilisateurs et/ou organisations à ajouter, les sélectionner et les ajouter aux membres du site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Pour peupler les équipes: 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Equipes du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Voir la Fiche Pratique n°6, pour peupler les équipes</a:t>
            </a:r>
          </a:p>
          <a:p>
            <a:pPr>
              <a:lnSpc>
                <a:spcPct val="200000"/>
              </a:lnSpc>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n°5</a:t>
            </a:r>
          </a:p>
          <a:p>
            <a:pPr algn="ctr"/>
            <a:r>
              <a:rPr lang="fr-FR" dirty="0"/>
              <a:t>Mise à jour des membres d’un site collaboratif</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14</a:t>
            </a:fld>
            <a:endParaRPr lang="fr-FR" dirty="0"/>
          </a:p>
        </p:txBody>
      </p:sp>
      <p:sp>
        <p:nvSpPr>
          <p:cNvPr id="5" name="ZoneTexte 4"/>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14158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976683"/>
          </a:xfrm>
          <a:prstGeom prst="rect">
            <a:avLst/>
          </a:prstGeom>
        </p:spPr>
        <p:txBody>
          <a:bodyPr wrap="square">
            <a:spAutoFit/>
          </a:bodyPr>
          <a:lstStyle/>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Les administrateurs d’établissement, les administrateurs de sites collaboratifs.</a:t>
            </a:r>
          </a:p>
          <a:p>
            <a:pPr marL="285750" indent="-285750">
              <a:buFont typeface="Wingdings" panose="05000000000000000000" pitchFamily="2" charset="2"/>
              <a:buChar char="ü"/>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Après le chargement des nouveaux annuaires,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à partir du 22 août pour les établissements agricoles, à partir du 25 août pour les établissements des académies d’Aix-Marseille et Nice.</a:t>
            </a:r>
          </a:p>
          <a:p>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Mettre à jour les membres des équipes des sites d’établissements et des sites collaboratifs, suite aux modifications d’affectation des utilisateurs (classe, groupe,…) durant le changement d’année scolaire :</a:t>
            </a:r>
          </a:p>
          <a:p>
            <a:pPr marL="742950" lvl="1" indent="-285750">
              <a:buFont typeface="Wingdings" panose="05000000000000000000" pitchFamily="2" charset="2"/>
              <a:buChar char="ü"/>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Les élèves et les parents sont systématiquement retirés des équipes.</a:t>
            </a:r>
          </a:p>
          <a:p>
            <a:pPr marL="742950" lvl="1" indent="-285750">
              <a:buFont typeface="Wingdings" panose="05000000000000000000" pitchFamily="2" charset="2"/>
              <a:buChar char="ü"/>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Les critères de sélection des membres ont été conservés</a:t>
            </a:r>
          </a:p>
          <a:p>
            <a:pPr lvl="1"/>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Mode opératoire :</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Ouvrir le volet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d’un site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Equipes du site</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Aller dans chaque équipe du site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Si nécessaire, aller dans l’onglet «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Composition de l’équipe</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 pour adapter les critères de sélection des membres l’équipe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Sinon, lancer simplement la synchronisation des équipes</a:t>
            </a:r>
          </a:p>
          <a:p>
            <a:pPr lvl="2"/>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lvl="2"/>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Pour plus d’information, consulter la page de l’aide en ligne «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hlinkClick r:id="rId2"/>
              </a:rPr>
              <a:t>utiliser des équipes</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a:t>
            </a:r>
          </a:p>
          <a:p>
            <a:pPr marL="171450" indent="-171450">
              <a:lnSpc>
                <a:spcPct val="200000"/>
              </a:lnSpc>
              <a:buFontTx/>
              <a:buChar char="-"/>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solidFill>
                  <a:srgbClr val="000000">
                    <a:lumMod val="50000"/>
                    <a:lumOff val="50000"/>
                  </a:srgbClr>
                </a:solidFill>
              </a:rPr>
              <a:t>Fiche pratique n°6</a:t>
            </a:r>
          </a:p>
          <a:p>
            <a:pPr algn="ctr"/>
            <a:r>
              <a:rPr lang="fr-FR" dirty="0">
                <a:solidFill>
                  <a:srgbClr val="000000">
                    <a:lumMod val="50000"/>
                    <a:lumOff val="50000"/>
                  </a:srgbClr>
                </a:solidFill>
              </a:rPr>
              <a:t>Peupler des équipes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solidFill>
                  <a:srgbClr val="000000"/>
                </a:solidFill>
              </a:rPr>
              <a:pPr>
                <a:defRPr/>
              </a:pPr>
              <a:t>15</a:t>
            </a:fld>
            <a:endParaRPr lang="fr-FR" dirty="0">
              <a:solidFill>
                <a:srgbClr val="000000"/>
              </a:solidFill>
            </a:endParaRPr>
          </a:p>
        </p:txBody>
      </p:sp>
      <p:sp>
        <p:nvSpPr>
          <p:cNvPr id="5" name="ZoneTexte 4"/>
          <p:cNvSpPr txBox="1"/>
          <p:nvPr/>
        </p:nvSpPr>
        <p:spPr>
          <a:xfrm>
            <a:off x="6360816" y="6093296"/>
            <a:ext cx="2799421" cy="553998"/>
          </a:xfrm>
          <a:prstGeom prst="rect">
            <a:avLst/>
          </a:prstGeom>
          <a:noFill/>
        </p:spPr>
        <p:txBody>
          <a:bodyPr wrap="none" rtlCol="0">
            <a:spAutoFit/>
          </a:bodyPr>
          <a:lstStyle/>
          <a:p>
            <a:pPr marL="0" lvl="3"/>
            <a:r>
              <a:rPr lang="fr-FR" sz="1200" dirty="0">
                <a:solidFill>
                  <a:srgbClr val="808080"/>
                </a:solidFill>
                <a:latin typeface="Tahoma" panose="020B0604030504040204" pitchFamily="34" charset="0"/>
                <a:ea typeface="Tahoma" panose="020B0604030504040204" pitchFamily="34" charset="0"/>
                <a:cs typeface="Tahoma" panose="020B0604030504040204" pitchFamily="34" charset="0"/>
                <a:hlinkClick r:id="rId3" action="ppaction://hlinksldjump"/>
              </a:rPr>
              <a:t>Retour au déroulement des opérations</a:t>
            </a:r>
            <a:endParaRPr lang="fr-FR" sz="12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000000"/>
              </a:solidFill>
            </a:endParaRPr>
          </a:p>
        </p:txBody>
      </p:sp>
    </p:spTree>
    <p:extLst>
      <p:ext uri="{BB962C8B-B14F-4D97-AF65-F5344CB8AC3E}">
        <p14:creationId xmlns:p14="http://schemas.microsoft.com/office/powerpoint/2010/main" val="327920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997560"/>
            <a:ext cx="9108504" cy="5735994"/>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a:t>
            </a:r>
          </a:p>
          <a:p>
            <a:pPr marL="285750" indent="-285750">
              <a:buFont typeface="Wingdings" panose="05000000000000000000" pitchFamily="2" charset="2"/>
              <a:buChar char="ü"/>
            </a:pPr>
            <a:endPar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à partir du 22 août pour les établissements agricoles, à partir du 25 août pour les établissements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des académies d’Aix-Marseille et Nice.</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Suite aux premiers imports annuaire de la nouvelle année scolaire, il faut vérifier que les données annuaires et les affectations des utilisateurs sont correctes dans ATRIUM, afin de permettre aux utilisateurs d’accéder aux bonnes données dans le portail. Si des données ne sont pas correctes, les mises à jour doivent être réalisées directement dans les bases de données de l'établissement.</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a:t>
            </a:r>
          </a:p>
          <a:p>
            <a:pPr marL="742950" lvl="1" indent="-285750">
              <a:lnSpc>
                <a:spcPct val="150000"/>
              </a:lnSpc>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Mise à jour des comptes à faire dans SIECLE et STSWEB</a:t>
            </a:r>
          </a:p>
          <a:p>
            <a:pPr marL="742950" lvl="1" indent="-285750">
              <a:lnSpc>
                <a:spcPct val="150000"/>
              </a:lnSpc>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Mise à jour à faire dans LIBELLULE/FREGATA et GUEPARD pour les lycées agricoles</a:t>
            </a:r>
          </a:p>
          <a:p>
            <a:pPr marL="742950" lvl="1"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Des documents de référence complémentaires sont mis à disposition par vos autorités académiques (notamment le document Mise en place d'un ENT – Guide de saisie SIECLE/STS WEB) sur le forum des administrateurs</a:t>
            </a:r>
          </a:p>
          <a:p>
            <a:pPr marL="742950" lvl="1"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Est également disponible le parcours Magistère Parcours Magistère "Fiabilisation des données en EPLE" (Vous pouvez le retrouver avec l'outil recherche: mot clé "fiabilisation")</a:t>
            </a:r>
            <a:b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br>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rPr>
              <a:t>https://magistere.education.fr/ac-aix-marseille/course/view.php?id=2042</a:t>
            </a:r>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rPr>
              <a:t> pour Aix-Marseille</a:t>
            </a:r>
            <a:b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rPr>
            </a:br>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3"/>
              </a:rPr>
              <a:t>https://magistere.education.fr/ac-nice/course/view.php?id=2294</a:t>
            </a:r>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rPr>
              <a:t> pour Nice</a:t>
            </a:r>
          </a:p>
          <a:p>
            <a:pPr marL="742950" lvl="1" indent="-285750">
              <a:lnSpc>
                <a:spcPct val="150000"/>
              </a:lnSpc>
              <a:buFont typeface="Arial" panose="020B0604020202020204" pitchFamily="34" charset="0"/>
              <a:buChar char="•"/>
            </a:pP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200000"/>
              </a:lnSpc>
              <a:buFontTx/>
              <a:buChar char="-"/>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n°7</a:t>
            </a:r>
          </a:p>
          <a:p>
            <a:pPr algn="ctr"/>
            <a:r>
              <a:rPr lang="fr-FR" dirty="0"/>
              <a:t>Vérification des données de l’annuaire</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16</a:t>
            </a:fld>
            <a:endParaRPr lang="fr-FR" dirty="0"/>
          </a:p>
        </p:txBody>
      </p:sp>
      <p:sp>
        <p:nvSpPr>
          <p:cNvPr id="5" name="ZoneTexte 4"/>
          <p:cNvSpPr txBox="1"/>
          <p:nvPr/>
        </p:nvSpPr>
        <p:spPr>
          <a:xfrm>
            <a:off x="6360816" y="6309320"/>
            <a:ext cx="2799421" cy="276999"/>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4"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413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1999" y="1513425"/>
            <a:ext cx="9108504" cy="4197111"/>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 administrateurs de GRR.</a:t>
            </a:r>
          </a:p>
          <a:p>
            <a:pPr marL="285750"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à partir du 22 août pour les établissements agricoles, à partir du 25 août pour les établissements des académies d’Aix-Marseille et Nice.</a:t>
            </a:r>
          </a:p>
          <a:p>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Vérifier les utilisateurs dans GRR et rendre inactif ceux qui ne sont plus présents dans l’établissement à la rentrée scolaire. Un traitement sera effectué pour supprimer les utilisateurs inactifs de GRR, afin de ne pas garder dans GRR des utilisateurs qui n’y ont plus accès.</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GRR</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Dans la sous-section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 et accès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aller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Identifier les utilisateurs à supprimer, puis cliquer sur les liens de leur Nom Prénom</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Dans la liste déroulante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Etat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choisir l’état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Non actif</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et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Enregistrer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200000"/>
              </a:lnSpc>
              <a:buFontTx/>
              <a:buChar char="-"/>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n°8</a:t>
            </a:r>
          </a:p>
          <a:p>
            <a:pPr algn="ctr"/>
            <a:r>
              <a:rPr lang="fr-FR" dirty="0"/>
              <a:t>Nettoyage des bases GRR</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17</a:t>
            </a:fld>
            <a:endParaRPr lang="fr-FR" dirty="0"/>
          </a:p>
        </p:txBody>
      </p:sp>
      <p:sp>
        <p:nvSpPr>
          <p:cNvPr id="5" name="ZoneTexte 4"/>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12044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23528" y="1369799"/>
            <a:ext cx="8280920" cy="4524315"/>
          </a:xfrm>
          <a:prstGeom prst="rect">
            <a:avLst/>
          </a:prstGeom>
        </p:spPr>
        <p:txBody>
          <a:bodyPr wrap="square">
            <a:spAutoFit/>
          </a:bodyPr>
          <a:lstStyle/>
          <a:p>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Un certain nombre de données d’ATRIUM concernent l’année scolaire en cours. L’expression "transition d’année scolaire" désigne ici le processus qui consiste </a:t>
            </a:r>
          </a:p>
          <a:p>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à rendre inactives ou supprimer certaines données de l’année scolaire écoulée</a:t>
            </a:r>
          </a:p>
          <a:p>
            <a:pPr lvl="0"/>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à rendre actives les données de l’année scolaire à venir</a:t>
            </a:r>
          </a:p>
          <a:p>
            <a:pPr marL="342900" lvl="0" indent="-342900">
              <a:buFont typeface="Wingdings" panose="05000000000000000000" pitchFamily="2" charset="2"/>
              <a:buChar char="ü"/>
            </a:pPr>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à laisser actives certaines données de l’année écoulée pour une utilisation future dans ATRIUM durant l’année suivante (contenu des sites collaboratifs par exemple) </a:t>
            </a:r>
          </a:p>
          <a:p>
            <a:pPr marL="342900" lvl="0" indent="-342900">
              <a:buFont typeface="Wingdings" panose="05000000000000000000" pitchFamily="2" charset="2"/>
              <a:buChar char="ü"/>
            </a:pPr>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lvl="0"/>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lvl="0"/>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lvl="0"/>
            <a:r>
              <a:rPr lang="fr-FR" i="1" dirty="0">
                <a:solidFill>
                  <a:srgbClr val="7F7F7F"/>
                </a:solidFill>
                <a:latin typeface="Tahoma" panose="020B0604030504040204" pitchFamily="34" charset="0"/>
                <a:ea typeface="Tahoma" panose="020B0604030504040204" pitchFamily="34" charset="0"/>
                <a:cs typeface="Tahoma" panose="020B0604030504040204" pitchFamily="34" charset="0"/>
              </a:rPr>
              <a:t>Ce document présente l’ensemble des actions à réaliser dans le cadre de cette opération de transition d’année scolaire.</a:t>
            </a:r>
            <a:endParaRPr lang="en-US" i="1" dirty="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1015663"/>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lgn="ctr"/>
            <a:r>
              <a:rPr lang="fr-FR" dirty="0"/>
              <a:t>Qu’est-ce que </a:t>
            </a:r>
          </a:p>
          <a:p>
            <a:pPr lvl="0" algn="ctr"/>
            <a:r>
              <a:rPr lang="fr-FR" dirty="0"/>
              <a:t>la transition d’année scolaire ?</a:t>
            </a:r>
            <a:endParaRPr lang="en-US" dirty="0"/>
          </a:p>
          <a:p>
            <a:pPr algn="ctr"/>
            <a:endParaRPr lang="fr-FR" dirty="0"/>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2</a:t>
            </a:fld>
            <a:endParaRPr lang="fr-FR" dirty="0"/>
          </a:p>
        </p:txBody>
      </p:sp>
    </p:spTree>
    <p:extLst>
      <p:ext uri="{BB962C8B-B14F-4D97-AF65-F5344CB8AC3E}">
        <p14:creationId xmlns:p14="http://schemas.microsoft.com/office/powerpoint/2010/main" val="258416839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369799"/>
            <a:ext cx="8280920" cy="4801314"/>
          </a:xfrm>
          <a:prstGeom prst="rect">
            <a:avLst/>
          </a:prstGeom>
        </p:spPr>
        <p:txBody>
          <a:bodyPr wrap="square">
            <a:spAutoFit/>
          </a:bodyPr>
          <a:lstStyle/>
          <a:p>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La période de transition d’année scolaire est mise à profit, cette année, pour effectuer la migration de Atrium version 1 vers Atrium version 2.</a:t>
            </a:r>
          </a:p>
          <a:p>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Une coupure d’Atrium aura lieu pour mener à bien cette migration.</a:t>
            </a:r>
          </a:p>
          <a:p>
            <a:pPr lvl="0"/>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contenus des sites d’établissement, sites collaboratifs, sites personnels présents dans Atrium version 1 seront migrés. Ils seront retrouvés dans les sites d’Atrium version 2.</a:t>
            </a:r>
          </a:p>
          <a:p>
            <a:pPr marL="342900" lvl="0" indent="-342900">
              <a:buFont typeface="Wingdings" panose="05000000000000000000" pitchFamily="2" charset="2"/>
              <a:buChar char="ü"/>
            </a:pPr>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Migration de la GED D’Atrium. Tous les documents stockés dans Atrium version 1 seront conservés dans Atrium version 2.</a:t>
            </a:r>
          </a:p>
          <a:p>
            <a:pPr marL="342900" lvl="0" indent="-342900">
              <a:buFont typeface="Wingdings" panose="05000000000000000000" pitchFamily="2" charset="2"/>
              <a:buChar char="ü"/>
            </a:pPr>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Migration des données de l’annuaire. Tous les utilisateurs présents dans Atrium version 1 seront retrouvés dans Atrium version 2, avant les opérations automatiques de transition d’année scolaire et les nouvelles alimentations.</a:t>
            </a:r>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lgn="ctr"/>
            <a:r>
              <a:rPr lang="fr-FR" dirty="0"/>
              <a:t>Atrium version 2</a:t>
            </a:r>
            <a:endParaRPr lang="en-US" dirty="0"/>
          </a:p>
          <a:p>
            <a:pPr algn="ctr"/>
            <a:endParaRPr lang="fr-FR" dirty="0"/>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3</a:t>
            </a:fld>
            <a:endParaRPr lang="fr-FR" dirty="0"/>
          </a:p>
        </p:txBody>
      </p:sp>
    </p:spTree>
    <p:extLst>
      <p:ext uri="{BB962C8B-B14F-4D97-AF65-F5344CB8AC3E}">
        <p14:creationId xmlns:p14="http://schemas.microsoft.com/office/powerpoint/2010/main" val="345171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1631216"/>
          </a:xfrm>
          <a:prstGeom prst="rect">
            <a:avLst/>
          </a:prstGeom>
        </p:spPr>
        <p:txBody>
          <a:bodyPr wrap="square">
            <a:spAutoFit/>
          </a:bodyPr>
          <a:lstStyle/>
          <a:p>
            <a:pPr>
              <a:lnSpc>
                <a:spcPct val="200000"/>
              </a:lnSpc>
            </a:pPr>
            <a:r>
              <a:rPr lang="fr-FR" b="1" dirty="0">
                <a:solidFill>
                  <a:schemeClr val="bg2"/>
                </a:solidFill>
                <a:latin typeface="Tahoma" panose="020B0604030504040204" pitchFamily="34" charset="0"/>
                <a:ea typeface="Tahoma" panose="020B0604030504040204" pitchFamily="34" charset="0"/>
                <a:cs typeface="Tahoma" panose="020B0604030504040204" pitchFamily="34" charset="0"/>
              </a:rPr>
              <a:t>     </a:t>
            </a: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200000"/>
              </a:lnSpc>
              <a:buFontTx/>
              <a:buChar char="-"/>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17748" y="201573"/>
            <a:ext cx="9144000" cy="400110"/>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Déroulement des opérations</a:t>
            </a:r>
          </a:p>
        </p:txBody>
      </p:sp>
      <p:grpSp>
        <p:nvGrpSpPr>
          <p:cNvPr id="8" name="Groupe 7">
            <a:extLst>
              <a:ext uri="{FF2B5EF4-FFF2-40B4-BE49-F238E27FC236}">
                <a16:creationId xmlns:a16="http://schemas.microsoft.com/office/drawing/2014/main" id="{EA10449D-3027-43E2-9070-BC62F1140A23}"/>
              </a:ext>
            </a:extLst>
          </p:cNvPr>
          <p:cNvGrpSpPr/>
          <p:nvPr/>
        </p:nvGrpSpPr>
        <p:grpSpPr>
          <a:xfrm>
            <a:off x="1259520" y="730568"/>
            <a:ext cx="4524468" cy="6010800"/>
            <a:chOff x="1259520" y="645627"/>
            <a:chExt cx="4524468" cy="6010800"/>
          </a:xfrm>
        </p:grpSpPr>
        <p:sp>
          <p:nvSpPr>
            <p:cNvPr id="15" name="Rectangle 14">
              <a:extLst>
                <a:ext uri="{FF2B5EF4-FFF2-40B4-BE49-F238E27FC236}">
                  <a16:creationId xmlns:a16="http://schemas.microsoft.com/office/drawing/2014/main" id="{7E0EF2DF-667D-4AA6-A747-053B2530CDEB}"/>
                </a:ext>
              </a:extLst>
            </p:cNvPr>
            <p:cNvSpPr/>
            <p:nvPr/>
          </p:nvSpPr>
          <p:spPr>
            <a:xfrm>
              <a:off x="1273700" y="723014"/>
              <a:ext cx="4508886" cy="5933413"/>
            </a:xfrm>
            <a:prstGeom prst="rect">
              <a:avLst/>
            </a:prstGeom>
            <a:noFill/>
          </p:spPr>
        </p:sp>
        <p:sp>
          <p:nvSpPr>
            <p:cNvPr id="20" name="Forme libre : forme 19">
              <a:extLst>
                <a:ext uri="{FF2B5EF4-FFF2-40B4-BE49-F238E27FC236}">
                  <a16:creationId xmlns:a16="http://schemas.microsoft.com/office/drawing/2014/main" id="{0508A105-DF20-4067-97BD-8BC30E359877}"/>
                </a:ext>
              </a:extLst>
            </p:cNvPr>
            <p:cNvSpPr/>
            <p:nvPr/>
          </p:nvSpPr>
          <p:spPr>
            <a:xfrm>
              <a:off x="1267891" y="1977169"/>
              <a:ext cx="571815" cy="842515"/>
            </a:xfrm>
            <a:custGeom>
              <a:avLst/>
              <a:gdLst>
                <a:gd name="connsiteX0" fmla="*/ 0 w 816877"/>
                <a:gd name="connsiteY0" fmla="*/ 0 h 571814"/>
                <a:gd name="connsiteX1" fmla="*/ 530970 w 816877"/>
                <a:gd name="connsiteY1" fmla="*/ 0 h 571814"/>
                <a:gd name="connsiteX2" fmla="*/ 816877 w 816877"/>
                <a:gd name="connsiteY2" fmla="*/ 285907 h 571814"/>
                <a:gd name="connsiteX3" fmla="*/ 530970 w 816877"/>
                <a:gd name="connsiteY3" fmla="*/ 571814 h 571814"/>
                <a:gd name="connsiteX4" fmla="*/ 0 w 816877"/>
                <a:gd name="connsiteY4" fmla="*/ 571814 h 571814"/>
                <a:gd name="connsiteX5" fmla="*/ 285907 w 816877"/>
                <a:gd name="connsiteY5" fmla="*/ 285907 h 571814"/>
                <a:gd name="connsiteX6" fmla="*/ 0 w 816877"/>
                <a:gd name="connsiteY6" fmla="*/ 0 h 57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571814">
                  <a:moveTo>
                    <a:pt x="816876" y="0"/>
                  </a:moveTo>
                  <a:lnTo>
                    <a:pt x="816876" y="371679"/>
                  </a:lnTo>
                  <a:lnTo>
                    <a:pt x="408439" y="571814"/>
                  </a:lnTo>
                  <a:lnTo>
                    <a:pt x="1" y="371679"/>
                  </a:lnTo>
                  <a:lnTo>
                    <a:pt x="1" y="0"/>
                  </a:lnTo>
                  <a:lnTo>
                    <a:pt x="408439" y="200135"/>
                  </a:lnTo>
                  <a:lnTo>
                    <a:pt x="816876" y="0"/>
                  </a:ln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6" tIns="291622" rIns="5715" bIns="291623"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Nettoyage  d’année scolaire</a:t>
              </a:r>
            </a:p>
          </p:txBody>
        </p:sp>
        <p:sp>
          <p:nvSpPr>
            <p:cNvPr id="22" name="Forme libre : forme 21">
              <a:extLst>
                <a:ext uri="{FF2B5EF4-FFF2-40B4-BE49-F238E27FC236}">
                  <a16:creationId xmlns:a16="http://schemas.microsoft.com/office/drawing/2014/main" id="{A05EA569-D4CC-4CA9-8B3F-8FC7C61E6861}"/>
                </a:ext>
              </a:extLst>
            </p:cNvPr>
            <p:cNvSpPr/>
            <p:nvPr/>
          </p:nvSpPr>
          <p:spPr>
            <a:xfrm>
              <a:off x="1853328" y="1947061"/>
              <a:ext cx="3902358" cy="571218"/>
            </a:xfrm>
            <a:custGeom>
              <a:avLst/>
              <a:gdLst>
                <a:gd name="connsiteX0" fmla="*/ 95205 w 571217"/>
                <a:gd name="connsiteY0" fmla="*/ 0 h 3236308"/>
                <a:gd name="connsiteX1" fmla="*/ 476012 w 571217"/>
                <a:gd name="connsiteY1" fmla="*/ 0 h 3236308"/>
                <a:gd name="connsiteX2" fmla="*/ 571217 w 571217"/>
                <a:gd name="connsiteY2" fmla="*/ 95205 h 3236308"/>
                <a:gd name="connsiteX3" fmla="*/ 571217 w 571217"/>
                <a:gd name="connsiteY3" fmla="*/ 3236308 h 3236308"/>
                <a:gd name="connsiteX4" fmla="*/ 571217 w 571217"/>
                <a:gd name="connsiteY4" fmla="*/ 3236308 h 3236308"/>
                <a:gd name="connsiteX5" fmla="*/ 0 w 571217"/>
                <a:gd name="connsiteY5" fmla="*/ 3236308 h 3236308"/>
                <a:gd name="connsiteX6" fmla="*/ 0 w 571217"/>
                <a:gd name="connsiteY6" fmla="*/ 3236308 h 3236308"/>
                <a:gd name="connsiteX7" fmla="*/ 0 w 571217"/>
                <a:gd name="connsiteY7" fmla="*/ 95205 h 3236308"/>
                <a:gd name="connsiteX8" fmla="*/ 95205 w 571217"/>
                <a:gd name="connsiteY8" fmla="*/ 0 h 32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217" h="3236308">
                  <a:moveTo>
                    <a:pt x="571217" y="539399"/>
                  </a:moveTo>
                  <a:lnTo>
                    <a:pt x="571217" y="2696909"/>
                  </a:lnTo>
                  <a:cubicBezTo>
                    <a:pt x="571217" y="2994808"/>
                    <a:pt x="563693" y="3236305"/>
                    <a:pt x="554413" y="3236305"/>
                  </a:cubicBezTo>
                  <a:lnTo>
                    <a:pt x="0" y="3236305"/>
                  </a:lnTo>
                  <a:lnTo>
                    <a:pt x="0" y="3236305"/>
                  </a:lnTo>
                  <a:lnTo>
                    <a:pt x="0" y="3"/>
                  </a:lnTo>
                  <a:lnTo>
                    <a:pt x="0" y="3"/>
                  </a:lnTo>
                  <a:lnTo>
                    <a:pt x="554413" y="3"/>
                  </a:lnTo>
                  <a:cubicBezTo>
                    <a:pt x="563693" y="3"/>
                    <a:pt x="571217" y="241500"/>
                    <a:pt x="571217" y="539399"/>
                  </a:cubicBezTo>
                  <a:close/>
                </a:path>
              </a:pathLst>
            </a:custGeom>
            <a:solidFill>
              <a:srgbClr val="00B0F0">
                <a:alpha val="20000"/>
              </a:srgbClr>
            </a:solidFill>
            <a:ln>
              <a:solidFill>
                <a:srgbClr val="00B0F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34235" rIns="34235" bIns="34236" numCol="1" spcCol="1270" anchor="ctr" anchorCtr="0">
              <a:noAutofit/>
            </a:bodyPr>
            <a:lstStyle/>
            <a:p>
              <a:pPr marL="57150" lvl="1" indent="-57150" algn="l" defTabSz="444500">
                <a:lnSpc>
                  <a:spcPct val="90000"/>
                </a:lnSpc>
                <a:spcBef>
                  <a:spcPct val="0"/>
                </a:spcBef>
                <a:spcAft>
                  <a:spcPct val="15000"/>
                </a:spcAft>
                <a:buChar char="•"/>
              </a:pPr>
              <a:r>
                <a:rPr lang="fr-FR" sz="1000" kern="1200" dirty="0"/>
                <a:t>Nettoyage des contenus et des sites collaboratifs (FP-1)</a:t>
              </a:r>
              <a:endParaRPr lang="fr-FR" sz="1000" kern="1200" dirty="0">
                <a:solidFill>
                  <a:srgbClr val="00B0F0"/>
                </a:solidFill>
              </a:endParaRPr>
            </a:p>
            <a:p>
              <a:pPr marL="57150" lvl="1" indent="-57150" algn="l" defTabSz="444500">
                <a:lnSpc>
                  <a:spcPct val="90000"/>
                </a:lnSpc>
                <a:spcBef>
                  <a:spcPct val="0"/>
                </a:spcBef>
                <a:spcAft>
                  <a:spcPct val="15000"/>
                </a:spcAft>
                <a:buChar char="•"/>
              </a:pPr>
              <a:r>
                <a:rPr lang="fr-FR" sz="1000" kern="1200" dirty="0"/>
                <a:t>Récupération des contenus (FP-2)</a:t>
              </a:r>
            </a:p>
          </p:txBody>
        </p:sp>
        <p:sp>
          <p:nvSpPr>
            <p:cNvPr id="23" name="Forme libre : forme 22">
              <a:extLst>
                <a:ext uri="{FF2B5EF4-FFF2-40B4-BE49-F238E27FC236}">
                  <a16:creationId xmlns:a16="http://schemas.microsoft.com/office/drawing/2014/main" id="{D3FBB88E-4037-42F1-BE46-C0CA20568D71}"/>
                </a:ext>
              </a:extLst>
            </p:cNvPr>
            <p:cNvSpPr/>
            <p:nvPr/>
          </p:nvSpPr>
          <p:spPr>
            <a:xfrm>
              <a:off x="1259521" y="647753"/>
              <a:ext cx="576937" cy="816877"/>
            </a:xfrm>
            <a:custGeom>
              <a:avLst/>
              <a:gdLst>
                <a:gd name="connsiteX0" fmla="*/ 0 w 816877"/>
                <a:gd name="connsiteY0" fmla="*/ 0 h 576937"/>
                <a:gd name="connsiteX1" fmla="*/ 528409 w 816877"/>
                <a:gd name="connsiteY1" fmla="*/ 0 h 576937"/>
                <a:gd name="connsiteX2" fmla="*/ 816877 w 816877"/>
                <a:gd name="connsiteY2" fmla="*/ 288469 h 576937"/>
                <a:gd name="connsiteX3" fmla="*/ 528409 w 816877"/>
                <a:gd name="connsiteY3" fmla="*/ 576937 h 576937"/>
                <a:gd name="connsiteX4" fmla="*/ 0 w 816877"/>
                <a:gd name="connsiteY4" fmla="*/ 576937 h 576937"/>
                <a:gd name="connsiteX5" fmla="*/ 288469 w 816877"/>
                <a:gd name="connsiteY5" fmla="*/ 288469 h 576937"/>
                <a:gd name="connsiteX6" fmla="*/ 0 w 816877"/>
                <a:gd name="connsiteY6" fmla="*/ 0 h 57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576937">
                  <a:moveTo>
                    <a:pt x="816877" y="0"/>
                  </a:moveTo>
                  <a:lnTo>
                    <a:pt x="816877" y="373200"/>
                  </a:lnTo>
                  <a:lnTo>
                    <a:pt x="408438" y="576937"/>
                  </a:lnTo>
                  <a:lnTo>
                    <a:pt x="0" y="373200"/>
                  </a:lnTo>
                  <a:lnTo>
                    <a:pt x="0" y="0"/>
                  </a:lnTo>
                  <a:lnTo>
                    <a:pt x="408438" y="203737"/>
                  </a:lnTo>
                  <a:lnTo>
                    <a:pt x="816877"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6" tIns="294184" rIns="5714" bIns="294183"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Arrêt </a:t>
              </a:r>
              <a:r>
                <a:rPr lang="fr-FR" sz="800" kern="1200" dirty="0">
                  <a:solidFill>
                    <a:schemeClr val="tx1"/>
                  </a:solidFill>
                </a:rPr>
                <a:t>alimentation</a:t>
              </a:r>
              <a:r>
                <a:rPr lang="fr-FR" sz="900" kern="1200" dirty="0">
                  <a:solidFill>
                    <a:schemeClr val="tx1"/>
                  </a:solidFill>
                </a:rPr>
                <a:t> </a:t>
              </a:r>
            </a:p>
          </p:txBody>
        </p:sp>
        <p:sp>
          <p:nvSpPr>
            <p:cNvPr id="24" name="Forme libre : forme 23">
              <a:extLst>
                <a:ext uri="{FF2B5EF4-FFF2-40B4-BE49-F238E27FC236}">
                  <a16:creationId xmlns:a16="http://schemas.microsoft.com/office/drawing/2014/main" id="{F9475F12-66AF-403A-9DB1-0E7EAEA78D9C}"/>
                </a:ext>
              </a:extLst>
            </p:cNvPr>
            <p:cNvSpPr/>
            <p:nvPr/>
          </p:nvSpPr>
          <p:spPr>
            <a:xfrm>
              <a:off x="1833896" y="645627"/>
              <a:ext cx="3921790" cy="530971"/>
            </a:xfrm>
            <a:custGeom>
              <a:avLst/>
              <a:gdLst>
                <a:gd name="connsiteX0" fmla="*/ 88497 w 530970"/>
                <a:gd name="connsiteY0" fmla="*/ 0 h 3937071"/>
                <a:gd name="connsiteX1" fmla="*/ 442473 w 530970"/>
                <a:gd name="connsiteY1" fmla="*/ 0 h 3937071"/>
                <a:gd name="connsiteX2" fmla="*/ 530970 w 530970"/>
                <a:gd name="connsiteY2" fmla="*/ 88497 h 3937071"/>
                <a:gd name="connsiteX3" fmla="*/ 530970 w 530970"/>
                <a:gd name="connsiteY3" fmla="*/ 3937071 h 3937071"/>
                <a:gd name="connsiteX4" fmla="*/ 530970 w 530970"/>
                <a:gd name="connsiteY4" fmla="*/ 3937071 h 3937071"/>
                <a:gd name="connsiteX5" fmla="*/ 0 w 530970"/>
                <a:gd name="connsiteY5" fmla="*/ 3937071 h 3937071"/>
                <a:gd name="connsiteX6" fmla="*/ 0 w 530970"/>
                <a:gd name="connsiteY6" fmla="*/ 3937071 h 3937071"/>
                <a:gd name="connsiteX7" fmla="*/ 0 w 530970"/>
                <a:gd name="connsiteY7" fmla="*/ 88497 h 3937071"/>
                <a:gd name="connsiteX8" fmla="*/ 88497 w 530970"/>
                <a:gd name="connsiteY8" fmla="*/ 0 h 39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970" h="3937071">
                  <a:moveTo>
                    <a:pt x="530970" y="656196"/>
                  </a:moveTo>
                  <a:lnTo>
                    <a:pt x="530970" y="3280875"/>
                  </a:lnTo>
                  <a:cubicBezTo>
                    <a:pt x="530970" y="3643283"/>
                    <a:pt x="525626" y="3937067"/>
                    <a:pt x="519035" y="3937067"/>
                  </a:cubicBezTo>
                  <a:lnTo>
                    <a:pt x="0" y="3937067"/>
                  </a:lnTo>
                  <a:lnTo>
                    <a:pt x="0" y="3937067"/>
                  </a:lnTo>
                  <a:lnTo>
                    <a:pt x="0" y="4"/>
                  </a:lnTo>
                  <a:lnTo>
                    <a:pt x="0" y="4"/>
                  </a:lnTo>
                  <a:lnTo>
                    <a:pt x="519035" y="4"/>
                  </a:lnTo>
                  <a:cubicBezTo>
                    <a:pt x="525626" y="4"/>
                    <a:pt x="530970" y="293788"/>
                    <a:pt x="530970" y="656196"/>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32270" rIns="32270" bIns="32271" numCol="1" spcCol="1270" anchor="ctr" anchorCtr="0">
              <a:noAutofit/>
            </a:bodyPr>
            <a:lstStyle/>
            <a:p>
              <a:pPr marL="57150" lvl="1" indent="-57150" algn="l" defTabSz="444500">
                <a:lnSpc>
                  <a:spcPct val="90000"/>
                </a:lnSpc>
                <a:spcBef>
                  <a:spcPct val="0"/>
                </a:spcBef>
                <a:spcAft>
                  <a:spcPct val="15000"/>
                </a:spcAft>
                <a:buChar char="•"/>
              </a:pPr>
              <a:r>
                <a:rPr lang="fr-FR" sz="1000" kern="1200" dirty="0"/>
                <a:t>Arrêt des processus d'alimentation automatique de l'annuaire</a:t>
              </a:r>
              <a:endParaRPr lang="fr-FR" sz="1000" kern="1200" dirty="0">
                <a:solidFill>
                  <a:srgbClr val="FC8038"/>
                </a:solidFill>
              </a:endParaRPr>
            </a:p>
          </p:txBody>
        </p:sp>
        <p:sp>
          <p:nvSpPr>
            <p:cNvPr id="28" name="Forme libre : forme 27">
              <a:extLst>
                <a:ext uri="{FF2B5EF4-FFF2-40B4-BE49-F238E27FC236}">
                  <a16:creationId xmlns:a16="http://schemas.microsoft.com/office/drawing/2014/main" id="{4CDF1E3B-A731-467E-9C42-202AF2BE7EDC}"/>
                </a:ext>
              </a:extLst>
            </p:cNvPr>
            <p:cNvSpPr/>
            <p:nvPr/>
          </p:nvSpPr>
          <p:spPr>
            <a:xfrm>
              <a:off x="1268329" y="3338510"/>
              <a:ext cx="626651" cy="816877"/>
            </a:xfrm>
            <a:custGeom>
              <a:avLst/>
              <a:gdLst>
                <a:gd name="connsiteX0" fmla="*/ 0 w 816877"/>
                <a:gd name="connsiteY0" fmla="*/ 0 h 626651"/>
                <a:gd name="connsiteX1" fmla="*/ 503552 w 816877"/>
                <a:gd name="connsiteY1" fmla="*/ 0 h 626651"/>
                <a:gd name="connsiteX2" fmla="*/ 816877 w 816877"/>
                <a:gd name="connsiteY2" fmla="*/ 313326 h 626651"/>
                <a:gd name="connsiteX3" fmla="*/ 503552 w 816877"/>
                <a:gd name="connsiteY3" fmla="*/ 626651 h 626651"/>
                <a:gd name="connsiteX4" fmla="*/ 0 w 816877"/>
                <a:gd name="connsiteY4" fmla="*/ 626651 h 626651"/>
                <a:gd name="connsiteX5" fmla="*/ 313326 w 816877"/>
                <a:gd name="connsiteY5" fmla="*/ 313326 h 626651"/>
                <a:gd name="connsiteX6" fmla="*/ 0 w 816877"/>
                <a:gd name="connsiteY6" fmla="*/ 0 h 62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626651">
                  <a:moveTo>
                    <a:pt x="816877" y="0"/>
                  </a:moveTo>
                  <a:lnTo>
                    <a:pt x="816877" y="386290"/>
                  </a:lnTo>
                  <a:lnTo>
                    <a:pt x="408438" y="626651"/>
                  </a:lnTo>
                  <a:lnTo>
                    <a:pt x="0" y="386290"/>
                  </a:lnTo>
                  <a:lnTo>
                    <a:pt x="0" y="0"/>
                  </a:lnTo>
                  <a:lnTo>
                    <a:pt x="408438" y="240362"/>
                  </a:lnTo>
                  <a:lnTo>
                    <a:pt x="816877"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081" tIns="318406" rIns="5079" bIns="318405"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Fermeture</a:t>
              </a:r>
              <a:r>
                <a:rPr lang="fr-FR" sz="900" kern="1200" dirty="0">
                  <a:solidFill>
                    <a:schemeClr val="tx1"/>
                  </a:solidFill>
                </a:rPr>
                <a:t> </a:t>
              </a:r>
              <a:r>
                <a:rPr lang="fr-FR" sz="800" kern="1200" dirty="0">
                  <a:solidFill>
                    <a:schemeClr val="tx1"/>
                  </a:solidFill>
                </a:rPr>
                <a:t>d'ATRIUM</a:t>
              </a:r>
              <a:endParaRPr lang="fr-FR" sz="900" kern="1200" dirty="0">
                <a:solidFill>
                  <a:schemeClr val="tx1"/>
                </a:solidFill>
              </a:endParaRPr>
            </a:p>
          </p:txBody>
        </p:sp>
        <p:sp>
          <p:nvSpPr>
            <p:cNvPr id="33" name="Forme libre : forme 32">
              <a:extLst>
                <a:ext uri="{FF2B5EF4-FFF2-40B4-BE49-F238E27FC236}">
                  <a16:creationId xmlns:a16="http://schemas.microsoft.com/office/drawing/2014/main" id="{72E09B88-3715-4D38-8C1B-6A7F4999E1BE}"/>
                </a:ext>
              </a:extLst>
            </p:cNvPr>
            <p:cNvSpPr/>
            <p:nvPr/>
          </p:nvSpPr>
          <p:spPr>
            <a:xfrm>
              <a:off x="1911726" y="3323740"/>
              <a:ext cx="3843960" cy="530971"/>
            </a:xfrm>
            <a:custGeom>
              <a:avLst/>
              <a:gdLst>
                <a:gd name="connsiteX0" fmla="*/ 88497 w 530970"/>
                <a:gd name="connsiteY0" fmla="*/ 0 h 3843960"/>
                <a:gd name="connsiteX1" fmla="*/ 442473 w 530970"/>
                <a:gd name="connsiteY1" fmla="*/ 0 h 3843960"/>
                <a:gd name="connsiteX2" fmla="*/ 530970 w 530970"/>
                <a:gd name="connsiteY2" fmla="*/ 88497 h 3843960"/>
                <a:gd name="connsiteX3" fmla="*/ 530970 w 530970"/>
                <a:gd name="connsiteY3" fmla="*/ 3843960 h 3843960"/>
                <a:gd name="connsiteX4" fmla="*/ 530970 w 530970"/>
                <a:gd name="connsiteY4" fmla="*/ 3843960 h 3843960"/>
                <a:gd name="connsiteX5" fmla="*/ 0 w 530970"/>
                <a:gd name="connsiteY5" fmla="*/ 3843960 h 3843960"/>
                <a:gd name="connsiteX6" fmla="*/ 0 w 530970"/>
                <a:gd name="connsiteY6" fmla="*/ 3843960 h 3843960"/>
                <a:gd name="connsiteX7" fmla="*/ 0 w 530970"/>
                <a:gd name="connsiteY7" fmla="*/ 88497 h 3843960"/>
                <a:gd name="connsiteX8" fmla="*/ 88497 w 530970"/>
                <a:gd name="connsiteY8" fmla="*/ 0 h 384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970" h="3843960">
                  <a:moveTo>
                    <a:pt x="530970" y="640674"/>
                  </a:moveTo>
                  <a:lnTo>
                    <a:pt x="530970" y="3203286"/>
                  </a:lnTo>
                  <a:cubicBezTo>
                    <a:pt x="530970" y="3557124"/>
                    <a:pt x="525497" y="3843960"/>
                    <a:pt x="518746" y="3843960"/>
                  </a:cubicBezTo>
                  <a:lnTo>
                    <a:pt x="0" y="3843960"/>
                  </a:lnTo>
                  <a:lnTo>
                    <a:pt x="0" y="3843960"/>
                  </a:lnTo>
                  <a:lnTo>
                    <a:pt x="0" y="0"/>
                  </a:lnTo>
                  <a:lnTo>
                    <a:pt x="0" y="0"/>
                  </a:lnTo>
                  <a:lnTo>
                    <a:pt x="518746" y="0"/>
                  </a:lnTo>
                  <a:cubicBezTo>
                    <a:pt x="525497" y="0"/>
                    <a:pt x="530970" y="286836"/>
                    <a:pt x="530970" y="640674"/>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0" tIns="32270" rIns="32270" bIns="32271" numCol="1" spcCol="1270" anchor="ctr" anchorCtr="0">
              <a:noAutofit/>
            </a:bodyPr>
            <a:lstStyle/>
            <a:p>
              <a:pPr marL="57150" lvl="1" indent="-57150" algn="l" defTabSz="444500">
                <a:lnSpc>
                  <a:spcPct val="90000"/>
                </a:lnSpc>
                <a:spcBef>
                  <a:spcPct val="0"/>
                </a:spcBef>
                <a:spcAft>
                  <a:spcPct val="15000"/>
                </a:spcAft>
                <a:buChar char="•"/>
              </a:pPr>
              <a:r>
                <a:rPr lang="fr-FR" sz="1000" kern="1200" dirty="0"/>
                <a:t>Coupure des accès à ATRIUM aux élèves et responsables élèves</a:t>
              </a:r>
              <a:endParaRPr lang="fr-FR" sz="1000" kern="1200" dirty="0">
                <a:solidFill>
                  <a:srgbClr val="FC8038"/>
                </a:solidFill>
              </a:endParaRPr>
            </a:p>
          </p:txBody>
        </p:sp>
        <p:sp>
          <p:nvSpPr>
            <p:cNvPr id="34" name="Forme libre : forme 33">
              <a:extLst>
                <a:ext uri="{FF2B5EF4-FFF2-40B4-BE49-F238E27FC236}">
                  <a16:creationId xmlns:a16="http://schemas.microsoft.com/office/drawing/2014/main" id="{3EFDBF68-FE9D-4BCB-829A-6A8CA24EB9E2}"/>
                </a:ext>
              </a:extLst>
            </p:cNvPr>
            <p:cNvSpPr/>
            <p:nvPr/>
          </p:nvSpPr>
          <p:spPr>
            <a:xfrm>
              <a:off x="1259520" y="2655663"/>
              <a:ext cx="628533" cy="816878"/>
            </a:xfrm>
            <a:custGeom>
              <a:avLst/>
              <a:gdLst>
                <a:gd name="connsiteX0" fmla="*/ 0 w 816877"/>
                <a:gd name="connsiteY0" fmla="*/ 0 h 628532"/>
                <a:gd name="connsiteX1" fmla="*/ 502611 w 816877"/>
                <a:gd name="connsiteY1" fmla="*/ 0 h 628532"/>
                <a:gd name="connsiteX2" fmla="*/ 816877 w 816877"/>
                <a:gd name="connsiteY2" fmla="*/ 314266 h 628532"/>
                <a:gd name="connsiteX3" fmla="*/ 502611 w 816877"/>
                <a:gd name="connsiteY3" fmla="*/ 628532 h 628532"/>
                <a:gd name="connsiteX4" fmla="*/ 0 w 816877"/>
                <a:gd name="connsiteY4" fmla="*/ 628532 h 628532"/>
                <a:gd name="connsiteX5" fmla="*/ 314266 w 816877"/>
                <a:gd name="connsiteY5" fmla="*/ 314266 h 628532"/>
                <a:gd name="connsiteX6" fmla="*/ 0 w 816877"/>
                <a:gd name="connsiteY6" fmla="*/ 0 h 62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628532">
                  <a:moveTo>
                    <a:pt x="816876" y="0"/>
                  </a:moveTo>
                  <a:lnTo>
                    <a:pt x="816876" y="386725"/>
                  </a:lnTo>
                  <a:lnTo>
                    <a:pt x="408439" y="628532"/>
                  </a:lnTo>
                  <a:lnTo>
                    <a:pt x="1" y="386725"/>
                  </a:lnTo>
                  <a:lnTo>
                    <a:pt x="1" y="0"/>
                  </a:lnTo>
                  <a:lnTo>
                    <a:pt x="408439" y="241807"/>
                  </a:lnTo>
                  <a:lnTo>
                    <a:pt x="816876"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081" tIns="319346" rIns="5080" bIns="319347"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Bascule des données</a:t>
              </a:r>
            </a:p>
          </p:txBody>
        </p:sp>
        <p:sp>
          <p:nvSpPr>
            <p:cNvPr id="36" name="Forme libre : forme 35">
              <a:extLst>
                <a:ext uri="{FF2B5EF4-FFF2-40B4-BE49-F238E27FC236}">
                  <a16:creationId xmlns:a16="http://schemas.microsoft.com/office/drawing/2014/main" id="{F3834D15-E38E-4D6B-A003-39AD84C8E6CF}"/>
                </a:ext>
              </a:extLst>
            </p:cNvPr>
            <p:cNvSpPr/>
            <p:nvPr/>
          </p:nvSpPr>
          <p:spPr>
            <a:xfrm>
              <a:off x="1859693" y="2653538"/>
              <a:ext cx="3895993" cy="530971"/>
            </a:xfrm>
            <a:custGeom>
              <a:avLst/>
              <a:gdLst>
                <a:gd name="connsiteX0" fmla="*/ 88497 w 530970"/>
                <a:gd name="connsiteY0" fmla="*/ 0 h 3937071"/>
                <a:gd name="connsiteX1" fmla="*/ 442473 w 530970"/>
                <a:gd name="connsiteY1" fmla="*/ 0 h 3937071"/>
                <a:gd name="connsiteX2" fmla="*/ 530970 w 530970"/>
                <a:gd name="connsiteY2" fmla="*/ 88497 h 3937071"/>
                <a:gd name="connsiteX3" fmla="*/ 530970 w 530970"/>
                <a:gd name="connsiteY3" fmla="*/ 3937071 h 3937071"/>
                <a:gd name="connsiteX4" fmla="*/ 530970 w 530970"/>
                <a:gd name="connsiteY4" fmla="*/ 3937071 h 3937071"/>
                <a:gd name="connsiteX5" fmla="*/ 0 w 530970"/>
                <a:gd name="connsiteY5" fmla="*/ 3937071 h 3937071"/>
                <a:gd name="connsiteX6" fmla="*/ 0 w 530970"/>
                <a:gd name="connsiteY6" fmla="*/ 3937071 h 3937071"/>
                <a:gd name="connsiteX7" fmla="*/ 0 w 530970"/>
                <a:gd name="connsiteY7" fmla="*/ 88497 h 3937071"/>
                <a:gd name="connsiteX8" fmla="*/ 88497 w 530970"/>
                <a:gd name="connsiteY8" fmla="*/ 0 h 39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970" h="3937071">
                  <a:moveTo>
                    <a:pt x="530970" y="656196"/>
                  </a:moveTo>
                  <a:lnTo>
                    <a:pt x="530970" y="3280875"/>
                  </a:lnTo>
                  <a:cubicBezTo>
                    <a:pt x="530970" y="3643283"/>
                    <a:pt x="525626" y="3937067"/>
                    <a:pt x="519035" y="3937067"/>
                  </a:cubicBezTo>
                  <a:lnTo>
                    <a:pt x="0" y="3937067"/>
                  </a:lnTo>
                  <a:lnTo>
                    <a:pt x="0" y="3937067"/>
                  </a:lnTo>
                  <a:lnTo>
                    <a:pt x="0" y="4"/>
                  </a:lnTo>
                  <a:lnTo>
                    <a:pt x="0" y="4"/>
                  </a:lnTo>
                  <a:lnTo>
                    <a:pt x="519035" y="4"/>
                  </a:lnTo>
                  <a:cubicBezTo>
                    <a:pt x="525626" y="4"/>
                    <a:pt x="530970" y="293788"/>
                    <a:pt x="530970" y="656196"/>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32270" rIns="32270" bIns="32271" numCol="1" spcCol="1270" anchor="ctr" anchorCtr="0">
              <a:noAutofit/>
            </a:bodyPr>
            <a:lstStyle/>
            <a:p>
              <a:pPr marL="57150" lvl="1" indent="-57150" algn="l" defTabSz="444500">
                <a:lnSpc>
                  <a:spcPct val="90000"/>
                </a:lnSpc>
                <a:spcBef>
                  <a:spcPct val="0"/>
                </a:spcBef>
                <a:spcAft>
                  <a:spcPct val="15000"/>
                </a:spcAft>
                <a:buChar char="•"/>
              </a:pPr>
              <a:r>
                <a:rPr lang="fr-FR" sz="1000" kern="1200" dirty="0">
                  <a:hlinkClick r:id="rId3" action="ppaction://hlinksldjump"/>
                </a:rPr>
                <a:t>Bascule des données du portail</a:t>
              </a:r>
              <a:endParaRPr lang="fr-FR" sz="1000" kern="1200" dirty="0">
                <a:solidFill>
                  <a:srgbClr val="FC8038"/>
                </a:solidFill>
              </a:endParaRPr>
            </a:p>
          </p:txBody>
        </p:sp>
        <p:sp>
          <p:nvSpPr>
            <p:cNvPr id="37" name="Forme libre : forme 36">
              <a:extLst>
                <a:ext uri="{FF2B5EF4-FFF2-40B4-BE49-F238E27FC236}">
                  <a16:creationId xmlns:a16="http://schemas.microsoft.com/office/drawing/2014/main" id="{7C8CF0C5-1482-4BF5-9A9A-3690D9C6DE8F}"/>
                </a:ext>
              </a:extLst>
            </p:cNvPr>
            <p:cNvSpPr/>
            <p:nvPr/>
          </p:nvSpPr>
          <p:spPr>
            <a:xfrm>
              <a:off x="1259521" y="3999250"/>
              <a:ext cx="657494" cy="2022038"/>
            </a:xfrm>
            <a:custGeom>
              <a:avLst/>
              <a:gdLst>
                <a:gd name="connsiteX0" fmla="*/ 0 w 2110312"/>
                <a:gd name="connsiteY0" fmla="*/ 0 h 657494"/>
                <a:gd name="connsiteX1" fmla="*/ 1781565 w 2110312"/>
                <a:gd name="connsiteY1" fmla="*/ 0 h 657494"/>
                <a:gd name="connsiteX2" fmla="*/ 2110312 w 2110312"/>
                <a:gd name="connsiteY2" fmla="*/ 328747 h 657494"/>
                <a:gd name="connsiteX3" fmla="*/ 1781565 w 2110312"/>
                <a:gd name="connsiteY3" fmla="*/ 657494 h 657494"/>
                <a:gd name="connsiteX4" fmla="*/ 0 w 2110312"/>
                <a:gd name="connsiteY4" fmla="*/ 657494 h 657494"/>
                <a:gd name="connsiteX5" fmla="*/ 328747 w 2110312"/>
                <a:gd name="connsiteY5" fmla="*/ 328747 h 657494"/>
                <a:gd name="connsiteX6" fmla="*/ 0 w 2110312"/>
                <a:gd name="connsiteY6" fmla="*/ 0 h 65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0312" h="657494">
                  <a:moveTo>
                    <a:pt x="2110310" y="0"/>
                  </a:moveTo>
                  <a:lnTo>
                    <a:pt x="2110310" y="555069"/>
                  </a:lnTo>
                  <a:lnTo>
                    <a:pt x="1055156" y="657494"/>
                  </a:lnTo>
                  <a:lnTo>
                    <a:pt x="2" y="555069"/>
                  </a:lnTo>
                  <a:lnTo>
                    <a:pt x="2" y="0"/>
                  </a:lnTo>
                  <a:lnTo>
                    <a:pt x="1055156" y="102425"/>
                  </a:lnTo>
                  <a:lnTo>
                    <a:pt x="2110310" y="0"/>
                  </a:ln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080" tIns="333827" rIns="5080" bIns="333827"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Préparation de la rentrée</a:t>
              </a:r>
            </a:p>
          </p:txBody>
        </p:sp>
        <p:sp>
          <p:nvSpPr>
            <p:cNvPr id="38" name="Forme libre : forme 37">
              <a:extLst>
                <a:ext uri="{FF2B5EF4-FFF2-40B4-BE49-F238E27FC236}">
                  <a16:creationId xmlns:a16="http://schemas.microsoft.com/office/drawing/2014/main" id="{6195705C-6120-4D62-8304-14B639544913}"/>
                </a:ext>
              </a:extLst>
            </p:cNvPr>
            <p:cNvSpPr/>
            <p:nvPr/>
          </p:nvSpPr>
          <p:spPr>
            <a:xfrm>
              <a:off x="1894529" y="3999250"/>
              <a:ext cx="3874787" cy="1711927"/>
            </a:xfrm>
            <a:custGeom>
              <a:avLst/>
              <a:gdLst>
                <a:gd name="connsiteX0" fmla="*/ 285327 w 1711927"/>
                <a:gd name="connsiteY0" fmla="*/ 0 h 3874787"/>
                <a:gd name="connsiteX1" fmla="*/ 1426600 w 1711927"/>
                <a:gd name="connsiteY1" fmla="*/ 0 h 3874787"/>
                <a:gd name="connsiteX2" fmla="*/ 1711927 w 1711927"/>
                <a:gd name="connsiteY2" fmla="*/ 285327 h 3874787"/>
                <a:gd name="connsiteX3" fmla="*/ 1711927 w 1711927"/>
                <a:gd name="connsiteY3" fmla="*/ 3874787 h 3874787"/>
                <a:gd name="connsiteX4" fmla="*/ 1711927 w 1711927"/>
                <a:gd name="connsiteY4" fmla="*/ 3874787 h 3874787"/>
                <a:gd name="connsiteX5" fmla="*/ 0 w 1711927"/>
                <a:gd name="connsiteY5" fmla="*/ 3874787 h 3874787"/>
                <a:gd name="connsiteX6" fmla="*/ 0 w 1711927"/>
                <a:gd name="connsiteY6" fmla="*/ 3874787 h 3874787"/>
                <a:gd name="connsiteX7" fmla="*/ 0 w 1711927"/>
                <a:gd name="connsiteY7" fmla="*/ 285327 h 3874787"/>
                <a:gd name="connsiteX8" fmla="*/ 285327 w 1711927"/>
                <a:gd name="connsiteY8" fmla="*/ 0 h 387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927" h="3874787">
                  <a:moveTo>
                    <a:pt x="1711927" y="645811"/>
                  </a:moveTo>
                  <a:lnTo>
                    <a:pt x="1711927" y="3228976"/>
                  </a:lnTo>
                  <a:cubicBezTo>
                    <a:pt x="1711927" y="3585648"/>
                    <a:pt x="1655488" y="3874787"/>
                    <a:pt x="1585866" y="3874787"/>
                  </a:cubicBezTo>
                  <a:lnTo>
                    <a:pt x="0" y="3874787"/>
                  </a:lnTo>
                  <a:lnTo>
                    <a:pt x="0" y="3874787"/>
                  </a:lnTo>
                  <a:lnTo>
                    <a:pt x="0" y="0"/>
                  </a:lnTo>
                  <a:lnTo>
                    <a:pt x="0" y="0"/>
                  </a:lnTo>
                  <a:lnTo>
                    <a:pt x="1585866" y="0"/>
                  </a:lnTo>
                  <a:cubicBezTo>
                    <a:pt x="1655488" y="0"/>
                    <a:pt x="1711927" y="289139"/>
                    <a:pt x="1711927" y="645811"/>
                  </a:cubicBezTo>
                  <a:close/>
                </a:path>
              </a:pathLst>
            </a:custGeom>
            <a:solidFill>
              <a:srgbClr val="00B0F0">
                <a:alpha val="20000"/>
              </a:srgbClr>
            </a:solidFill>
            <a:ln>
              <a:solidFill>
                <a:srgbClr val="00B0F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09" tIns="89284" rIns="89283" bIns="89284" numCol="1" spcCol="1270" anchor="ctr" anchorCtr="0">
              <a:noAutofit/>
            </a:bodyPr>
            <a:lstStyle/>
            <a:p>
              <a:pPr marL="57150" lvl="1" indent="-57150" algn="l" defTabSz="400050">
                <a:lnSpc>
                  <a:spcPct val="90000"/>
                </a:lnSpc>
                <a:spcBef>
                  <a:spcPct val="0"/>
                </a:spcBef>
                <a:spcAft>
                  <a:spcPct val="15000"/>
                </a:spcAft>
                <a:buChar char="•"/>
              </a:pPr>
              <a:r>
                <a:rPr lang="fr-FR" sz="900" kern="1200" dirty="0"/>
                <a:t>Nettoyage des contenus et des sites collaboratifs (FP-1)</a:t>
              </a:r>
              <a:endParaRPr lang="fr-FR" sz="900" kern="1200" dirty="0">
                <a:solidFill>
                  <a:srgbClr val="00B0F0"/>
                </a:solidFill>
              </a:endParaRPr>
            </a:p>
            <a:p>
              <a:pPr marL="57150" lvl="1" indent="-57150" algn="l" defTabSz="400050">
                <a:lnSpc>
                  <a:spcPct val="90000"/>
                </a:lnSpc>
                <a:spcBef>
                  <a:spcPct val="0"/>
                </a:spcBef>
                <a:spcAft>
                  <a:spcPct val="15000"/>
                </a:spcAft>
                <a:buChar char="•"/>
              </a:pPr>
              <a:r>
                <a:rPr lang="fr-FR" sz="900" kern="1200" dirty="0"/>
                <a:t>Réactivation des comptes manuels (FP-3)</a:t>
              </a:r>
              <a:endParaRPr lang="fr-FR" sz="900" kern="1200" dirty="0">
                <a:solidFill>
                  <a:srgbClr val="00B0F0"/>
                </a:solidFill>
              </a:endParaRPr>
            </a:p>
            <a:p>
              <a:pPr marL="57150" lvl="1" indent="-57150" algn="l" defTabSz="400050">
                <a:lnSpc>
                  <a:spcPct val="90000"/>
                </a:lnSpc>
                <a:spcBef>
                  <a:spcPct val="0"/>
                </a:spcBef>
                <a:spcAft>
                  <a:spcPct val="15000"/>
                </a:spcAft>
                <a:buChar char="•"/>
              </a:pPr>
              <a:r>
                <a:rPr lang="fr-FR" sz="900" kern="1200" dirty="0">
                  <a:solidFill>
                    <a:schemeClr val="tx1"/>
                  </a:solidFill>
                </a:rPr>
                <a:t>Gestion des sites collaboratifs sans propriétaire (FP-4)</a:t>
              </a:r>
            </a:p>
            <a:p>
              <a:pPr marL="57150" lvl="1" indent="-57150" algn="l" defTabSz="400050">
                <a:lnSpc>
                  <a:spcPct val="90000"/>
                </a:lnSpc>
                <a:spcBef>
                  <a:spcPct val="0"/>
                </a:spcBef>
                <a:spcAft>
                  <a:spcPct val="15000"/>
                </a:spcAft>
                <a:buChar char="•"/>
              </a:pPr>
              <a:r>
                <a:rPr lang="fr-FR" sz="900" kern="1200" dirty="0">
                  <a:solidFill>
                    <a:schemeClr val="tx1"/>
                  </a:solidFill>
                </a:rPr>
                <a:t>Mise à jour des membres des sites collaboratifs (FP-5)</a:t>
              </a:r>
            </a:p>
            <a:p>
              <a:pPr marL="57150" lvl="1" indent="-57150" algn="l" defTabSz="400050">
                <a:lnSpc>
                  <a:spcPct val="90000"/>
                </a:lnSpc>
                <a:spcBef>
                  <a:spcPct val="0"/>
                </a:spcBef>
                <a:spcAft>
                  <a:spcPct val="15000"/>
                </a:spcAft>
                <a:buChar char="•"/>
              </a:pPr>
              <a:r>
                <a:rPr lang="fr-FR" sz="900" kern="1200" dirty="0">
                  <a:solidFill>
                    <a:schemeClr val="tx1"/>
                  </a:solidFill>
                </a:rPr>
                <a:t>Peupler des équipes (FP-6)</a:t>
              </a:r>
            </a:p>
            <a:p>
              <a:pPr marL="57150" lvl="1" indent="-57150" algn="l" defTabSz="400050">
                <a:lnSpc>
                  <a:spcPct val="90000"/>
                </a:lnSpc>
                <a:spcBef>
                  <a:spcPct val="0"/>
                </a:spcBef>
                <a:spcAft>
                  <a:spcPct val="15000"/>
                </a:spcAft>
                <a:buChar char="•"/>
              </a:pPr>
              <a:r>
                <a:rPr lang="fr-FR" sz="900" kern="1200" dirty="0">
                  <a:solidFill>
                    <a:schemeClr val="tx1"/>
                  </a:solidFill>
                </a:rPr>
                <a:t>Utiliser le module « Annonces Atrium » (FP-7)</a:t>
              </a:r>
            </a:p>
            <a:p>
              <a:pPr marL="57150" lvl="1" indent="-57150" algn="l" defTabSz="400050">
                <a:lnSpc>
                  <a:spcPct val="90000"/>
                </a:lnSpc>
                <a:spcBef>
                  <a:spcPct val="0"/>
                </a:spcBef>
                <a:spcAft>
                  <a:spcPct val="15000"/>
                </a:spcAft>
                <a:buChar char="•"/>
              </a:pPr>
              <a:r>
                <a:rPr lang="fr-FR" sz="900" kern="1200" dirty="0">
                  <a:solidFill>
                    <a:schemeClr val="tx1"/>
                  </a:solidFill>
                </a:rPr>
                <a:t>Vérification des données de l’annuaire (FP-8)</a:t>
              </a:r>
            </a:p>
            <a:p>
              <a:pPr marL="57150" lvl="1" indent="-57150" algn="l" defTabSz="400050">
                <a:lnSpc>
                  <a:spcPct val="90000"/>
                </a:lnSpc>
                <a:spcBef>
                  <a:spcPct val="0"/>
                </a:spcBef>
                <a:spcAft>
                  <a:spcPct val="15000"/>
                </a:spcAft>
                <a:buChar char="•"/>
              </a:pPr>
              <a:r>
                <a:rPr lang="fr-FR" sz="900" kern="1200" dirty="0">
                  <a:solidFill>
                    <a:schemeClr val="tx1"/>
                  </a:solidFill>
                </a:rPr>
                <a:t>Nettoyage des bases GRR (FP-9)</a:t>
              </a:r>
            </a:p>
          </p:txBody>
        </p:sp>
        <p:sp>
          <p:nvSpPr>
            <p:cNvPr id="39" name="Forme libre : forme 38">
              <a:extLst>
                <a:ext uri="{FF2B5EF4-FFF2-40B4-BE49-F238E27FC236}">
                  <a16:creationId xmlns:a16="http://schemas.microsoft.com/office/drawing/2014/main" id="{C069F61B-99B7-497D-A13B-DDABAA4E7F90}"/>
                </a:ext>
              </a:extLst>
            </p:cNvPr>
            <p:cNvSpPr/>
            <p:nvPr/>
          </p:nvSpPr>
          <p:spPr>
            <a:xfrm>
              <a:off x="1259521" y="5828191"/>
              <a:ext cx="667233" cy="816878"/>
            </a:xfrm>
            <a:custGeom>
              <a:avLst/>
              <a:gdLst>
                <a:gd name="connsiteX0" fmla="*/ 0 w 816877"/>
                <a:gd name="connsiteY0" fmla="*/ 0 h 667232"/>
                <a:gd name="connsiteX1" fmla="*/ 483261 w 816877"/>
                <a:gd name="connsiteY1" fmla="*/ 0 h 667232"/>
                <a:gd name="connsiteX2" fmla="*/ 816877 w 816877"/>
                <a:gd name="connsiteY2" fmla="*/ 333616 h 667232"/>
                <a:gd name="connsiteX3" fmla="*/ 483261 w 816877"/>
                <a:gd name="connsiteY3" fmla="*/ 667232 h 667232"/>
                <a:gd name="connsiteX4" fmla="*/ 0 w 816877"/>
                <a:gd name="connsiteY4" fmla="*/ 667232 h 667232"/>
                <a:gd name="connsiteX5" fmla="*/ 333616 w 816877"/>
                <a:gd name="connsiteY5" fmla="*/ 333616 h 667232"/>
                <a:gd name="connsiteX6" fmla="*/ 0 w 816877"/>
                <a:gd name="connsiteY6" fmla="*/ 0 h 66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667232">
                  <a:moveTo>
                    <a:pt x="816876" y="0"/>
                  </a:moveTo>
                  <a:lnTo>
                    <a:pt x="816876" y="394732"/>
                  </a:lnTo>
                  <a:lnTo>
                    <a:pt x="408439" y="667232"/>
                  </a:lnTo>
                  <a:lnTo>
                    <a:pt x="1" y="394732"/>
                  </a:lnTo>
                  <a:lnTo>
                    <a:pt x="1" y="0"/>
                  </a:lnTo>
                  <a:lnTo>
                    <a:pt x="408439" y="272500"/>
                  </a:lnTo>
                  <a:lnTo>
                    <a:pt x="816876"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6" tIns="339331" rIns="5715" bIns="339332"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Rentrée</a:t>
              </a:r>
              <a:endParaRPr lang="fr-FR" sz="1100" kern="1200" dirty="0">
                <a:solidFill>
                  <a:schemeClr val="tx1"/>
                </a:solidFill>
              </a:endParaRPr>
            </a:p>
          </p:txBody>
        </p:sp>
        <p:sp>
          <p:nvSpPr>
            <p:cNvPr id="40" name="Forme libre : forme 39">
              <a:extLst>
                <a:ext uri="{FF2B5EF4-FFF2-40B4-BE49-F238E27FC236}">
                  <a16:creationId xmlns:a16="http://schemas.microsoft.com/office/drawing/2014/main" id="{776FA710-CC68-4289-8A30-120A50007876}"/>
                </a:ext>
              </a:extLst>
            </p:cNvPr>
            <p:cNvSpPr/>
            <p:nvPr/>
          </p:nvSpPr>
          <p:spPr>
            <a:xfrm>
              <a:off x="1911170" y="5822131"/>
              <a:ext cx="3872818" cy="506354"/>
            </a:xfrm>
            <a:custGeom>
              <a:avLst/>
              <a:gdLst>
                <a:gd name="connsiteX0" fmla="*/ 84394 w 506354"/>
                <a:gd name="connsiteY0" fmla="*/ 0 h 3872818"/>
                <a:gd name="connsiteX1" fmla="*/ 421960 w 506354"/>
                <a:gd name="connsiteY1" fmla="*/ 0 h 3872818"/>
                <a:gd name="connsiteX2" fmla="*/ 506354 w 506354"/>
                <a:gd name="connsiteY2" fmla="*/ 84394 h 3872818"/>
                <a:gd name="connsiteX3" fmla="*/ 506354 w 506354"/>
                <a:gd name="connsiteY3" fmla="*/ 3872818 h 3872818"/>
                <a:gd name="connsiteX4" fmla="*/ 506354 w 506354"/>
                <a:gd name="connsiteY4" fmla="*/ 3872818 h 3872818"/>
                <a:gd name="connsiteX5" fmla="*/ 0 w 506354"/>
                <a:gd name="connsiteY5" fmla="*/ 3872818 h 3872818"/>
                <a:gd name="connsiteX6" fmla="*/ 0 w 506354"/>
                <a:gd name="connsiteY6" fmla="*/ 3872818 h 3872818"/>
                <a:gd name="connsiteX7" fmla="*/ 0 w 506354"/>
                <a:gd name="connsiteY7" fmla="*/ 84394 h 3872818"/>
                <a:gd name="connsiteX8" fmla="*/ 84394 w 506354"/>
                <a:gd name="connsiteY8" fmla="*/ 0 h 38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354" h="3872818">
                  <a:moveTo>
                    <a:pt x="506354" y="645482"/>
                  </a:moveTo>
                  <a:lnTo>
                    <a:pt x="506354" y="3227336"/>
                  </a:lnTo>
                  <a:cubicBezTo>
                    <a:pt x="506354" y="3583829"/>
                    <a:pt x="501414" y="3872818"/>
                    <a:pt x="495320" y="3872818"/>
                  </a:cubicBezTo>
                  <a:lnTo>
                    <a:pt x="0" y="3872818"/>
                  </a:lnTo>
                  <a:lnTo>
                    <a:pt x="0" y="3872818"/>
                  </a:lnTo>
                  <a:lnTo>
                    <a:pt x="0" y="0"/>
                  </a:lnTo>
                  <a:lnTo>
                    <a:pt x="0" y="0"/>
                  </a:lnTo>
                  <a:lnTo>
                    <a:pt x="495320" y="0"/>
                  </a:lnTo>
                  <a:cubicBezTo>
                    <a:pt x="501414" y="0"/>
                    <a:pt x="506354" y="288989"/>
                    <a:pt x="506354" y="645482"/>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0" tIns="31068" rIns="31068" bIns="31068" numCol="1" spcCol="1270" anchor="ctr" anchorCtr="0">
              <a:noAutofit/>
            </a:bodyPr>
            <a:lstStyle/>
            <a:p>
              <a:pPr marL="57150" lvl="1" indent="-57150" algn="l" defTabSz="444500">
                <a:lnSpc>
                  <a:spcPct val="90000"/>
                </a:lnSpc>
                <a:spcBef>
                  <a:spcPct val="0"/>
                </a:spcBef>
                <a:spcAft>
                  <a:spcPct val="15000"/>
                </a:spcAft>
                <a:buChar char="•"/>
              </a:pPr>
              <a:r>
                <a:rPr lang="fr-FR" sz="1000" kern="1200" dirty="0"/>
                <a:t>Ouverture d’Atrium pour tous les profils d’utilisateurs le 1</a:t>
              </a:r>
              <a:r>
                <a:rPr lang="fr-FR" sz="1000" kern="1200" baseline="30000" dirty="0"/>
                <a:t>er</a:t>
              </a:r>
              <a:r>
                <a:rPr lang="fr-FR" sz="1000" kern="1200" dirty="0"/>
                <a:t> septembre</a:t>
              </a:r>
            </a:p>
          </p:txBody>
        </p:sp>
      </p:grpSp>
      <p:sp>
        <p:nvSpPr>
          <p:cNvPr id="5" name="Espace réservé du numéro de diapositive 4"/>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4</a:t>
            </a:fld>
            <a:endParaRPr lang="fr-FR" dirty="0"/>
          </a:p>
        </p:txBody>
      </p:sp>
      <p:sp>
        <p:nvSpPr>
          <p:cNvPr id="16" name="ZoneTexte 15"/>
          <p:cNvSpPr txBox="1"/>
          <p:nvPr/>
        </p:nvSpPr>
        <p:spPr>
          <a:xfrm>
            <a:off x="-36962" y="2164794"/>
            <a:ext cx="1164526" cy="400110"/>
          </a:xfrm>
          <a:prstGeom prst="rect">
            <a:avLst/>
          </a:prstGeom>
          <a:noFill/>
        </p:spPr>
        <p:txBody>
          <a:bodyPr wrap="square" rtlCol="0">
            <a:spAutoFit/>
          </a:bodyPr>
          <a:lstStyle/>
          <a:p>
            <a:pPr algn="ctr"/>
            <a:r>
              <a:rPr lang="fr-FR" sz="1000" b="1" i="1" dirty="0">
                <a:solidFill>
                  <a:schemeClr val="tx1">
                    <a:lumMod val="50000"/>
                    <a:lumOff val="50000"/>
                  </a:schemeClr>
                </a:solidFill>
              </a:rPr>
              <a:t> à partir du 30/07</a:t>
            </a:r>
          </a:p>
        </p:txBody>
      </p:sp>
      <p:sp>
        <p:nvSpPr>
          <p:cNvPr id="18" name="ZoneTexte 17"/>
          <p:cNvSpPr txBox="1"/>
          <p:nvPr/>
        </p:nvSpPr>
        <p:spPr>
          <a:xfrm>
            <a:off x="245246" y="2894747"/>
            <a:ext cx="654346" cy="246221"/>
          </a:xfrm>
          <a:prstGeom prst="rect">
            <a:avLst/>
          </a:prstGeom>
          <a:noFill/>
        </p:spPr>
        <p:txBody>
          <a:bodyPr wrap="none" rtlCol="0">
            <a:spAutoFit/>
          </a:bodyPr>
          <a:lstStyle/>
          <a:p>
            <a:pPr algn="ctr"/>
            <a:r>
              <a:rPr lang="fr-FR" sz="1000" b="1" i="1" dirty="0">
                <a:solidFill>
                  <a:schemeClr val="tx1">
                    <a:lumMod val="50000"/>
                    <a:lumOff val="50000"/>
                  </a:schemeClr>
                </a:solidFill>
              </a:rPr>
              <a:t>16 Août</a:t>
            </a:r>
          </a:p>
        </p:txBody>
      </p:sp>
      <p:sp>
        <p:nvSpPr>
          <p:cNvPr id="19" name="ZoneTexte 18"/>
          <p:cNvSpPr txBox="1"/>
          <p:nvPr/>
        </p:nvSpPr>
        <p:spPr>
          <a:xfrm>
            <a:off x="68803" y="3358153"/>
            <a:ext cx="1015070" cy="400110"/>
          </a:xfrm>
          <a:prstGeom prst="rect">
            <a:avLst/>
          </a:prstGeom>
          <a:noFill/>
        </p:spPr>
        <p:txBody>
          <a:bodyPr wrap="square" rtlCol="0">
            <a:spAutoFit/>
          </a:bodyPr>
          <a:lstStyle/>
          <a:p>
            <a:pPr algn="ctr"/>
            <a:r>
              <a:rPr lang="fr-FR" sz="1000" b="1" i="1" dirty="0">
                <a:solidFill>
                  <a:schemeClr val="tx1">
                    <a:lumMod val="50000"/>
                    <a:lumOff val="50000"/>
                  </a:schemeClr>
                </a:solidFill>
              </a:rPr>
              <a:t>A partir du 21  août</a:t>
            </a:r>
          </a:p>
        </p:txBody>
      </p:sp>
      <p:sp>
        <p:nvSpPr>
          <p:cNvPr id="21" name="ZoneTexte 20"/>
          <p:cNvSpPr txBox="1"/>
          <p:nvPr/>
        </p:nvSpPr>
        <p:spPr>
          <a:xfrm>
            <a:off x="35496" y="4102040"/>
            <a:ext cx="1163092" cy="1631216"/>
          </a:xfrm>
          <a:prstGeom prst="rect">
            <a:avLst/>
          </a:prstGeom>
          <a:noFill/>
        </p:spPr>
        <p:txBody>
          <a:bodyPr wrap="square" rtlCol="0">
            <a:spAutoFit/>
          </a:bodyPr>
          <a:lstStyle/>
          <a:p>
            <a:pPr algn="ctr"/>
            <a:r>
              <a:rPr lang="fr-FR" sz="1000" b="1" i="1" dirty="0">
                <a:solidFill>
                  <a:schemeClr val="tx1">
                    <a:lumMod val="50000"/>
                    <a:lumOff val="50000"/>
                  </a:schemeClr>
                </a:solidFill>
              </a:rPr>
              <a:t>A partir du </a:t>
            </a:r>
          </a:p>
          <a:p>
            <a:pPr algn="ctr"/>
            <a:r>
              <a:rPr lang="fr-FR" sz="1000" b="1" i="1" dirty="0">
                <a:solidFill>
                  <a:schemeClr val="tx1">
                    <a:lumMod val="50000"/>
                    <a:lumOff val="50000"/>
                  </a:schemeClr>
                </a:solidFill>
              </a:rPr>
              <a:t>21 août pour les établissements agricoles, </a:t>
            </a:r>
          </a:p>
          <a:p>
            <a:pPr algn="ctr"/>
            <a:r>
              <a:rPr lang="fr-FR" sz="1000" b="1" i="1" dirty="0">
                <a:solidFill>
                  <a:schemeClr val="tx1">
                    <a:lumMod val="50000"/>
                    <a:lumOff val="50000"/>
                  </a:schemeClr>
                </a:solidFill>
              </a:rPr>
              <a:t>à partir du 24 août pour les établissements des académies d’Aix-Marseille et Nice</a:t>
            </a:r>
          </a:p>
        </p:txBody>
      </p:sp>
      <p:sp>
        <p:nvSpPr>
          <p:cNvPr id="25" name="ZoneTexte 24"/>
          <p:cNvSpPr txBox="1"/>
          <p:nvPr/>
        </p:nvSpPr>
        <p:spPr>
          <a:xfrm>
            <a:off x="147398" y="5991091"/>
            <a:ext cx="936475" cy="246221"/>
          </a:xfrm>
          <a:prstGeom prst="rect">
            <a:avLst/>
          </a:prstGeom>
          <a:noFill/>
        </p:spPr>
        <p:txBody>
          <a:bodyPr wrap="none" rtlCol="0">
            <a:spAutoFit/>
          </a:bodyPr>
          <a:lstStyle/>
          <a:p>
            <a:pPr algn="ctr"/>
            <a:r>
              <a:rPr lang="fr-FR" sz="1000" b="1" i="1" dirty="0">
                <a:solidFill>
                  <a:schemeClr val="tx1">
                    <a:lumMod val="50000"/>
                    <a:lumOff val="50000"/>
                  </a:schemeClr>
                </a:solidFill>
              </a:rPr>
              <a:t>2 septembre</a:t>
            </a:r>
          </a:p>
        </p:txBody>
      </p:sp>
      <p:graphicFrame>
        <p:nvGraphicFramePr>
          <p:cNvPr id="14" name="Tableau 13"/>
          <p:cNvGraphicFramePr>
            <a:graphicFrameLocks noGrp="1"/>
          </p:cNvGraphicFramePr>
          <p:nvPr>
            <p:extLst>
              <p:ext uri="{D42A27DB-BD31-4B8C-83A1-F6EECF244321}">
                <p14:modId xmlns:p14="http://schemas.microsoft.com/office/powerpoint/2010/main" val="866058781"/>
              </p:ext>
            </p:extLst>
          </p:nvPr>
        </p:nvGraphicFramePr>
        <p:xfrm>
          <a:off x="5867959" y="723014"/>
          <a:ext cx="3168537" cy="5586306"/>
        </p:xfrm>
        <a:graphic>
          <a:graphicData uri="http://schemas.openxmlformats.org/drawingml/2006/table">
            <a:tbl>
              <a:tblPr firstRow="1" bandRow="1">
                <a:tableStyleId>{9D7B26C5-4107-4FEC-AEDC-1716B250A1EF}</a:tableStyleId>
              </a:tblPr>
              <a:tblGrid>
                <a:gridCol w="1056179">
                  <a:extLst>
                    <a:ext uri="{9D8B030D-6E8A-4147-A177-3AD203B41FA5}">
                      <a16:colId xmlns:a16="http://schemas.microsoft.com/office/drawing/2014/main" val="20000"/>
                    </a:ext>
                  </a:extLst>
                </a:gridCol>
                <a:gridCol w="1056179">
                  <a:extLst>
                    <a:ext uri="{9D8B030D-6E8A-4147-A177-3AD203B41FA5}">
                      <a16:colId xmlns:a16="http://schemas.microsoft.com/office/drawing/2014/main" val="20001"/>
                    </a:ext>
                  </a:extLst>
                </a:gridCol>
                <a:gridCol w="1056179">
                  <a:extLst>
                    <a:ext uri="{9D8B030D-6E8A-4147-A177-3AD203B41FA5}">
                      <a16:colId xmlns:a16="http://schemas.microsoft.com/office/drawing/2014/main" val="20002"/>
                    </a:ext>
                  </a:extLst>
                </a:gridCol>
              </a:tblGrid>
              <a:tr h="657693">
                <a:tc>
                  <a:txBody>
                    <a:bodyPr/>
                    <a:lstStyle/>
                    <a:p>
                      <a:pPr algn="ctr"/>
                      <a:r>
                        <a:rPr lang="fr-FR" sz="1000" dirty="0">
                          <a:solidFill>
                            <a:schemeClr val="tx1">
                              <a:lumMod val="50000"/>
                              <a:lumOff val="50000"/>
                            </a:schemeClr>
                          </a:solidFill>
                        </a:rPr>
                        <a:t>Admin</a:t>
                      </a:r>
                    </a:p>
                    <a:p>
                      <a:pPr algn="ctr"/>
                      <a:r>
                        <a:rPr lang="fr-FR" sz="1000" dirty="0">
                          <a:solidFill>
                            <a:schemeClr val="tx1">
                              <a:lumMod val="50000"/>
                              <a:lumOff val="50000"/>
                            </a:schemeClr>
                          </a:solidFill>
                        </a:rPr>
                        <a:t>établissement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000" dirty="0">
                          <a:solidFill>
                            <a:schemeClr val="tx1">
                              <a:lumMod val="50000"/>
                              <a:lumOff val="50000"/>
                            </a:schemeClr>
                          </a:solidFill>
                        </a:rPr>
                        <a:t>Admin</a:t>
                      </a:r>
                      <a:br>
                        <a:rPr lang="fr-FR" sz="1000" dirty="0">
                          <a:solidFill>
                            <a:schemeClr val="tx1">
                              <a:lumMod val="50000"/>
                              <a:lumOff val="50000"/>
                            </a:schemeClr>
                          </a:solidFill>
                        </a:rPr>
                      </a:br>
                      <a:r>
                        <a:rPr lang="fr-FR" sz="1000" dirty="0">
                          <a:solidFill>
                            <a:schemeClr val="tx1">
                              <a:lumMod val="50000"/>
                              <a:lumOff val="50000"/>
                            </a:schemeClr>
                          </a:solidFill>
                        </a:rPr>
                        <a:t>site collaboratif</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000" dirty="0">
                          <a:solidFill>
                            <a:schemeClr val="tx1">
                              <a:lumMod val="50000"/>
                              <a:lumOff val="50000"/>
                            </a:schemeClr>
                          </a:solidFill>
                        </a:rPr>
                        <a:t>Tout</a:t>
                      </a:r>
                    </a:p>
                    <a:p>
                      <a:pPr algn="ctr"/>
                      <a:r>
                        <a:rPr lang="fr-FR" sz="1000" dirty="0">
                          <a:solidFill>
                            <a:schemeClr val="tx1">
                              <a:lumMod val="50000"/>
                              <a:lumOff val="50000"/>
                            </a:schemeClr>
                          </a:solidFill>
                        </a:rPr>
                        <a:t>utilisateur</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599934">
                <a:tc>
                  <a:txBody>
                    <a:bodyPr/>
                    <a:lstStyle/>
                    <a:p>
                      <a:endParaRPr lang="fr-FR" dirty="0"/>
                    </a:p>
                    <a:p>
                      <a:r>
                        <a:rPr lang="fr-FR" baseline="0" dirty="0"/>
                        <a:t>      </a:t>
                      </a:r>
                      <a:r>
                        <a:rPr lang="fr-FR" sz="4000" baseline="0" dirty="0">
                          <a:solidFill>
                            <a:schemeClr val="bg1"/>
                          </a:solidFill>
                        </a:rPr>
                        <a:t>-</a:t>
                      </a:r>
                      <a:endParaRPr lang="fr-FR" sz="1800" baseline="0" dirty="0">
                        <a:solidFill>
                          <a:schemeClr val="bg1"/>
                        </a:solidFill>
                      </a:endParaRP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9AE5">
                        <a:alpha val="20000"/>
                      </a:srgbClr>
                    </a:solidFill>
                  </a:tcPr>
                </a:tc>
                <a:tc>
                  <a:txBody>
                    <a:bodyPr/>
                    <a:lstStyle/>
                    <a:p>
                      <a:endParaRPr lang="fr-F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9AE5">
                        <a:alpha val="20000"/>
                      </a:srgbClr>
                    </a:solidFill>
                  </a:tcPr>
                </a:tc>
                <a:tc>
                  <a:txBody>
                    <a:bodyPr/>
                    <a:lstStyle/>
                    <a:p>
                      <a:endParaRPr lang="fr-FR" dirty="0"/>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09AE5">
                        <a:alpha val="20000"/>
                      </a:srgbClr>
                    </a:solidFill>
                  </a:tcPr>
                </a:tc>
                <a:extLst>
                  <a:ext uri="{0D108BD9-81ED-4DB2-BD59-A6C34878D82A}">
                    <a16:rowId xmlns:a16="http://schemas.microsoft.com/office/drawing/2014/main" val="10001"/>
                  </a:ext>
                </a:extLst>
              </a:tr>
              <a:tr h="1510274">
                <a:tc>
                  <a:txBody>
                    <a:bodyPr/>
                    <a:lstStyle/>
                    <a:p>
                      <a:pPr algn="ctr"/>
                      <a:r>
                        <a:rPr lang="fr-FR" sz="1000" b="1" dirty="0">
                          <a:solidFill>
                            <a:schemeClr val="tx1">
                              <a:lumMod val="50000"/>
                              <a:lumOff val="50000"/>
                            </a:schemeClr>
                          </a:solidFill>
                        </a:rPr>
                        <a:t>Admin</a:t>
                      </a:r>
                    </a:p>
                    <a:p>
                      <a:pPr algn="ctr"/>
                      <a:r>
                        <a:rPr lang="fr-FR" sz="1000" b="1" dirty="0">
                          <a:solidFill>
                            <a:schemeClr val="tx1">
                              <a:lumMod val="50000"/>
                              <a:lumOff val="50000"/>
                            </a:schemeClr>
                          </a:solidFill>
                        </a:rPr>
                        <a:t>établissement</a:t>
                      </a:r>
                    </a:p>
                  </a:txBody>
                  <a:tcPr anchor="b">
                    <a:lnR w="12700" cap="flat" cmpd="sng" algn="ctr">
                      <a:solidFill>
                        <a:schemeClr val="bg1"/>
                      </a:solidFill>
                      <a:prstDash val="solid"/>
                      <a:round/>
                      <a:headEnd type="none" w="med" len="med"/>
                      <a:tailEnd type="none" w="med" len="med"/>
                    </a:lnR>
                  </a:tcPr>
                </a:tc>
                <a:tc>
                  <a:txBody>
                    <a:bodyPr/>
                    <a:lstStyle/>
                    <a:p>
                      <a:pPr algn="ctr"/>
                      <a:r>
                        <a:rPr lang="fr-FR" sz="1000" b="1" dirty="0">
                          <a:solidFill>
                            <a:schemeClr val="tx1">
                              <a:lumMod val="50000"/>
                              <a:lumOff val="50000"/>
                            </a:schemeClr>
                          </a:solidFill>
                        </a:rPr>
                        <a:t>Admin</a:t>
                      </a:r>
                      <a:br>
                        <a:rPr lang="fr-FR" sz="1000" b="1" dirty="0">
                          <a:solidFill>
                            <a:schemeClr val="tx1">
                              <a:lumMod val="50000"/>
                              <a:lumOff val="50000"/>
                            </a:schemeClr>
                          </a:solidFill>
                        </a:rPr>
                      </a:br>
                      <a:r>
                        <a:rPr lang="fr-FR" sz="1000" b="1" dirty="0">
                          <a:solidFill>
                            <a:schemeClr val="tx1">
                              <a:lumMod val="50000"/>
                              <a:lumOff val="50000"/>
                            </a:schemeClr>
                          </a:solidFill>
                        </a:rPr>
                        <a:t>site collaboratif</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r-FR" sz="1000" b="1" dirty="0">
                          <a:solidFill>
                            <a:schemeClr val="tx1">
                              <a:lumMod val="50000"/>
                              <a:lumOff val="50000"/>
                            </a:schemeClr>
                          </a:solidFill>
                        </a:rPr>
                        <a:t>Tout</a:t>
                      </a:r>
                    </a:p>
                    <a:p>
                      <a:pPr algn="ctr"/>
                      <a:r>
                        <a:rPr lang="fr-FR" sz="1000" b="1" dirty="0">
                          <a:solidFill>
                            <a:schemeClr val="tx1">
                              <a:lumMod val="50000"/>
                              <a:lumOff val="50000"/>
                            </a:schemeClr>
                          </a:solidFill>
                        </a:rPr>
                        <a:t>utilisateur</a:t>
                      </a:r>
                    </a:p>
                  </a:txBody>
                  <a:tcPr anchor="b">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1818405">
                <a:tc>
                  <a:txBody>
                    <a:bodyPr/>
                    <a:lstStyle/>
                    <a:p>
                      <a:endParaRPr lang="fr-FR" dirty="0"/>
                    </a:p>
                  </a:txBody>
                  <a:tcPr>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9AE5">
                        <a:alpha val="20000"/>
                      </a:srgbClr>
                    </a:solidFill>
                  </a:tcPr>
                </a:tc>
                <a:tc>
                  <a:txBody>
                    <a:bodyPr/>
                    <a:lstStyle/>
                    <a:p>
                      <a:endParaRPr lang="fr-F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9AE5">
                        <a:alpha val="20000"/>
                      </a:srgbClr>
                    </a:solidFill>
                  </a:tcPr>
                </a:tc>
                <a:tc>
                  <a:txBody>
                    <a:bodyPr/>
                    <a:lstStyle/>
                    <a:p>
                      <a:endParaRPr lang="fr-FR" sz="1800" baseline="0" dirty="0"/>
                    </a:p>
                    <a:p>
                      <a:r>
                        <a:rPr lang="fr-FR" sz="2400" baseline="0" dirty="0"/>
                        <a:t> </a:t>
                      </a:r>
                      <a:r>
                        <a:rPr lang="fr-FR" sz="4000" baseline="0" dirty="0"/>
                        <a:t>  </a:t>
                      </a:r>
                      <a:r>
                        <a:rPr lang="fr-FR" sz="4000" baseline="0" dirty="0">
                          <a:solidFill>
                            <a:schemeClr val="bg1"/>
                          </a:solidFill>
                        </a:rPr>
                        <a:t>-</a:t>
                      </a:r>
                      <a:r>
                        <a:rPr lang="fr-FR" dirty="0"/>
                        <a:t>    </a:t>
                      </a:r>
                    </a:p>
                  </a:txBody>
                  <a:tcP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9AE5">
                        <a:alpha val="20000"/>
                      </a:srgbClr>
                    </a:solidFill>
                  </a:tcPr>
                </a:tc>
                <a:extLst>
                  <a:ext uri="{0D108BD9-81ED-4DB2-BD59-A6C34878D82A}">
                    <a16:rowId xmlns:a16="http://schemas.microsoft.com/office/drawing/2014/main" val="10003"/>
                  </a:ext>
                </a:extLst>
              </a:tr>
            </a:tbl>
          </a:graphicData>
        </a:graphic>
      </p:graphicFrame>
      <p:sp>
        <p:nvSpPr>
          <p:cNvPr id="55" name="Rectangle à coins arrondis 54">
            <a:hlinkClick r:id="rId4" action="ppaction://hlinksldjump"/>
          </p:cNvPr>
          <p:cNvSpPr/>
          <p:nvPr/>
        </p:nvSpPr>
        <p:spPr>
          <a:xfrm>
            <a:off x="8172400" y="1700808"/>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FP-2</a:t>
            </a:r>
          </a:p>
        </p:txBody>
      </p:sp>
      <p:sp>
        <p:nvSpPr>
          <p:cNvPr id="56" name="Rectangle à coins arrondis 55">
            <a:hlinkClick r:id="rId5" action="ppaction://hlinksldjump"/>
          </p:cNvPr>
          <p:cNvSpPr/>
          <p:nvPr/>
        </p:nvSpPr>
        <p:spPr>
          <a:xfrm>
            <a:off x="5903693" y="4539317"/>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FP-3</a:t>
            </a:r>
          </a:p>
        </p:txBody>
      </p:sp>
      <p:sp>
        <p:nvSpPr>
          <p:cNvPr id="57" name="Rectangle à coins arrondis 56">
            <a:hlinkClick r:id="rId6" action="ppaction://hlinksldjump"/>
          </p:cNvPr>
          <p:cNvSpPr/>
          <p:nvPr/>
        </p:nvSpPr>
        <p:spPr>
          <a:xfrm>
            <a:off x="5903693" y="4827349"/>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FP-4</a:t>
            </a:r>
          </a:p>
        </p:txBody>
      </p:sp>
      <p:sp>
        <p:nvSpPr>
          <p:cNvPr id="58" name="Rectangle à coins arrondis 57">
            <a:hlinkClick r:id="rId7" action="ppaction://hlinksldjump"/>
          </p:cNvPr>
          <p:cNvSpPr/>
          <p:nvPr/>
        </p:nvSpPr>
        <p:spPr>
          <a:xfrm>
            <a:off x="5903693" y="5403413"/>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FP-7</a:t>
            </a:r>
          </a:p>
        </p:txBody>
      </p:sp>
      <p:sp>
        <p:nvSpPr>
          <p:cNvPr id="59" name="Rectangle à coins arrondis 58">
            <a:hlinkClick r:id="rId8" action="ppaction://hlinksldjump"/>
          </p:cNvPr>
          <p:cNvSpPr/>
          <p:nvPr/>
        </p:nvSpPr>
        <p:spPr>
          <a:xfrm>
            <a:off x="7076429" y="5062082"/>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FP-1</a:t>
            </a:r>
          </a:p>
        </p:txBody>
      </p:sp>
      <p:sp>
        <p:nvSpPr>
          <p:cNvPr id="60" name="Rectangle à coins arrondis 59">
            <a:hlinkClick r:id="rId9" action="ppaction://hlinksldjump"/>
          </p:cNvPr>
          <p:cNvSpPr/>
          <p:nvPr/>
        </p:nvSpPr>
        <p:spPr>
          <a:xfrm>
            <a:off x="7076427" y="5402348"/>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FP-5</a:t>
            </a:r>
          </a:p>
        </p:txBody>
      </p:sp>
      <p:sp>
        <p:nvSpPr>
          <p:cNvPr id="35" name="Rectangle à coins arrondis 34">
            <a:hlinkClick r:id="rId8" action="ppaction://hlinksldjump"/>
          </p:cNvPr>
          <p:cNvSpPr/>
          <p:nvPr/>
        </p:nvSpPr>
        <p:spPr>
          <a:xfrm>
            <a:off x="7076428" y="1700808"/>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FP-1</a:t>
            </a:r>
          </a:p>
        </p:txBody>
      </p:sp>
      <p:sp>
        <p:nvSpPr>
          <p:cNvPr id="26" name="Rectangle à coins arrondis 25">
            <a:hlinkClick r:id="rId10" action="ppaction://hlinksldjump"/>
          </p:cNvPr>
          <p:cNvSpPr/>
          <p:nvPr/>
        </p:nvSpPr>
        <p:spPr>
          <a:xfrm>
            <a:off x="5903693" y="5691445"/>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FP-8</a:t>
            </a:r>
          </a:p>
        </p:txBody>
      </p:sp>
      <p:grpSp>
        <p:nvGrpSpPr>
          <p:cNvPr id="6" name="Group 5"/>
          <p:cNvGrpSpPr/>
          <p:nvPr/>
        </p:nvGrpSpPr>
        <p:grpSpPr>
          <a:xfrm>
            <a:off x="6300192" y="3140968"/>
            <a:ext cx="2193560" cy="648072"/>
            <a:chOff x="6300192" y="2980948"/>
            <a:chExt cx="2193560" cy="648072"/>
          </a:xfrm>
        </p:grpSpPr>
        <p:sp>
          <p:nvSpPr>
            <p:cNvPr id="10" name="Rectangle 9"/>
            <p:cNvSpPr/>
            <p:nvPr/>
          </p:nvSpPr>
          <p:spPr>
            <a:xfrm>
              <a:off x="6444208" y="3060360"/>
              <a:ext cx="216024" cy="72008"/>
            </a:xfrm>
            <a:prstGeom prst="rect">
              <a:avLst/>
            </a:prstGeom>
            <a:solidFill>
              <a:srgbClr val="FC8038"/>
            </a:solidFill>
            <a:ln>
              <a:solidFill>
                <a:srgbClr val="FC8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p:cNvSpPr txBox="1"/>
            <p:nvPr/>
          </p:nvSpPr>
          <p:spPr>
            <a:xfrm>
              <a:off x="6732240" y="2980948"/>
              <a:ext cx="1473480" cy="230832"/>
            </a:xfrm>
            <a:prstGeom prst="rect">
              <a:avLst/>
            </a:prstGeom>
            <a:noFill/>
          </p:spPr>
          <p:txBody>
            <a:bodyPr wrap="none" rtlCol="0">
              <a:spAutoFit/>
            </a:bodyPr>
            <a:lstStyle/>
            <a:p>
              <a:r>
                <a:rPr lang="fr-FR" sz="900" dirty="0"/>
                <a:t>Opérations automatiques</a:t>
              </a:r>
              <a:endParaRPr lang="en-US" sz="900" dirty="0"/>
            </a:p>
          </p:txBody>
        </p:sp>
        <p:sp>
          <p:nvSpPr>
            <p:cNvPr id="12" name="Rectangle 11"/>
            <p:cNvSpPr/>
            <p:nvPr/>
          </p:nvSpPr>
          <p:spPr>
            <a:xfrm>
              <a:off x="6444208" y="3268980"/>
              <a:ext cx="216024" cy="7200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p:cNvSpPr txBox="1"/>
            <p:nvPr/>
          </p:nvSpPr>
          <p:spPr>
            <a:xfrm>
              <a:off x="6732240" y="3189568"/>
              <a:ext cx="1120820" cy="230832"/>
            </a:xfrm>
            <a:prstGeom prst="rect">
              <a:avLst/>
            </a:prstGeom>
            <a:noFill/>
          </p:spPr>
          <p:txBody>
            <a:bodyPr wrap="none" rtlCol="0">
              <a:spAutoFit/>
            </a:bodyPr>
            <a:lstStyle/>
            <a:p>
              <a:r>
                <a:rPr lang="fr-FR" sz="900" dirty="0"/>
                <a:t>Actions manuelles</a:t>
              </a:r>
              <a:endParaRPr lang="en-US" sz="900" dirty="0"/>
            </a:p>
          </p:txBody>
        </p:sp>
        <p:sp>
          <p:nvSpPr>
            <p:cNvPr id="27" name="ZoneTexte 26"/>
            <p:cNvSpPr txBox="1"/>
            <p:nvPr/>
          </p:nvSpPr>
          <p:spPr>
            <a:xfrm>
              <a:off x="6351258" y="3398188"/>
              <a:ext cx="1793524" cy="230832"/>
            </a:xfrm>
            <a:prstGeom prst="rect">
              <a:avLst/>
            </a:prstGeom>
            <a:noFill/>
          </p:spPr>
          <p:txBody>
            <a:bodyPr wrap="square" rtlCol="0">
              <a:spAutoFit/>
            </a:bodyPr>
            <a:lstStyle/>
            <a:p>
              <a:r>
                <a:rPr lang="fr-FR" sz="900" dirty="0"/>
                <a:t>FP-1    Fiche pratique n°1 </a:t>
              </a:r>
              <a:endParaRPr lang="en-US" sz="900" dirty="0"/>
            </a:p>
          </p:txBody>
        </p:sp>
        <p:sp>
          <p:nvSpPr>
            <p:cNvPr id="4" name="Rectangle à coins arrondis 3"/>
            <p:cNvSpPr/>
            <p:nvPr/>
          </p:nvSpPr>
          <p:spPr>
            <a:xfrm>
              <a:off x="6300192" y="2980948"/>
              <a:ext cx="2193560" cy="64807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à coins arrondis 28">
            <a:hlinkClick r:id="rId6" action="ppaction://hlinksldjump"/>
          </p:cNvPr>
          <p:cNvSpPr/>
          <p:nvPr/>
        </p:nvSpPr>
        <p:spPr>
          <a:xfrm>
            <a:off x="5903693" y="5115381"/>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FP-6</a:t>
            </a:r>
          </a:p>
        </p:txBody>
      </p:sp>
      <p:sp>
        <p:nvSpPr>
          <p:cNvPr id="7" name="ZoneTexte 6">
            <a:extLst>
              <a:ext uri="{FF2B5EF4-FFF2-40B4-BE49-F238E27FC236}">
                <a16:creationId xmlns:a16="http://schemas.microsoft.com/office/drawing/2014/main" id="{BC0D3A40-3A16-4944-8B1E-891FBC98D774}"/>
              </a:ext>
            </a:extLst>
          </p:cNvPr>
          <p:cNvSpPr txBox="1"/>
          <p:nvPr/>
        </p:nvSpPr>
        <p:spPr>
          <a:xfrm>
            <a:off x="35496" y="1628800"/>
            <a:ext cx="941108" cy="246221"/>
          </a:xfrm>
          <a:prstGeom prst="rect">
            <a:avLst/>
          </a:prstGeom>
          <a:noFill/>
        </p:spPr>
        <p:txBody>
          <a:bodyPr wrap="square" rtlCol="0">
            <a:spAutoFit/>
          </a:bodyPr>
          <a:lstStyle/>
          <a:p>
            <a:endParaRPr lang="fr-FR" sz="1000" b="1" i="1" dirty="0"/>
          </a:p>
        </p:txBody>
      </p:sp>
      <p:sp>
        <p:nvSpPr>
          <p:cNvPr id="31" name="ZoneTexte 30">
            <a:extLst>
              <a:ext uri="{FF2B5EF4-FFF2-40B4-BE49-F238E27FC236}">
                <a16:creationId xmlns:a16="http://schemas.microsoft.com/office/drawing/2014/main" id="{CA56C069-93FA-411B-ABC8-D461104BD293}"/>
              </a:ext>
            </a:extLst>
          </p:cNvPr>
          <p:cNvSpPr txBox="1"/>
          <p:nvPr/>
        </p:nvSpPr>
        <p:spPr>
          <a:xfrm>
            <a:off x="-42112" y="820549"/>
            <a:ext cx="1315493" cy="246221"/>
          </a:xfrm>
          <a:prstGeom prst="rect">
            <a:avLst/>
          </a:prstGeom>
          <a:noFill/>
        </p:spPr>
        <p:txBody>
          <a:bodyPr wrap="square" rtlCol="0">
            <a:spAutoFit/>
          </a:bodyPr>
          <a:lstStyle/>
          <a:p>
            <a:pPr algn="ctr"/>
            <a:r>
              <a:rPr lang="fr-FR" sz="1000" b="1" i="1" dirty="0">
                <a:solidFill>
                  <a:schemeClr val="tx1">
                    <a:lumMod val="50000"/>
                    <a:lumOff val="50000"/>
                  </a:schemeClr>
                </a:solidFill>
              </a:rPr>
              <a:t> à partir du 30 juin</a:t>
            </a:r>
          </a:p>
        </p:txBody>
      </p:sp>
      <p:sp>
        <p:nvSpPr>
          <p:cNvPr id="32" name="Rectangle à coins arrondis 25">
            <a:hlinkClick r:id="rId10" action="ppaction://hlinksldjump"/>
            <a:extLst>
              <a:ext uri="{FF2B5EF4-FFF2-40B4-BE49-F238E27FC236}">
                <a16:creationId xmlns:a16="http://schemas.microsoft.com/office/drawing/2014/main" id="{7F516C23-663A-4FD3-9FBE-709A4B03E931}"/>
              </a:ext>
            </a:extLst>
          </p:cNvPr>
          <p:cNvSpPr/>
          <p:nvPr/>
        </p:nvSpPr>
        <p:spPr>
          <a:xfrm>
            <a:off x="5903693" y="5979477"/>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FP-9</a:t>
            </a:r>
          </a:p>
        </p:txBody>
      </p:sp>
      <p:sp>
        <p:nvSpPr>
          <p:cNvPr id="44" name="Forme libre : forme 43">
            <a:extLst>
              <a:ext uri="{FF2B5EF4-FFF2-40B4-BE49-F238E27FC236}">
                <a16:creationId xmlns:a16="http://schemas.microsoft.com/office/drawing/2014/main" id="{7CFC8759-0EC8-4AB7-99A8-2148949B8DB2}"/>
              </a:ext>
            </a:extLst>
          </p:cNvPr>
          <p:cNvSpPr/>
          <p:nvPr/>
        </p:nvSpPr>
        <p:spPr>
          <a:xfrm>
            <a:off x="1259632" y="1387987"/>
            <a:ext cx="576937" cy="816877"/>
          </a:xfrm>
          <a:custGeom>
            <a:avLst/>
            <a:gdLst>
              <a:gd name="connsiteX0" fmla="*/ 0 w 816877"/>
              <a:gd name="connsiteY0" fmla="*/ 0 h 576937"/>
              <a:gd name="connsiteX1" fmla="*/ 528409 w 816877"/>
              <a:gd name="connsiteY1" fmla="*/ 0 h 576937"/>
              <a:gd name="connsiteX2" fmla="*/ 816877 w 816877"/>
              <a:gd name="connsiteY2" fmla="*/ 288469 h 576937"/>
              <a:gd name="connsiteX3" fmla="*/ 528409 w 816877"/>
              <a:gd name="connsiteY3" fmla="*/ 576937 h 576937"/>
              <a:gd name="connsiteX4" fmla="*/ 0 w 816877"/>
              <a:gd name="connsiteY4" fmla="*/ 576937 h 576937"/>
              <a:gd name="connsiteX5" fmla="*/ 288469 w 816877"/>
              <a:gd name="connsiteY5" fmla="*/ 288469 h 576937"/>
              <a:gd name="connsiteX6" fmla="*/ 0 w 816877"/>
              <a:gd name="connsiteY6" fmla="*/ 0 h 57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576937">
                <a:moveTo>
                  <a:pt x="816877" y="0"/>
                </a:moveTo>
                <a:lnTo>
                  <a:pt x="816877" y="373200"/>
                </a:lnTo>
                <a:lnTo>
                  <a:pt x="408438" y="576937"/>
                </a:lnTo>
                <a:lnTo>
                  <a:pt x="0" y="373200"/>
                </a:lnTo>
                <a:lnTo>
                  <a:pt x="0" y="0"/>
                </a:lnTo>
                <a:lnTo>
                  <a:pt x="408438" y="203737"/>
                </a:lnTo>
                <a:lnTo>
                  <a:pt x="816877"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6" tIns="294184" rIns="5714" bIns="294183"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Migration</a:t>
            </a:r>
          </a:p>
        </p:txBody>
      </p:sp>
      <p:sp>
        <p:nvSpPr>
          <p:cNvPr id="45" name="Forme libre : forme 44">
            <a:extLst>
              <a:ext uri="{FF2B5EF4-FFF2-40B4-BE49-F238E27FC236}">
                <a16:creationId xmlns:a16="http://schemas.microsoft.com/office/drawing/2014/main" id="{A485CBE2-98BD-4DD9-879C-27FC2DCBB1E7}"/>
              </a:ext>
            </a:extLst>
          </p:cNvPr>
          <p:cNvSpPr/>
          <p:nvPr/>
        </p:nvSpPr>
        <p:spPr>
          <a:xfrm>
            <a:off x="1834007" y="1385861"/>
            <a:ext cx="3921790" cy="530971"/>
          </a:xfrm>
          <a:custGeom>
            <a:avLst/>
            <a:gdLst>
              <a:gd name="connsiteX0" fmla="*/ 88497 w 530970"/>
              <a:gd name="connsiteY0" fmla="*/ 0 h 3937071"/>
              <a:gd name="connsiteX1" fmla="*/ 442473 w 530970"/>
              <a:gd name="connsiteY1" fmla="*/ 0 h 3937071"/>
              <a:gd name="connsiteX2" fmla="*/ 530970 w 530970"/>
              <a:gd name="connsiteY2" fmla="*/ 88497 h 3937071"/>
              <a:gd name="connsiteX3" fmla="*/ 530970 w 530970"/>
              <a:gd name="connsiteY3" fmla="*/ 3937071 h 3937071"/>
              <a:gd name="connsiteX4" fmla="*/ 530970 w 530970"/>
              <a:gd name="connsiteY4" fmla="*/ 3937071 h 3937071"/>
              <a:gd name="connsiteX5" fmla="*/ 0 w 530970"/>
              <a:gd name="connsiteY5" fmla="*/ 3937071 h 3937071"/>
              <a:gd name="connsiteX6" fmla="*/ 0 w 530970"/>
              <a:gd name="connsiteY6" fmla="*/ 3937071 h 3937071"/>
              <a:gd name="connsiteX7" fmla="*/ 0 w 530970"/>
              <a:gd name="connsiteY7" fmla="*/ 88497 h 3937071"/>
              <a:gd name="connsiteX8" fmla="*/ 88497 w 530970"/>
              <a:gd name="connsiteY8" fmla="*/ 0 h 39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970" h="3937071">
                <a:moveTo>
                  <a:pt x="530970" y="656196"/>
                </a:moveTo>
                <a:lnTo>
                  <a:pt x="530970" y="3280875"/>
                </a:lnTo>
                <a:cubicBezTo>
                  <a:pt x="530970" y="3643283"/>
                  <a:pt x="525626" y="3937067"/>
                  <a:pt x="519035" y="3937067"/>
                </a:cubicBezTo>
                <a:lnTo>
                  <a:pt x="0" y="3937067"/>
                </a:lnTo>
                <a:lnTo>
                  <a:pt x="0" y="3937067"/>
                </a:lnTo>
                <a:lnTo>
                  <a:pt x="0" y="4"/>
                </a:lnTo>
                <a:lnTo>
                  <a:pt x="0" y="4"/>
                </a:lnTo>
                <a:lnTo>
                  <a:pt x="519035" y="4"/>
                </a:lnTo>
                <a:cubicBezTo>
                  <a:pt x="525626" y="4"/>
                  <a:pt x="530970" y="293788"/>
                  <a:pt x="530970" y="656196"/>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32270" rIns="32270" bIns="32271" numCol="1" spcCol="1270" anchor="ctr" anchorCtr="0">
            <a:noAutofit/>
          </a:bodyPr>
          <a:lstStyle/>
          <a:p>
            <a:pPr marL="57150" lvl="1" indent="-57150" defTabSz="444500">
              <a:lnSpc>
                <a:spcPct val="90000"/>
              </a:lnSpc>
              <a:spcAft>
                <a:spcPct val="15000"/>
              </a:spcAft>
              <a:buChar char="•"/>
            </a:pPr>
            <a:r>
              <a:rPr lang="fr-FR" sz="1000" dirty="0">
                <a:solidFill>
                  <a:srgbClr val="FC8038"/>
                </a:solidFill>
              </a:rPr>
              <a:t>Coupure des accès à Atrium</a:t>
            </a:r>
          </a:p>
          <a:p>
            <a:pPr marL="57150" lvl="1" indent="-57150" algn="l" defTabSz="444500">
              <a:lnSpc>
                <a:spcPct val="90000"/>
              </a:lnSpc>
              <a:spcBef>
                <a:spcPct val="0"/>
              </a:spcBef>
              <a:spcAft>
                <a:spcPct val="15000"/>
              </a:spcAft>
              <a:buChar char="•"/>
            </a:pPr>
            <a:r>
              <a:rPr lang="fr-FR" sz="1000" dirty="0">
                <a:solidFill>
                  <a:srgbClr val="FC8038"/>
                </a:solidFill>
              </a:rPr>
              <a:t>Migration Atrium version 1 vers Atrium version 2</a:t>
            </a:r>
          </a:p>
        </p:txBody>
      </p:sp>
      <p:sp>
        <p:nvSpPr>
          <p:cNvPr id="46" name="ZoneTexte 45">
            <a:extLst>
              <a:ext uri="{FF2B5EF4-FFF2-40B4-BE49-F238E27FC236}">
                <a16:creationId xmlns:a16="http://schemas.microsoft.com/office/drawing/2014/main" id="{6F686C0F-700F-4DDA-A42D-C641D65D1DB4}"/>
              </a:ext>
            </a:extLst>
          </p:cNvPr>
          <p:cNvSpPr txBox="1"/>
          <p:nvPr/>
        </p:nvSpPr>
        <p:spPr>
          <a:xfrm>
            <a:off x="-24150" y="1379283"/>
            <a:ext cx="1164526" cy="707886"/>
          </a:xfrm>
          <a:prstGeom prst="rect">
            <a:avLst/>
          </a:prstGeom>
          <a:noFill/>
        </p:spPr>
        <p:txBody>
          <a:bodyPr wrap="square" rtlCol="0">
            <a:spAutoFit/>
          </a:bodyPr>
          <a:lstStyle/>
          <a:p>
            <a:pPr algn="ctr"/>
            <a:r>
              <a:rPr lang="fr-FR" sz="1000" b="1" i="1" dirty="0">
                <a:solidFill>
                  <a:schemeClr val="tx1">
                    <a:lumMod val="50000"/>
                    <a:lumOff val="50000"/>
                  </a:schemeClr>
                </a:solidFill>
              </a:rPr>
              <a:t> à partir du 9/07  17h jusqu’au 30/07 au plus tard</a:t>
            </a:r>
          </a:p>
        </p:txBody>
      </p:sp>
    </p:spTree>
    <p:extLst>
      <p:ext uri="{BB962C8B-B14F-4D97-AF65-F5344CB8AC3E}">
        <p14:creationId xmlns:p14="http://schemas.microsoft.com/office/powerpoint/2010/main" val="13090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369799"/>
            <a:ext cx="8280920" cy="4801314"/>
          </a:xfrm>
          <a:prstGeom prst="rect">
            <a:avLst/>
          </a:prstGeom>
        </p:spPr>
        <p:txBody>
          <a:bodyPr wrap="square">
            <a:spAutoFit/>
          </a:bodyPr>
          <a:lstStyle/>
          <a:p>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opérations de transition d’année scolaire ont été revues pour réduire au maximum la période de fermeture d’ATRIUM après l’achèvement de la migration d’Atrium version 1 à Atrium version 2.</a:t>
            </a:r>
          </a:p>
          <a:p>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opérations de bascules des données sont programmées sur la période du </a:t>
            </a:r>
            <a:r>
              <a:rPr lang="fr-FR" b="1" dirty="0">
                <a:solidFill>
                  <a:srgbClr val="7F7F7F"/>
                </a:solidFill>
                <a:latin typeface="Tahoma" panose="020B0604030504040204" pitchFamily="34" charset="0"/>
                <a:ea typeface="Tahoma" panose="020B0604030504040204" pitchFamily="34" charset="0"/>
                <a:cs typeface="Tahoma" panose="020B0604030504040204" pitchFamily="34" charset="0"/>
              </a:rPr>
              <a:t>16 au 24 août</a:t>
            </a: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 Durant cette période :</a:t>
            </a:r>
          </a:p>
          <a:p>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élèves et les parents d’élèves ne pourront pas accéder à ATRIUM</a:t>
            </a:r>
          </a:p>
          <a:p>
            <a:pPr lvl="0"/>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interfaces de gestion des utilisateurs (membres de l’établissement, membres des sites collaboratifs, gestion des équipes…) seront désactivées</a:t>
            </a:r>
          </a:p>
          <a:p>
            <a:pPr marL="342900" lvl="0" indent="-342900">
              <a:buFont typeface="Wingdings" panose="05000000000000000000" pitchFamily="2" charset="2"/>
              <a:buChar char="ü"/>
            </a:pPr>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des ralentissements pourront être constatés en fonction des traitements réalisés</a:t>
            </a:r>
          </a:p>
          <a:p>
            <a:pPr lvl="0"/>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 </a:t>
            </a: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une fermeture totale de la plateforme est prévue durant 1 nuit (la date dépendra du déroulé des opérations)</a:t>
            </a: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lgn="ctr"/>
            <a:r>
              <a:rPr lang="fr-FR" dirty="0"/>
              <a:t>Période de fermeture réduite</a:t>
            </a:r>
            <a:endParaRPr lang="en-US" dirty="0"/>
          </a:p>
          <a:p>
            <a:pPr algn="ctr"/>
            <a:endParaRPr lang="fr-FR" dirty="0"/>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5</a:t>
            </a:fld>
            <a:endParaRPr lang="fr-FR" dirty="0"/>
          </a:p>
        </p:txBody>
      </p:sp>
    </p:spTree>
    <p:extLst>
      <p:ext uri="{BB962C8B-B14F-4D97-AF65-F5344CB8AC3E}">
        <p14:creationId xmlns:p14="http://schemas.microsoft.com/office/powerpoint/2010/main" val="17459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2865130"/>
            <a:ext cx="9108504" cy="707886"/>
          </a:xfrm>
          <a:prstGeom prst="rect">
            <a:avLst/>
          </a:prstGeom>
        </p:spPr>
        <p:txBody>
          <a:bodyPr wrap="square">
            <a:spAutoFit/>
          </a:bodyPr>
          <a:lstStyle/>
          <a:p>
            <a:pPr algn="ctr"/>
            <a:r>
              <a:rPr lang="fr-FR" sz="4000" b="1" dirty="0">
                <a:solidFill>
                  <a:schemeClr val="bg2"/>
                </a:solidFill>
                <a:latin typeface="Tahoma" panose="020B0604030504040204" pitchFamily="34" charset="0"/>
                <a:ea typeface="Tahoma" panose="020B0604030504040204" pitchFamily="34" charset="0"/>
                <a:cs typeface="Tahoma" panose="020B0604030504040204" pitchFamily="34" charset="0"/>
              </a:rPr>
              <a:t>Opérations automatiques</a:t>
            </a:r>
            <a:endParaRPr lang="fr-FR" sz="4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6</a:t>
            </a:fld>
            <a:endParaRPr lang="fr-FR"/>
          </a:p>
        </p:txBody>
      </p:sp>
    </p:spTree>
    <p:extLst>
      <p:ext uri="{BB962C8B-B14F-4D97-AF65-F5344CB8AC3E}">
        <p14:creationId xmlns:p14="http://schemas.microsoft.com/office/powerpoint/2010/main" val="378424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088152"/>
            <a:ext cx="9108504" cy="5186035"/>
          </a:xfrm>
          <a:prstGeom prst="rect">
            <a:avLst/>
          </a:prstGeom>
        </p:spPr>
        <p:txBody>
          <a:bodyPr wrap="square">
            <a:spAutoFit/>
          </a:bodyPr>
          <a:lstStyle/>
          <a:p>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opérations suivantes sont réalisées </a:t>
            </a:r>
            <a:r>
              <a:rPr lang="fr-FR" sz="1400" b="1" i="1" dirty="0">
                <a:solidFill>
                  <a:schemeClr val="bg2"/>
                </a:solidFill>
                <a:latin typeface="Tahoma" panose="020B0604030504040204" pitchFamily="34" charset="0"/>
                <a:ea typeface="Tahoma" panose="020B0604030504040204" pitchFamily="34" charset="0"/>
                <a:cs typeface="Tahoma" panose="020B0604030504040204" pitchFamily="34" charset="0"/>
              </a:rPr>
              <a:t>automatiquement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sur les données du portail</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spcAft>
                <a:spcPts val="6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Tous les sites d’établissement, les sites collaboratifs, les sites personnels, les contenus et les messages sont conservés</a:t>
            </a:r>
          </a:p>
          <a:p>
            <a:pPr marL="285750" lvl="0" indent="-285750">
              <a:spcAft>
                <a:spcPts val="6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Toutes les équipes et la gestion des droits d’accès sont conservées, mais les membres des équipes peuvent changer :</a:t>
            </a:r>
          </a:p>
          <a:p>
            <a:pPr marL="742950" lvl="1" indent="-285750">
              <a:spcAft>
                <a:spcPts val="600"/>
              </a:spcAft>
              <a:buFont typeface="Wingdings" panose="05000000000000000000" pitchFamily="2" charset="2"/>
              <a:buChar char="v"/>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Les élèves et les parents sont retirés de leurs sites collaboratifs et de leurs équipes</a:t>
            </a: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742950" lvl="1" indent="-285750">
              <a:spcAft>
                <a:spcPts val="600"/>
              </a:spcAft>
              <a:buFont typeface="Wingdings" panose="05000000000000000000" pitchFamily="2" charset="2"/>
              <a:buChar char="v"/>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Les personnels enseignants, non enseignants et agents sont conservés dans leurs sites collaboratifs et leurs équipes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(sauf en cas de changement d’établissement)</a:t>
            </a:r>
          </a:p>
          <a:p>
            <a:pPr marL="285750" indent="-285750">
              <a:spcAft>
                <a:spcPts val="6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administrateurs d’établissement restent administrateurs de leur établissement (sauf en cas de changement d’établissement)</a:t>
            </a:r>
          </a:p>
          <a:p>
            <a:pPr marL="285750" indent="-285750">
              <a:spcAft>
                <a:spcPts val="12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propriétaires et administrateurs de sites collaboratifs restent propriétaires et administrateurs de leurs sites collaboratifs (sauf en cas de changement d’établissement)</a:t>
            </a:r>
          </a:p>
          <a:p>
            <a:pPr marL="285750" indent="-285750">
              <a:spcAft>
                <a:spcPts val="12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notifications de l’année scolaire passée sont supprimées</a:t>
            </a:r>
          </a:p>
          <a:p>
            <a:pPr marL="285750" indent="-285750">
              <a:spcAft>
                <a:spcPts val="1200"/>
              </a:spcAft>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Pour plus d’information, consulter la page de l’aide en ligne «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hlinkClick r:id="rId2"/>
              </a:rPr>
              <a:t>utiliser des équipes</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a:t>
            </a:r>
          </a:p>
          <a:p>
            <a:pPr>
              <a:spcAft>
                <a:spcPts val="1200"/>
              </a:spcAft>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endParaRPr lang="en-US"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36512"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Opération automatique:</a:t>
            </a:r>
          </a:p>
          <a:p>
            <a:pPr algn="ctr"/>
            <a:r>
              <a:rPr lang="fr-FR" dirty="0"/>
              <a:t>Bascule des données du portail</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7</a:t>
            </a:fld>
            <a:endParaRPr lang="fr-FR" dirty="0"/>
          </a:p>
        </p:txBody>
      </p:sp>
      <p:sp>
        <p:nvSpPr>
          <p:cNvPr id="6" name="ZoneTexte 5"/>
          <p:cNvSpPr txBox="1"/>
          <p:nvPr/>
        </p:nvSpPr>
        <p:spPr>
          <a:xfrm>
            <a:off x="5940152" y="6581001"/>
            <a:ext cx="2799421" cy="276999"/>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3"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81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462760"/>
          </a:xfrm>
          <a:prstGeom prst="rect">
            <a:avLst/>
          </a:prstGeom>
        </p:spPr>
        <p:txBody>
          <a:bodyPr wrap="square">
            <a:spAutoFit/>
          </a:bodyPr>
          <a:lstStyle/>
          <a:p>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Suite à l’import dans ATRIUM des premiers annuaires fédérateurs de la nouvelle année scolaire</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nouveaux comptes sont créés</a:t>
            </a:r>
          </a:p>
          <a:p>
            <a:pPr lvl="0"/>
            <a:endParaRPr lang="en-US"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comptes toujours présents sont mis à jour avec leurs nouvelles affectations (classe, groupes…)</a:t>
            </a:r>
          </a:p>
          <a:p>
            <a:pPr marL="285750" lvl="0" indent="-285750">
              <a:buFont typeface="Wingdings" panose="05000000000000000000" pitchFamily="2" charset="2"/>
              <a:buChar char="ü"/>
            </a:pPr>
            <a:endParaRPr lang="en-US"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comptes qui ne sont plus présents sont placés en instance de suppression :</a:t>
            </a:r>
            <a:endParaRPr lang="en-US"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200150" lvl="2"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comptes qui se sont déjà connectés à ATRIUM l’année précédente ont 90 jours pour récupérer leurs données avant suppression définitive de leur compte (durant ces 90 jours, ils ont uniquement accès à leur site personnel)</a:t>
            </a:r>
          </a:p>
          <a:p>
            <a:pPr marL="1200150" lvl="2"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comptes qui ne sont jamais connectés à ATRIUM sont immédiatement supprimés</a:t>
            </a:r>
          </a:p>
          <a:p>
            <a:pPr marL="1200150" lvl="2"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Tous les comptes manuels, y compris les invités, sont placés en instance de suppression (les administrateurs d’établissements pourront réactiver les comptes manuels qui doivent perdurer en suivant les instructions de la fiche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FP3</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285750"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r>
              <a:rPr lang="fr-FR" sz="1400" i="1" dirty="0">
                <a:solidFill>
                  <a:schemeClr val="bg2"/>
                </a:solidFill>
                <a:latin typeface="Tahoma" panose="020B0604030504040204" pitchFamily="34" charset="0"/>
                <a:ea typeface="Tahoma" panose="020B0604030504040204" pitchFamily="34" charset="0"/>
                <a:cs typeface="Tahoma" panose="020B0604030504040204" pitchFamily="34" charset="0"/>
              </a:rPr>
              <a:t>NB : Les comptes des Agents Régionaux des Lycées (ARL – Profil "Agents") ne sont pas mis en instance de suppression</a:t>
            </a:r>
            <a:endParaRPr lang="en-US" sz="1400" i="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endParaRPr lang="en-US"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36512"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Opération automatique:</a:t>
            </a:r>
          </a:p>
          <a:p>
            <a:pPr algn="ctr"/>
            <a:r>
              <a:rPr lang="fr-FR" dirty="0"/>
              <a:t>Bascule des données de l’annuaire</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8</a:t>
            </a:fld>
            <a:endParaRPr lang="fr-FR" dirty="0"/>
          </a:p>
        </p:txBody>
      </p:sp>
      <p:sp>
        <p:nvSpPr>
          <p:cNvPr id="6" name="ZoneTexte 5"/>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38437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2865130"/>
            <a:ext cx="9108504" cy="707886"/>
          </a:xfrm>
          <a:prstGeom prst="rect">
            <a:avLst/>
          </a:prstGeom>
        </p:spPr>
        <p:txBody>
          <a:bodyPr wrap="square">
            <a:spAutoFit/>
          </a:bodyPr>
          <a:lstStyle/>
          <a:p>
            <a:pPr algn="ctr"/>
            <a:r>
              <a:rPr lang="fr-FR" sz="4000" b="1" dirty="0">
                <a:solidFill>
                  <a:schemeClr val="bg2"/>
                </a:solidFill>
                <a:latin typeface="Tahoma" panose="020B0604030504040204" pitchFamily="34" charset="0"/>
                <a:ea typeface="Tahoma" panose="020B0604030504040204" pitchFamily="34" charset="0"/>
                <a:cs typeface="Tahoma" panose="020B0604030504040204" pitchFamily="34" charset="0"/>
              </a:rPr>
              <a:t>Fiches pratiques</a:t>
            </a:r>
            <a:endParaRPr lang="fr-FR" sz="4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9</a:t>
            </a:fld>
            <a:endParaRPr lang="fr-FR"/>
          </a:p>
        </p:txBody>
      </p:sp>
    </p:spTree>
    <p:extLst>
      <p:ext uri="{BB962C8B-B14F-4D97-AF65-F5344CB8AC3E}">
        <p14:creationId xmlns:p14="http://schemas.microsoft.com/office/powerpoint/2010/main" val="2094656508"/>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dèle par défaut">
  <a:themeElements>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Modèle par défaut">
  <a:themeElements>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8E2A526F7DD54D9B3B8CC74034DB50" ma:contentTypeVersion="10" ma:contentTypeDescription="Create a new document." ma:contentTypeScope="" ma:versionID="a96600eb6f37544a29e147c22c337fe4">
  <xsd:schema xmlns:xsd="http://www.w3.org/2001/XMLSchema" xmlns:xs="http://www.w3.org/2001/XMLSchema" xmlns:p="http://schemas.microsoft.com/office/2006/metadata/properties" xmlns:ns3="4482f996-3830-483e-ba42-3f53dc37686b" targetNamespace="http://schemas.microsoft.com/office/2006/metadata/properties" ma:root="true" ma:fieldsID="2bb56ad2033be52a99a0e0c06991ff94" ns3:_="">
    <xsd:import namespace="4482f996-3830-483e-ba42-3f53dc37686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2f996-3830-483e-ba42-3f53dc376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63CB0D-4AAD-4AF2-92E1-A49561F0066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482f996-3830-483e-ba42-3f53dc37686b"/>
    <ds:schemaRef ds:uri="http://www.w3.org/XML/1998/namespace"/>
    <ds:schemaRef ds:uri="http://purl.org/dc/dcmitype/"/>
  </ds:schemaRefs>
</ds:datastoreItem>
</file>

<file path=customXml/itemProps2.xml><?xml version="1.0" encoding="utf-8"?>
<ds:datastoreItem xmlns:ds="http://schemas.openxmlformats.org/officeDocument/2006/customXml" ds:itemID="{F3B9C554-33F7-4191-AB14-A40158FD87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2f996-3830-483e-ba42-3f53dc376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7AE892-0B0F-440E-A161-0F43CE61BB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13793</TotalTime>
  <Words>2705</Words>
  <Application>Microsoft Office PowerPoint</Application>
  <PresentationFormat>Affichage à l'écran (4:3)</PresentationFormat>
  <Paragraphs>292</Paragraphs>
  <Slides>17</Slides>
  <Notes>3</Notes>
  <HiddenSlides>0</HiddenSlides>
  <MMClips>0</MMClips>
  <ScaleCrop>false</ScaleCrop>
  <HeadingPairs>
    <vt:vector size="6" baseType="variant">
      <vt:variant>
        <vt:lpstr>Polices utilisées</vt:lpstr>
      </vt:variant>
      <vt:variant>
        <vt:i4>6</vt:i4>
      </vt:variant>
      <vt:variant>
        <vt:lpstr>Thème</vt:lpstr>
      </vt:variant>
      <vt:variant>
        <vt:i4>15</vt:i4>
      </vt:variant>
      <vt:variant>
        <vt:lpstr>Titres des diapositives</vt:lpstr>
      </vt:variant>
      <vt:variant>
        <vt:i4>17</vt:i4>
      </vt:variant>
    </vt:vector>
  </HeadingPairs>
  <TitlesOfParts>
    <vt:vector size="38" baseType="lpstr">
      <vt:lpstr>Arial</vt:lpstr>
      <vt:lpstr>Arial Narrow</vt:lpstr>
      <vt:lpstr>Calibri</vt:lpstr>
      <vt:lpstr>Lucida Bright</vt:lpstr>
      <vt:lpstr>Tahoma</vt:lpstr>
      <vt:lpstr>Wingdings</vt:lpstr>
      <vt:lpstr>Conception personnalisée</vt:lpstr>
      <vt:lpstr>1_Modèle par défaut</vt:lpstr>
      <vt:lpstr>3_Modèle par défaut</vt:lpstr>
      <vt:lpstr>Modèle par défaut</vt:lpstr>
      <vt:lpstr>2_Modèle par défaut</vt:lpstr>
      <vt:lpstr>4_Modèle par défaut</vt:lpstr>
      <vt:lpstr>5_Modèle par défaut</vt:lpstr>
      <vt:lpstr>8_Modèle par défaut</vt:lpstr>
      <vt:lpstr>9_Modèle par défaut</vt:lpstr>
      <vt:lpstr>11_Modèle par défaut</vt:lpstr>
      <vt:lpstr>22_Modèle par défaut</vt:lpstr>
      <vt:lpstr>23_Modèle par défaut</vt:lpstr>
      <vt:lpstr>13_Modèle par défaut</vt:lpstr>
      <vt:lpstr>21_Modèle par défaut</vt:lpstr>
      <vt:lpstr>14_Modèle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TROUVE, MAXIME</cp:lastModifiedBy>
  <cp:revision>1092</cp:revision>
  <cp:lastPrinted>2016-06-02T07:46:28Z</cp:lastPrinted>
  <dcterms:created xsi:type="dcterms:W3CDTF">2007-11-30T18:57:55Z</dcterms:created>
  <dcterms:modified xsi:type="dcterms:W3CDTF">2021-06-28T07:46:15Z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0x0101003A8E2A526F7DD54D9B3B8CC74034DB50</vt:lpwstr>
  </property>
  <property fmtid="{D5CDD505-2E9C-101B-9397-08002B2CF9AE}" pid="4" name="MSIP_Label_e463cba9-5f6c-478d-9329-7b2295e4e8ed_Enabled">
    <vt:lpwstr>true</vt:lpwstr>
  </property>
  <property fmtid="{D5CDD505-2E9C-101B-9397-08002B2CF9AE}" pid="5" name="MSIP_Label_e463cba9-5f6c-478d-9329-7b2295e4e8ed_SetDate">
    <vt:lpwstr>2021-06-25T15:14:06Z</vt:lpwstr>
  </property>
  <property fmtid="{D5CDD505-2E9C-101B-9397-08002B2CF9AE}" pid="6" name="MSIP_Label_e463cba9-5f6c-478d-9329-7b2295e4e8ed_Method">
    <vt:lpwstr>Standard</vt:lpwstr>
  </property>
  <property fmtid="{D5CDD505-2E9C-101B-9397-08002B2CF9AE}" pid="7" name="MSIP_Label_e463cba9-5f6c-478d-9329-7b2295e4e8ed_Name">
    <vt:lpwstr>All Employees_2</vt:lpwstr>
  </property>
  <property fmtid="{D5CDD505-2E9C-101B-9397-08002B2CF9AE}" pid="8" name="MSIP_Label_e463cba9-5f6c-478d-9329-7b2295e4e8ed_SiteId">
    <vt:lpwstr>33440fc6-b7c7-412c-bb73-0e70b0198d5a</vt:lpwstr>
  </property>
  <property fmtid="{D5CDD505-2E9C-101B-9397-08002B2CF9AE}" pid="9" name="MSIP_Label_e463cba9-5f6c-478d-9329-7b2295e4e8ed_ActionId">
    <vt:lpwstr>8e23e09e-4dc5-4cd6-8828-a71f7b85c40d</vt:lpwstr>
  </property>
  <property fmtid="{D5CDD505-2E9C-101B-9397-08002B2CF9AE}" pid="10" name="MSIP_Label_e463cba9-5f6c-478d-9329-7b2295e4e8ed_ContentBits">
    <vt:lpwstr>0</vt:lpwstr>
  </property>
</Properties>
</file>