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6" r:id="rId2"/>
    <p:sldMasterId id="2147483654" r:id="rId3"/>
    <p:sldMasterId id="2147483678" r:id="rId4"/>
    <p:sldMasterId id="2147483684" r:id="rId5"/>
    <p:sldMasterId id="2147483691" r:id="rId6"/>
    <p:sldMasterId id="2147483703" r:id="rId7"/>
    <p:sldMasterId id="2147483712" r:id="rId8"/>
  </p:sldMasterIdLst>
  <p:notesMasterIdLst>
    <p:notesMasterId r:id="rId14"/>
  </p:notesMasterIdLst>
  <p:handoutMasterIdLst>
    <p:handoutMasterId r:id="rId15"/>
  </p:handoutMasterIdLst>
  <p:sldIdLst>
    <p:sldId id="271" r:id="rId9"/>
    <p:sldId id="275" r:id="rId10"/>
    <p:sldId id="263" r:id="rId11"/>
    <p:sldId id="276" r:id="rId12"/>
    <p:sldId id="272" r:id="rId13"/>
  </p:sldIdLst>
  <p:sldSz cx="12192000" cy="6858000"/>
  <p:notesSz cx="6797675" cy="9926638"/>
  <p:defaultTextStyle>
    <a:defPPr>
      <a:defRPr lang="fr-FR"/>
    </a:defPPr>
    <a:lvl1pPr marL="0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CHOFFE" initials="AC" lastIdx="1" clrIdx="0">
    <p:extLst>
      <p:ext uri="{19B8F6BF-5375-455C-9EA6-DF929625EA0E}">
        <p15:presenceInfo xmlns:p15="http://schemas.microsoft.com/office/powerpoint/2012/main" userId="S-1-5-21-823267779-4064012363-2287164558-7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4"/>
    <a:srgbClr val="FFF14A"/>
    <a:srgbClr val="266BA5"/>
    <a:srgbClr val="BE2C2C"/>
    <a:srgbClr val="742F6B"/>
    <a:srgbClr val="683268"/>
    <a:srgbClr val="004B8B"/>
    <a:srgbClr val="009EE0"/>
    <a:srgbClr val="DD0058"/>
    <a:srgbClr val="C50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4" autoAdjust="0"/>
    <p:restoredTop sz="87935" autoAdjust="0"/>
  </p:normalViewPr>
  <p:slideViewPr>
    <p:cSldViewPr snapToGrid="0" snapToObjects="1">
      <p:cViewPr>
        <p:scale>
          <a:sx n="137" d="100"/>
          <a:sy n="137" d="100"/>
        </p:scale>
        <p:origin x="91" y="-120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496C-96B9-214A-8F6C-FF1B8533A1D7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73D7-5164-234E-B3E4-A00709844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291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AD428-7C2F-47C4-9105-0FEF394F60EE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921D-16AA-49AA-A9BB-D87C90C5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7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5" Type="http://schemas.openxmlformats.org/officeDocument/2006/relationships/image" Target="../media/image33.jp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48.jpe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5" Type="http://schemas.openxmlformats.org/officeDocument/2006/relationships/image" Target="../media/image33.jp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6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8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706440" y="1104380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6" name="Image 15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2" y="284441"/>
            <a:ext cx="671872" cy="370760"/>
          </a:xfrm>
          <a:prstGeom prst="rect">
            <a:avLst/>
          </a:prstGeom>
        </p:spPr>
      </p:pic>
      <p:pic>
        <p:nvPicPr>
          <p:cNvPr id="17" name="Image 16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2" y="3087102"/>
            <a:ext cx="671872" cy="370760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7"/>
          </p:nvPr>
        </p:nvSpPr>
        <p:spPr>
          <a:xfrm>
            <a:off x="706440" y="3914914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07339" y="3080583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07340" y="3544158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86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676626" y="1618093"/>
            <a:ext cx="7515373" cy="546839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/>
              <a:t>Titre de la rubrique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676629" y="2182821"/>
            <a:ext cx="7515371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C50C49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72485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681755" y="1591147"/>
            <a:ext cx="7528387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/>
              <a:t>Titre de la rubrique </a:t>
            </a:r>
          </a:p>
        </p:txBody>
      </p:sp>
    </p:spTree>
    <p:extLst>
      <p:ext uri="{BB962C8B-B14F-4D97-AF65-F5344CB8AC3E}">
        <p14:creationId xmlns:p14="http://schemas.microsoft.com/office/powerpoint/2010/main" val="221116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261" y="3"/>
            <a:ext cx="5621868" cy="6002867"/>
          </a:xfrm>
          <a:prstGeom prst="rect">
            <a:avLst/>
          </a:prstGeom>
        </p:spPr>
      </p:pic>
      <p:pic>
        <p:nvPicPr>
          <p:cNvPr id="21" name="Image 20" descr="masque_blanc_pag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469" y="-16388"/>
            <a:ext cx="7343933" cy="6858000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7" y="1276266"/>
            <a:ext cx="7550769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>
          <a:xfrm>
            <a:off x="4644573" y="6355726"/>
            <a:ext cx="3398761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CE42B-4454-C44B-BB2A-CB668985D1E8}" type="slidenum">
              <a:rPr lang="fr-FR" sz="1000" smtClean="0">
                <a:solidFill>
                  <a:schemeClr val="tx1"/>
                </a:solidFill>
              </a:rPr>
              <a:pPr/>
              <a:t>‹N°›</a:t>
            </a:fld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20" name="Image 19" descr="bloc_titre_gris_16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2" y="284441"/>
            <a:ext cx="671872" cy="370760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626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7406726" y="0"/>
            <a:ext cx="4796594" cy="5990106"/>
            <a:chOff x="7406726" y="0"/>
            <a:chExt cx="4796594" cy="5990106"/>
          </a:xfrm>
        </p:grpSpPr>
        <p:pic>
          <p:nvPicPr>
            <p:cNvPr id="9" name="Image 8" descr="forme_fushia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661" y="0"/>
              <a:ext cx="4673659" cy="5990106"/>
            </a:xfrm>
            <a:prstGeom prst="rect">
              <a:avLst/>
            </a:prstGeom>
          </p:spPr>
        </p:pic>
        <p:pic>
          <p:nvPicPr>
            <p:cNvPr id="8" name="Image 7" descr="forme_petite_fushia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726" y="0"/>
              <a:ext cx="2368448" cy="5986244"/>
            </a:xfrm>
            <a:prstGeom prst="rect">
              <a:avLst/>
            </a:prstGeom>
          </p:spPr>
        </p:pic>
      </p:grpSp>
      <p:sp>
        <p:nvSpPr>
          <p:cNvPr id="15" name="Sous-titre 2"/>
          <p:cNvSpPr>
            <a:spLocks noGrp="1"/>
          </p:cNvSpPr>
          <p:nvPr>
            <p:ph type="subTitle" idx="18"/>
          </p:nvPr>
        </p:nvSpPr>
        <p:spPr>
          <a:xfrm>
            <a:off x="8139291" y="4741334"/>
            <a:ext cx="3838221" cy="728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8" y="1258123"/>
            <a:ext cx="7194638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7974018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7974017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972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9045360" y="0"/>
            <a:ext cx="3157931" cy="5969856"/>
            <a:chOff x="9045360" y="0"/>
            <a:chExt cx="3157931" cy="5969856"/>
          </a:xfrm>
        </p:grpSpPr>
        <p:pic>
          <p:nvPicPr>
            <p:cNvPr id="3" name="Image 2" descr="forme_petite_fushia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5360" y="0"/>
              <a:ext cx="3157931" cy="5969856"/>
            </a:xfrm>
            <a:prstGeom prst="rect">
              <a:avLst/>
            </a:prstGeom>
          </p:spPr>
        </p:pic>
        <p:pic>
          <p:nvPicPr>
            <p:cNvPr id="8" name="Image 7" descr="forme_petite_fushia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5360" y="0"/>
              <a:ext cx="2368448" cy="5969856"/>
            </a:xfrm>
            <a:prstGeom prst="rect">
              <a:avLst/>
            </a:prstGeom>
          </p:spPr>
        </p:pic>
      </p:grpSp>
      <p:sp>
        <p:nvSpPr>
          <p:cNvPr id="7" name="Sous-titre 2"/>
          <p:cNvSpPr>
            <a:spLocks noGrp="1"/>
          </p:cNvSpPr>
          <p:nvPr>
            <p:ph type="subTitle" idx="18" hasCustomPrompt="1"/>
          </p:nvPr>
        </p:nvSpPr>
        <p:spPr>
          <a:xfrm>
            <a:off x="9642685" y="4749801"/>
            <a:ext cx="2404563" cy="1024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style </a:t>
            </a:r>
          </a:p>
          <a:p>
            <a:r>
              <a:rPr lang="fr-FR" dirty="0"/>
              <a:t>des sous-titres du masque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8" y="1339766"/>
            <a:ext cx="8684698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9570590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9570589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655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9030587" y="0"/>
            <a:ext cx="3177237" cy="6006352"/>
            <a:chOff x="9030587" y="0"/>
            <a:chExt cx="3177237" cy="6006352"/>
          </a:xfrm>
        </p:grpSpPr>
        <p:pic>
          <p:nvPicPr>
            <p:cNvPr id="3" name="Image 2" descr="forme_petite_gris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0587" y="0"/>
              <a:ext cx="3177237" cy="6006352"/>
            </a:xfrm>
            <a:prstGeom prst="rect">
              <a:avLst/>
            </a:prstGeom>
          </p:spPr>
        </p:pic>
        <p:pic>
          <p:nvPicPr>
            <p:cNvPr id="6" name="Image 5" descr="forme_petite_gris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0587" y="0"/>
              <a:ext cx="2382928" cy="6006352"/>
            </a:xfrm>
            <a:prstGeom prst="rect">
              <a:avLst/>
            </a:prstGeom>
          </p:spPr>
        </p:pic>
      </p:grp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493980"/>
            <a:ext cx="8645303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9570590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9570589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099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 userDrawn="1"/>
        </p:nvGrpSpPr>
        <p:grpSpPr>
          <a:xfrm>
            <a:off x="7361128" y="0"/>
            <a:ext cx="4894373" cy="6040466"/>
            <a:chOff x="7479056" y="0"/>
            <a:chExt cx="4894373" cy="6040466"/>
          </a:xfrm>
        </p:grpSpPr>
        <p:pic>
          <p:nvPicPr>
            <p:cNvPr id="2" name="Image 1" descr="forme_gris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0485" y="0"/>
              <a:ext cx="4712944" cy="6040466"/>
            </a:xfrm>
            <a:prstGeom prst="rect">
              <a:avLst/>
            </a:prstGeom>
          </p:spPr>
        </p:pic>
        <p:pic>
          <p:nvPicPr>
            <p:cNvPr id="6" name="Image 5" descr="forme_grise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289"/>
            <a:stretch/>
          </p:blipFill>
          <p:spPr>
            <a:xfrm>
              <a:off x="7479056" y="0"/>
              <a:ext cx="3969086" cy="6040466"/>
            </a:xfrm>
            <a:prstGeom prst="rect">
              <a:avLst/>
            </a:prstGeom>
          </p:spPr>
        </p:pic>
      </p:grpSp>
      <p:sp>
        <p:nvSpPr>
          <p:cNvPr id="8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9570590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9570589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493980"/>
            <a:ext cx="8645303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655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031143"/>
            <a:ext cx="12192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" y="-9271"/>
            <a:ext cx="12191999" cy="805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pic>
        <p:nvPicPr>
          <p:cNvPr id="16" name="Image 15" descr="Laposte_S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93" y="6031140"/>
            <a:ext cx="1341307" cy="8268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6031143"/>
            <a:ext cx="12192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 userDrawn="1"/>
        </p:nvSpPr>
        <p:spPr>
          <a:xfrm>
            <a:off x="4644573" y="6355726"/>
            <a:ext cx="3398761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chemeClr val="tx1"/>
                </a:solidFill>
              </a:rPr>
              <a:t>/</a:t>
            </a:r>
            <a:fld id="{399CE42B-4454-C44B-BB2A-CB668985D1E8}" type="slidenum">
              <a:rPr lang="fr-FR" sz="1000" smtClean="0">
                <a:solidFill>
                  <a:schemeClr val="tx1"/>
                </a:solidFill>
              </a:rPr>
              <a:pPr/>
              <a:t>‹N°›</a:t>
            </a:fld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23" name="Image 22" descr="Laposte_S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0" y="6031138"/>
            <a:ext cx="1005980" cy="826860"/>
          </a:xfrm>
          <a:prstGeom prst="rect">
            <a:avLst/>
          </a:prstGeom>
        </p:spPr>
      </p:pic>
      <p:pic>
        <p:nvPicPr>
          <p:cNvPr id="25" name="Image 24" descr="DOCAPOST_LogoBleu_RV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1" y="78144"/>
            <a:ext cx="2867518" cy="657612"/>
          </a:xfrm>
          <a:prstGeom prst="rect">
            <a:avLst/>
          </a:prstGeom>
        </p:spPr>
      </p:pic>
      <p:pic>
        <p:nvPicPr>
          <p:cNvPr id="19" name="Image 18" descr="trame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500" y="28980"/>
            <a:ext cx="9405888" cy="6031140"/>
          </a:xfrm>
          <a:prstGeom prst="rect">
            <a:avLst/>
          </a:prstGeom>
        </p:spPr>
      </p:pic>
      <p:pic>
        <p:nvPicPr>
          <p:cNvPr id="20" name="Image 19" descr="barre_bleu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645">
            <a:off x="3969363" y="2207563"/>
            <a:ext cx="520308" cy="1660248"/>
          </a:xfrm>
          <a:prstGeom prst="rect">
            <a:avLst/>
          </a:prstGeom>
        </p:spPr>
      </p:pic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4548980" y="2834028"/>
            <a:ext cx="7233343" cy="1050413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1952968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07341" y="285723"/>
            <a:ext cx="10638481" cy="4504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BANQUE ICONOGRAPHIQUE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707340" y="736202"/>
            <a:ext cx="10638480" cy="3046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Les </a:t>
            </a:r>
            <a:r>
              <a:rPr lang="fr-FR" dirty="0" err="1"/>
              <a:t>pictos</a:t>
            </a:r>
            <a:endParaRPr lang="fr-FR" dirty="0"/>
          </a:p>
        </p:txBody>
      </p:sp>
      <p:pic>
        <p:nvPicPr>
          <p:cNvPr id="30" name="Image 29" descr="collaboratif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797" y="1980910"/>
            <a:ext cx="745334" cy="485510"/>
          </a:xfrm>
          <a:prstGeom prst="rect">
            <a:avLst/>
          </a:prstGeom>
        </p:spPr>
      </p:pic>
      <p:pic>
        <p:nvPicPr>
          <p:cNvPr id="31" name="Image 30" descr="cloud_serveur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239" y="1893013"/>
            <a:ext cx="758400" cy="61335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266" y="1889585"/>
            <a:ext cx="535790" cy="61386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800" y="3132462"/>
            <a:ext cx="332380" cy="449052"/>
          </a:xfrm>
          <a:prstGeom prst="rect">
            <a:avLst/>
          </a:prstGeom>
        </p:spPr>
      </p:pic>
      <p:pic>
        <p:nvPicPr>
          <p:cNvPr id="34" name="Image 33" descr="signature_electroniqu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57" y="2958940"/>
            <a:ext cx="682258" cy="766660"/>
          </a:xfrm>
          <a:prstGeom prst="rect">
            <a:avLst/>
          </a:prstGeom>
        </p:spPr>
      </p:pic>
      <p:pic>
        <p:nvPicPr>
          <p:cNvPr id="35" name="Image 34" descr="fleche_double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014" y="3017864"/>
            <a:ext cx="749972" cy="643676"/>
          </a:xfrm>
          <a:prstGeom prst="rect">
            <a:avLst/>
          </a:prstGeom>
        </p:spPr>
      </p:pic>
      <p:pic>
        <p:nvPicPr>
          <p:cNvPr id="36" name="Image 35" descr="gestion-automatise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297" y="4407495"/>
            <a:ext cx="765918" cy="657362"/>
          </a:xfrm>
          <a:prstGeom prst="rect">
            <a:avLst/>
          </a:prstGeom>
        </p:spPr>
      </p:pic>
      <p:sp>
        <p:nvSpPr>
          <p:cNvPr id="3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200800" y="2510703"/>
            <a:ext cx="1335738" cy="22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Manager</a:t>
            </a:r>
          </a:p>
        </p:txBody>
      </p:sp>
      <p:sp>
        <p:nvSpPr>
          <p:cNvPr id="38" name="Espace réservé du contenu 2"/>
          <p:cNvSpPr>
            <a:spLocks noGrp="1"/>
          </p:cNvSpPr>
          <p:nvPr>
            <p:ph sz="half" idx="17" hasCustomPrompt="1"/>
          </p:nvPr>
        </p:nvSpPr>
        <p:spPr>
          <a:xfrm>
            <a:off x="1008348" y="2498066"/>
            <a:ext cx="1230016" cy="349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Collaboratif</a:t>
            </a:r>
          </a:p>
        </p:txBody>
      </p:sp>
      <p:sp>
        <p:nvSpPr>
          <p:cNvPr id="39" name="Espace réservé du contenu 2"/>
          <p:cNvSpPr>
            <a:spLocks noGrp="1"/>
          </p:cNvSpPr>
          <p:nvPr>
            <p:ph sz="half" idx="18" hasCustomPrompt="1"/>
          </p:nvPr>
        </p:nvSpPr>
        <p:spPr>
          <a:xfrm>
            <a:off x="5666244" y="2514621"/>
            <a:ext cx="745784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Cloud</a:t>
            </a:r>
          </a:p>
        </p:txBody>
      </p:sp>
      <p:sp>
        <p:nvSpPr>
          <p:cNvPr id="40" name="Espace réservé du contenu 2"/>
          <p:cNvSpPr>
            <a:spLocks noGrp="1"/>
          </p:cNvSpPr>
          <p:nvPr>
            <p:ph sz="half" idx="19" hasCustomPrompt="1"/>
          </p:nvPr>
        </p:nvSpPr>
        <p:spPr>
          <a:xfrm>
            <a:off x="7595994" y="2512889"/>
            <a:ext cx="919299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Sécurisé</a:t>
            </a:r>
          </a:p>
        </p:txBody>
      </p:sp>
      <p:sp>
        <p:nvSpPr>
          <p:cNvPr id="41" name="Espace réservé du contenu 2"/>
          <p:cNvSpPr>
            <a:spLocks noGrp="1"/>
          </p:cNvSpPr>
          <p:nvPr>
            <p:ph sz="half" idx="20" hasCustomPrompt="1"/>
          </p:nvPr>
        </p:nvSpPr>
        <p:spPr>
          <a:xfrm>
            <a:off x="3266588" y="3727006"/>
            <a:ext cx="1269950" cy="438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Signature </a:t>
            </a:r>
          </a:p>
          <a:p>
            <a:pPr lvl="0"/>
            <a:r>
              <a:rPr lang="fr-FR" dirty="0"/>
              <a:t>électronique</a:t>
            </a:r>
          </a:p>
        </p:txBody>
      </p:sp>
      <p:sp>
        <p:nvSpPr>
          <p:cNvPr id="42" name="Espace réservé du contenu 2"/>
          <p:cNvSpPr>
            <a:spLocks noGrp="1"/>
          </p:cNvSpPr>
          <p:nvPr>
            <p:ph sz="half" idx="22" hasCustomPrompt="1"/>
          </p:nvPr>
        </p:nvSpPr>
        <p:spPr>
          <a:xfrm>
            <a:off x="3258435" y="5196981"/>
            <a:ext cx="1311393" cy="563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Gestion </a:t>
            </a:r>
          </a:p>
          <a:p>
            <a:pPr lvl="0"/>
            <a:r>
              <a:rPr lang="fr-FR" dirty="0"/>
              <a:t>automatisée</a:t>
            </a:r>
          </a:p>
        </p:txBody>
      </p:sp>
      <p:sp>
        <p:nvSpPr>
          <p:cNvPr id="43" name="Espace réservé du contenu 2"/>
          <p:cNvSpPr>
            <a:spLocks noGrp="1"/>
          </p:cNvSpPr>
          <p:nvPr>
            <p:ph sz="half" idx="23" hasCustomPrompt="1"/>
          </p:nvPr>
        </p:nvSpPr>
        <p:spPr>
          <a:xfrm>
            <a:off x="7587527" y="3751509"/>
            <a:ext cx="1090691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Échanges</a:t>
            </a:r>
          </a:p>
        </p:txBody>
      </p:sp>
      <p:pic>
        <p:nvPicPr>
          <p:cNvPr id="44" name="Image 43" descr="fleche_rose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044" y="3079914"/>
            <a:ext cx="723900" cy="501600"/>
          </a:xfrm>
          <a:prstGeom prst="rect">
            <a:avLst/>
          </a:prstGeom>
        </p:spPr>
      </p:pic>
      <p:pic>
        <p:nvPicPr>
          <p:cNvPr id="45" name="Image 44" descr="Mode_saas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766" y="1997918"/>
            <a:ext cx="667178" cy="457324"/>
          </a:xfrm>
          <a:prstGeom prst="rect">
            <a:avLst/>
          </a:prstGeom>
        </p:spPr>
      </p:pic>
      <p:pic>
        <p:nvPicPr>
          <p:cNvPr id="46" name="Image 45" descr="automatisation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915" y="4407495"/>
            <a:ext cx="692530" cy="698500"/>
          </a:xfrm>
          <a:prstGeom prst="rect">
            <a:avLst/>
          </a:prstGeom>
        </p:spPr>
      </p:pic>
      <p:pic>
        <p:nvPicPr>
          <p:cNvPr id="47" name="Image 46" descr="e-mail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53" y="4586022"/>
            <a:ext cx="565194" cy="439874"/>
          </a:xfrm>
          <a:prstGeom prst="rect">
            <a:avLst/>
          </a:prstGeom>
        </p:spPr>
      </p:pic>
      <p:sp>
        <p:nvSpPr>
          <p:cNvPr id="48" name="Espace réservé du contenu 2"/>
          <p:cNvSpPr>
            <a:spLocks noGrp="1"/>
          </p:cNvSpPr>
          <p:nvPr>
            <p:ph sz="half" idx="24" hasCustomPrompt="1"/>
          </p:nvPr>
        </p:nvSpPr>
        <p:spPr>
          <a:xfrm>
            <a:off x="9655515" y="2503818"/>
            <a:ext cx="919299" cy="22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err="1"/>
              <a:t>SaaS</a:t>
            </a:r>
            <a:endParaRPr lang="fr-FR" dirty="0"/>
          </a:p>
        </p:txBody>
      </p:sp>
      <p:sp>
        <p:nvSpPr>
          <p:cNvPr id="49" name="Espace réservé du contenu 2"/>
          <p:cNvSpPr>
            <a:spLocks noGrp="1"/>
          </p:cNvSpPr>
          <p:nvPr>
            <p:ph sz="half" idx="25" hasCustomPrompt="1"/>
          </p:nvPr>
        </p:nvSpPr>
        <p:spPr>
          <a:xfrm>
            <a:off x="965437" y="5179329"/>
            <a:ext cx="1269950" cy="438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E-mail</a:t>
            </a:r>
          </a:p>
        </p:txBody>
      </p:sp>
      <p:sp>
        <p:nvSpPr>
          <p:cNvPr id="50" name="Espace réservé du contenu 2"/>
          <p:cNvSpPr>
            <a:spLocks noGrp="1"/>
          </p:cNvSpPr>
          <p:nvPr>
            <p:ph sz="half" idx="26" hasCustomPrompt="1"/>
          </p:nvPr>
        </p:nvSpPr>
        <p:spPr>
          <a:xfrm>
            <a:off x="5272643" y="5188113"/>
            <a:ext cx="1543257" cy="449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Automatisation</a:t>
            </a:r>
          </a:p>
        </p:txBody>
      </p:sp>
      <p:pic>
        <p:nvPicPr>
          <p:cNvPr id="51" name="Image 50" descr="Fleche_longue_bleu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61102" y="4334212"/>
            <a:ext cx="478834" cy="982456"/>
          </a:xfrm>
          <a:prstGeom prst="rect">
            <a:avLst/>
          </a:prstGeom>
        </p:spPr>
      </p:pic>
      <p:sp>
        <p:nvSpPr>
          <p:cNvPr id="52" name="Espace réservé du contenu 2"/>
          <p:cNvSpPr>
            <a:spLocks noGrp="1"/>
          </p:cNvSpPr>
          <p:nvPr>
            <p:ph sz="half" idx="27" hasCustomPrompt="1"/>
          </p:nvPr>
        </p:nvSpPr>
        <p:spPr>
          <a:xfrm>
            <a:off x="9655515" y="3732628"/>
            <a:ext cx="936233" cy="22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Flux</a:t>
            </a:r>
          </a:p>
        </p:txBody>
      </p:sp>
      <p:sp>
        <p:nvSpPr>
          <p:cNvPr id="53" name="Espace réservé du contenu 2"/>
          <p:cNvSpPr>
            <a:spLocks noGrp="1"/>
          </p:cNvSpPr>
          <p:nvPr>
            <p:ph sz="half" idx="28" hasCustomPrompt="1"/>
          </p:nvPr>
        </p:nvSpPr>
        <p:spPr>
          <a:xfrm>
            <a:off x="5547916" y="3751509"/>
            <a:ext cx="1267984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Validation</a:t>
            </a:r>
          </a:p>
        </p:txBody>
      </p:sp>
      <p:pic>
        <p:nvPicPr>
          <p:cNvPr id="54" name="Image 53" descr="multi_ecran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872" y="4183187"/>
            <a:ext cx="1056644" cy="1168046"/>
          </a:xfrm>
          <a:prstGeom prst="rect">
            <a:avLst/>
          </a:prstGeom>
        </p:spPr>
      </p:pic>
      <p:sp>
        <p:nvSpPr>
          <p:cNvPr id="55" name="Espace réservé du contenu 2"/>
          <p:cNvSpPr>
            <a:spLocks noGrp="1"/>
          </p:cNvSpPr>
          <p:nvPr>
            <p:ph sz="half" idx="29" hasCustomPrompt="1"/>
          </p:nvPr>
        </p:nvSpPr>
        <p:spPr>
          <a:xfrm>
            <a:off x="7473894" y="5188114"/>
            <a:ext cx="1345300" cy="440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Digital</a:t>
            </a:r>
          </a:p>
        </p:txBody>
      </p:sp>
      <p:pic>
        <p:nvPicPr>
          <p:cNvPr id="56" name="Image 55" descr="validation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089" y="2958940"/>
            <a:ext cx="712550" cy="732206"/>
          </a:xfrm>
          <a:prstGeom prst="rect">
            <a:avLst/>
          </a:prstGeom>
        </p:spPr>
      </p:pic>
      <p:sp>
        <p:nvSpPr>
          <p:cNvPr id="57" name="Espace réservé du contenu 2"/>
          <p:cNvSpPr>
            <a:spLocks noGrp="1"/>
          </p:cNvSpPr>
          <p:nvPr>
            <p:ph sz="half" idx="30" hasCustomPrompt="1"/>
          </p:nvPr>
        </p:nvSpPr>
        <p:spPr>
          <a:xfrm>
            <a:off x="9824787" y="5251337"/>
            <a:ext cx="766961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Flux</a:t>
            </a:r>
          </a:p>
        </p:txBody>
      </p:sp>
      <p:pic>
        <p:nvPicPr>
          <p:cNvPr id="58" name="Image 57" descr="collaboratif_manager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588" y="1899175"/>
            <a:ext cx="1192526" cy="582608"/>
          </a:xfrm>
          <a:prstGeom prst="rect">
            <a:avLst/>
          </a:prstGeom>
        </p:spPr>
      </p:pic>
      <p:sp>
        <p:nvSpPr>
          <p:cNvPr id="59" name="Espace réservé du contenu 2"/>
          <p:cNvSpPr>
            <a:spLocks noGrp="1"/>
          </p:cNvSpPr>
          <p:nvPr>
            <p:ph sz="half" idx="21" hasCustomPrompt="1"/>
          </p:nvPr>
        </p:nvSpPr>
        <p:spPr>
          <a:xfrm>
            <a:off x="965437" y="3725600"/>
            <a:ext cx="1451304" cy="462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Chiffre d’affaires</a:t>
            </a:r>
          </a:p>
        </p:txBody>
      </p:sp>
      <p:sp>
        <p:nvSpPr>
          <p:cNvPr id="60" name="Espace réservé du contenu 2"/>
          <p:cNvSpPr>
            <a:spLocks noGrp="1"/>
          </p:cNvSpPr>
          <p:nvPr>
            <p:ph sz="half" idx="31" hasCustomPrompt="1"/>
          </p:nvPr>
        </p:nvSpPr>
        <p:spPr>
          <a:xfrm>
            <a:off x="707339" y="1164045"/>
            <a:ext cx="10638479" cy="4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Tous les </a:t>
            </a:r>
            <a:r>
              <a:rPr lang="fr-FR" dirty="0" err="1"/>
              <a:t>pictos</a:t>
            </a:r>
            <a:r>
              <a:rPr lang="fr-FR" dirty="0"/>
              <a:t> vous sont fournis dans le Brand Center sur DOCATV.</a:t>
            </a:r>
          </a:p>
        </p:txBody>
      </p:sp>
    </p:spTree>
    <p:extLst>
      <p:ext uri="{BB962C8B-B14F-4D97-AF65-F5344CB8AC3E}">
        <p14:creationId xmlns:p14="http://schemas.microsoft.com/office/powerpoint/2010/main" val="47697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676626" y="1618093"/>
            <a:ext cx="7515373" cy="546839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/>
              <a:t>Titre de la rubrique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676629" y="2182821"/>
            <a:ext cx="7515371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C50C49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4137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7" descr="Fotolia_96391475_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90" r="99" b="21588"/>
          <a:stretch/>
        </p:blipFill>
        <p:spPr bwMode="auto">
          <a:xfrm>
            <a:off x="699265" y="1819766"/>
            <a:ext cx="2382666" cy="123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9" descr="Fotolia_95930890_M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3" t="13094" b="11400"/>
          <a:stretch/>
        </p:blipFill>
        <p:spPr bwMode="auto">
          <a:xfrm>
            <a:off x="3640538" y="1820148"/>
            <a:ext cx="2382666" cy="12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0" descr="Fotolia_15323580_S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5" t="5436" b="18188"/>
          <a:stretch/>
        </p:blipFill>
        <p:spPr bwMode="auto">
          <a:xfrm>
            <a:off x="6585388" y="1820149"/>
            <a:ext cx="2380188" cy="12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1" descr="Fotolia_81808080_M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3" t="6148" b="17046"/>
          <a:stretch/>
        </p:blipFill>
        <p:spPr bwMode="auto">
          <a:xfrm>
            <a:off x="699264" y="3186082"/>
            <a:ext cx="2382666" cy="12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2" descr="Fotolia_88922686_S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84" r="234" b="7140"/>
          <a:stretch/>
        </p:blipFill>
        <p:spPr bwMode="auto">
          <a:xfrm>
            <a:off x="3639297" y="3200300"/>
            <a:ext cx="2383806" cy="12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3" descr="Fotolia_76231107_M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0" t="15770" b="6754"/>
          <a:stretch/>
        </p:blipFill>
        <p:spPr bwMode="auto">
          <a:xfrm>
            <a:off x="6585389" y="3207443"/>
            <a:ext cx="2380186" cy="12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 descr="ThinkstockPhotos-175206709.jp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8" t="13977" b="5952"/>
          <a:stretch/>
        </p:blipFill>
        <p:spPr>
          <a:xfrm>
            <a:off x="699264" y="4640156"/>
            <a:ext cx="2382666" cy="1290750"/>
          </a:xfrm>
          <a:prstGeom prst="rect">
            <a:avLst/>
          </a:prstGeom>
        </p:spPr>
      </p:pic>
      <p:pic>
        <p:nvPicPr>
          <p:cNvPr id="21" name="Image 20" descr="ThinkstockPhotos-467572685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93"/>
          <a:stretch/>
        </p:blipFill>
        <p:spPr>
          <a:xfrm>
            <a:off x="6585389" y="4640156"/>
            <a:ext cx="2380186" cy="1290750"/>
          </a:xfrm>
          <a:prstGeom prst="rect">
            <a:avLst/>
          </a:prstGeom>
        </p:spPr>
      </p:pic>
      <p:pic>
        <p:nvPicPr>
          <p:cNvPr id="22" name="Image 21" descr="ThinkstockPhotos-474096656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" t="10089" r="-144" b="12529"/>
          <a:stretch/>
        </p:blipFill>
        <p:spPr>
          <a:xfrm>
            <a:off x="3639297" y="4640156"/>
            <a:ext cx="2365218" cy="1290750"/>
          </a:xfrm>
          <a:prstGeom prst="rect">
            <a:avLst/>
          </a:prstGeom>
        </p:spPr>
      </p:pic>
      <p:sp>
        <p:nvSpPr>
          <p:cNvPr id="23" name="Espace réservé du texte 4"/>
          <p:cNvSpPr>
            <a:spLocks noGrp="1"/>
          </p:cNvSpPr>
          <p:nvPr>
            <p:ph type="body" sz="quarter" idx="32" hasCustomPrompt="1"/>
          </p:nvPr>
        </p:nvSpPr>
        <p:spPr>
          <a:xfrm>
            <a:off x="707341" y="285723"/>
            <a:ext cx="10959270" cy="4504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BANQUE ICONOGRAPHIQUE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33" hasCustomPrompt="1"/>
          </p:nvPr>
        </p:nvSpPr>
        <p:spPr>
          <a:xfrm>
            <a:off x="707339" y="736202"/>
            <a:ext cx="10959269" cy="3046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Les visuels</a:t>
            </a:r>
          </a:p>
        </p:txBody>
      </p:sp>
      <p:sp>
        <p:nvSpPr>
          <p:cNvPr id="25" name="Espace réservé du contenu 2"/>
          <p:cNvSpPr>
            <a:spLocks noGrp="1"/>
          </p:cNvSpPr>
          <p:nvPr>
            <p:ph sz="half" idx="31" hasCustomPrompt="1"/>
          </p:nvPr>
        </p:nvSpPr>
        <p:spPr>
          <a:xfrm>
            <a:off x="699264" y="1040883"/>
            <a:ext cx="10894022" cy="70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Les visuels sur cette planche sont en basse </a:t>
            </a:r>
            <a:r>
              <a:rPr lang="fr-FR" dirty="0" err="1"/>
              <a:t>déf</a:t>
            </a:r>
            <a:r>
              <a:rPr lang="fr-FR" dirty="0"/>
              <a:t>. Tous les visuels haute </a:t>
            </a:r>
            <a:r>
              <a:rPr lang="fr-FR" dirty="0" err="1"/>
              <a:t>déf</a:t>
            </a:r>
            <a:r>
              <a:rPr lang="fr-FR" dirty="0"/>
              <a:t> sont fournis dans le Brand Center sur DOCATV.</a:t>
            </a:r>
            <a:br>
              <a:rPr lang="fr-FR" dirty="0"/>
            </a:br>
            <a:r>
              <a:rPr lang="fr-FR" dirty="0"/>
              <a:t>Ils sont utilisables pour les entrées de rubriques, dans les slides pour illustrer les textes et les schémas.</a:t>
            </a:r>
          </a:p>
        </p:txBody>
      </p:sp>
    </p:spTree>
    <p:extLst>
      <p:ext uri="{BB962C8B-B14F-4D97-AF65-F5344CB8AC3E}">
        <p14:creationId xmlns:p14="http://schemas.microsoft.com/office/powerpoint/2010/main" val="202351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5479" y="285721"/>
            <a:ext cx="11257880" cy="4640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LES COULEURS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sz="half" idx="31" hasCustomPrompt="1"/>
          </p:nvPr>
        </p:nvSpPr>
        <p:spPr>
          <a:xfrm>
            <a:off x="740550" y="960220"/>
            <a:ext cx="11257879" cy="326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Gamme </a:t>
            </a:r>
            <a:r>
              <a:rPr lang="fr-FR" dirty="0" err="1"/>
              <a:t>colorielle</a:t>
            </a:r>
            <a:r>
              <a:rPr lang="fr-FR" dirty="0"/>
              <a:t> à utiliser sur toutes les présentations concernant les schémas, pavés</a:t>
            </a:r>
            <a:r>
              <a:rPr lang="is-IS" dirty="0"/>
              <a:t>…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2"/>
          <a:srcRect l="16395" r="52129"/>
          <a:stretch/>
        </p:blipFill>
        <p:spPr>
          <a:xfrm>
            <a:off x="1585663" y="2156206"/>
            <a:ext cx="1541254" cy="169243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740550" y="2161367"/>
            <a:ext cx="802778" cy="802778"/>
          </a:xfrm>
          <a:prstGeom prst="rect">
            <a:avLst/>
          </a:prstGeom>
          <a:solidFill>
            <a:srgbClr val="046A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740550" y="3105049"/>
            <a:ext cx="802778" cy="802778"/>
          </a:xfrm>
          <a:prstGeom prst="rect">
            <a:avLst/>
          </a:prstGeom>
          <a:solidFill>
            <a:srgbClr val="DD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3291230" y="3105049"/>
            <a:ext cx="802778" cy="802778"/>
          </a:xfrm>
          <a:prstGeom prst="rect">
            <a:avLst/>
          </a:prstGeom>
          <a:solidFill>
            <a:srgbClr val="009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 userDrawn="1"/>
        </p:nvSpPr>
        <p:spPr>
          <a:xfrm>
            <a:off x="3291230" y="2156206"/>
            <a:ext cx="802778" cy="802778"/>
          </a:xfrm>
          <a:prstGeom prst="rect">
            <a:avLst/>
          </a:prstGeom>
          <a:solidFill>
            <a:srgbClr val="7574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 userDrawn="1"/>
        </p:nvPicPr>
        <p:blipFill rotWithShape="1">
          <a:blip r:embed="rId3"/>
          <a:srcRect l="68870" r="1908"/>
          <a:stretch/>
        </p:blipFill>
        <p:spPr>
          <a:xfrm>
            <a:off x="4168315" y="2156206"/>
            <a:ext cx="1430867" cy="169243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76796" y="2156206"/>
            <a:ext cx="1982986" cy="18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0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90" y="1506899"/>
            <a:ext cx="10635053" cy="337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0524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564234"/>
            <a:ext cx="10613804" cy="3679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745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111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9" y="1182422"/>
            <a:ext cx="5246623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/>
          </p:nvPr>
        </p:nvSpPr>
        <p:spPr>
          <a:xfrm>
            <a:off x="6190444" y="1182422"/>
            <a:ext cx="5486298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8" y="270049"/>
            <a:ext cx="10969403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1" y="733624"/>
            <a:ext cx="5225372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195220" y="733624"/>
            <a:ext cx="5481521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94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08768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706440" y="1104380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7"/>
          </p:nvPr>
        </p:nvSpPr>
        <p:spPr>
          <a:xfrm>
            <a:off x="706440" y="3914914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07339" y="3080583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07340" y="3544158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6748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90" y="1506899"/>
            <a:ext cx="10635053" cy="337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2406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564234"/>
            <a:ext cx="10613804" cy="3679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414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00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676626" y="1618093"/>
            <a:ext cx="7515373" cy="546839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/>
              <a:t>Titre de la rubrique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676629" y="2182821"/>
            <a:ext cx="7515371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C50C49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044714" y="420507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>
                <a:solidFill>
                  <a:srgbClr val="005798"/>
                </a:solidFill>
              </a:rPr>
              <a:t>Cliquez</a:t>
            </a:r>
            <a:r>
              <a:rPr lang="fr-FR" baseline="0" dirty="0">
                <a:solidFill>
                  <a:srgbClr val="005798"/>
                </a:solidFill>
              </a:rPr>
              <a:t> pour modifier le style du texte du masque</a:t>
            </a:r>
            <a:endParaRPr lang="fr-FR" dirty="0">
              <a:solidFill>
                <a:srgbClr val="0057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56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9" y="1182422"/>
            <a:ext cx="5246623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/>
          </p:nvPr>
        </p:nvSpPr>
        <p:spPr>
          <a:xfrm>
            <a:off x="6190444" y="1182422"/>
            <a:ext cx="5486298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8" y="270049"/>
            <a:ext cx="10969403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1" y="733624"/>
            <a:ext cx="5225372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195220" y="733624"/>
            <a:ext cx="5481521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0259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08768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706440" y="1104380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7"/>
          </p:nvPr>
        </p:nvSpPr>
        <p:spPr>
          <a:xfrm>
            <a:off x="706440" y="3914914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07339" y="3080583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07340" y="3544158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7238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0"/>
            <a:ext cx="562133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 descr="masque_blanc_p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-15875"/>
            <a:ext cx="734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4645025" y="6356350"/>
            <a:ext cx="3398838" cy="365125"/>
          </a:xfrm>
          <a:prstGeom prst="rect">
            <a:avLst/>
          </a:prstGeom>
        </p:spPr>
        <p:txBody>
          <a:bodyPr lIns="81043" tIns="40522" rIns="81043" bIns="40522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Septembre 2016 </a:t>
            </a:r>
            <a:r>
              <a:rPr lang="fr-FR" dirty="0">
                <a:solidFill>
                  <a:prstClr val="black"/>
                </a:solidFill>
              </a:rPr>
              <a:t>/</a:t>
            </a:r>
            <a:fld id="{EF078A69-6530-4FE5-9634-8737BA62F09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10" descr="bloc_titre_gris_16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7" y="1276266"/>
            <a:ext cx="7550769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5718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1"/>
          <p:cNvGrpSpPr>
            <a:grpSpLocks/>
          </p:cNvGrpSpPr>
          <p:nvPr userDrawn="1"/>
        </p:nvGrpSpPr>
        <p:grpSpPr bwMode="auto">
          <a:xfrm>
            <a:off x="7407275" y="0"/>
            <a:ext cx="4795838" cy="5989638"/>
            <a:chOff x="7406726" y="0"/>
            <a:chExt cx="4796594" cy="5990106"/>
          </a:xfrm>
        </p:grpSpPr>
        <p:pic>
          <p:nvPicPr>
            <p:cNvPr id="7" name="Image 7" descr="forme_fushi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661" y="0"/>
              <a:ext cx="4673659" cy="599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9" descr="forme_petite_fushia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726" y="0"/>
              <a:ext cx="2368448" cy="598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Sous-titre 2"/>
          <p:cNvSpPr>
            <a:spLocks noGrp="1"/>
          </p:cNvSpPr>
          <p:nvPr>
            <p:ph type="subTitle" idx="18"/>
          </p:nvPr>
        </p:nvSpPr>
        <p:spPr>
          <a:xfrm>
            <a:off x="8139291" y="4741334"/>
            <a:ext cx="3838221" cy="728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8" y="1258123"/>
            <a:ext cx="7194638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7974018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7974017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936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1"/>
          <p:cNvGrpSpPr>
            <a:grpSpLocks/>
          </p:cNvGrpSpPr>
          <p:nvPr userDrawn="1"/>
        </p:nvGrpSpPr>
        <p:grpSpPr bwMode="auto">
          <a:xfrm>
            <a:off x="9045575" y="0"/>
            <a:ext cx="3157538" cy="5970588"/>
            <a:chOff x="9045360" y="0"/>
            <a:chExt cx="3157931" cy="5969856"/>
          </a:xfrm>
        </p:grpSpPr>
        <p:pic>
          <p:nvPicPr>
            <p:cNvPr id="8" name="Image 6" descr="forme_petite_fushi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360" y="0"/>
              <a:ext cx="3157931" cy="596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 descr="forme_petite_fushi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360" y="0"/>
              <a:ext cx="2368448" cy="596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ous-titre 2"/>
          <p:cNvSpPr>
            <a:spLocks noGrp="1"/>
          </p:cNvSpPr>
          <p:nvPr>
            <p:ph type="subTitle" idx="18"/>
          </p:nvPr>
        </p:nvSpPr>
        <p:spPr>
          <a:xfrm>
            <a:off x="9642685" y="4749801"/>
            <a:ext cx="2404563" cy="1024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8" y="1339766"/>
            <a:ext cx="8684698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9570590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9570589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0982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"/>
          <p:cNvGrpSpPr>
            <a:grpSpLocks/>
          </p:cNvGrpSpPr>
          <p:nvPr userDrawn="1"/>
        </p:nvGrpSpPr>
        <p:grpSpPr bwMode="auto">
          <a:xfrm>
            <a:off x="9031288" y="0"/>
            <a:ext cx="3176587" cy="6007100"/>
            <a:chOff x="9030587" y="0"/>
            <a:chExt cx="3177237" cy="6006352"/>
          </a:xfrm>
        </p:grpSpPr>
        <p:pic>
          <p:nvPicPr>
            <p:cNvPr id="6" name="Image 7" descr="forme_petite_grise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0587" y="0"/>
              <a:ext cx="3177237" cy="600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9" descr="forme_petite_grise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0587" y="0"/>
              <a:ext cx="2382928" cy="600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493980"/>
            <a:ext cx="8645303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9570590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9570589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5287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2"/>
          <p:cNvGrpSpPr>
            <a:grpSpLocks/>
          </p:cNvGrpSpPr>
          <p:nvPr userDrawn="1"/>
        </p:nvGrpSpPr>
        <p:grpSpPr bwMode="auto">
          <a:xfrm>
            <a:off x="7361238" y="0"/>
            <a:ext cx="4894262" cy="6040438"/>
            <a:chOff x="7479056" y="0"/>
            <a:chExt cx="4894373" cy="6040466"/>
          </a:xfrm>
        </p:grpSpPr>
        <p:pic>
          <p:nvPicPr>
            <p:cNvPr id="6" name="Image 7" descr="forme_grise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485" y="0"/>
              <a:ext cx="4712944" cy="604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9" descr="forme_grise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289"/>
            <a:stretch>
              <a:fillRect/>
            </a:stretch>
          </p:blipFill>
          <p:spPr bwMode="auto">
            <a:xfrm>
              <a:off x="7479056" y="0"/>
              <a:ext cx="3969086" cy="604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9570590" cy="46357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9570589" cy="3707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493980"/>
            <a:ext cx="8645303" cy="3278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5956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30913"/>
            <a:ext cx="12192000" cy="827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9525"/>
            <a:ext cx="12192000" cy="804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" name="Image 9" descr="Laposte_S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3" y="6030913"/>
            <a:ext cx="13414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030913"/>
            <a:ext cx="12192000" cy="827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4645025" y="6356350"/>
            <a:ext cx="3398838" cy="365125"/>
          </a:xfrm>
          <a:prstGeom prst="rect">
            <a:avLst/>
          </a:prstGeom>
        </p:spPr>
        <p:txBody>
          <a:bodyPr lIns="81043" tIns="40522" rIns="81043" bIns="40522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Juillet 2016 </a:t>
            </a:r>
            <a:r>
              <a:rPr lang="fr-FR" dirty="0">
                <a:solidFill>
                  <a:prstClr val="black"/>
                </a:solidFill>
              </a:rPr>
              <a:t>/</a:t>
            </a:r>
            <a:fld id="{B0D80CF5-B52A-4120-8DEA-25B3AE75050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14" descr="Laposte_S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6030913"/>
            <a:ext cx="10064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5" descr="DOCAPOST_LogoBleu_RV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7788"/>
            <a:ext cx="2867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 descr="trame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8575"/>
            <a:ext cx="9405937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7" descr="barre_bleu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645">
            <a:off x="3968750" y="2208213"/>
            <a:ext cx="5207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4548980" y="2834028"/>
            <a:ext cx="7233343" cy="1050413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724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6" descr="collaborati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981200"/>
            <a:ext cx="746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7" descr="cloud_serveu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892300"/>
            <a:ext cx="7588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889125"/>
            <a:ext cx="5365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3132138"/>
            <a:ext cx="33178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13" descr="signature_electroniqu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59100"/>
            <a:ext cx="6826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14" descr="fleche_doubl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3017838"/>
            <a:ext cx="7493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5" descr="gestion-automatis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406900"/>
            <a:ext cx="765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16" descr="fleche_ros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8" y="3079750"/>
            <a:ext cx="723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17" descr="Mode_saa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1998663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8" descr="automatisation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406900"/>
            <a:ext cx="6937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9" descr="e-mail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4586288"/>
            <a:ext cx="5651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20" descr="Fleche_longue_bleu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8" y="4586288"/>
            <a:ext cx="9826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1" descr="multi_ecra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183063"/>
            <a:ext cx="10572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22" descr="validation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959100"/>
            <a:ext cx="7127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23" descr="collaboratif_manage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898650"/>
            <a:ext cx="11922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41" y="285723"/>
            <a:ext cx="10638481" cy="4504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6202"/>
            <a:ext cx="10638480" cy="3046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7" name="Espace réservé du contenu 2"/>
          <p:cNvSpPr>
            <a:spLocks noGrp="1"/>
          </p:cNvSpPr>
          <p:nvPr>
            <p:ph sz="half" idx="1"/>
          </p:nvPr>
        </p:nvSpPr>
        <p:spPr>
          <a:xfrm>
            <a:off x="3200800" y="2510703"/>
            <a:ext cx="1335738" cy="22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8" name="Espace réservé du contenu 2"/>
          <p:cNvSpPr>
            <a:spLocks noGrp="1"/>
          </p:cNvSpPr>
          <p:nvPr>
            <p:ph sz="half" idx="17"/>
          </p:nvPr>
        </p:nvSpPr>
        <p:spPr>
          <a:xfrm>
            <a:off x="1008348" y="2498066"/>
            <a:ext cx="1230016" cy="349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9" name="Espace réservé du contenu 2"/>
          <p:cNvSpPr>
            <a:spLocks noGrp="1"/>
          </p:cNvSpPr>
          <p:nvPr>
            <p:ph sz="half" idx="18"/>
          </p:nvPr>
        </p:nvSpPr>
        <p:spPr>
          <a:xfrm>
            <a:off x="5666244" y="2514621"/>
            <a:ext cx="745784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0" name="Espace réservé du contenu 2"/>
          <p:cNvSpPr>
            <a:spLocks noGrp="1"/>
          </p:cNvSpPr>
          <p:nvPr>
            <p:ph sz="half" idx="19"/>
          </p:nvPr>
        </p:nvSpPr>
        <p:spPr>
          <a:xfrm>
            <a:off x="7595994" y="2512889"/>
            <a:ext cx="919299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Espace réservé du contenu 2"/>
          <p:cNvSpPr>
            <a:spLocks noGrp="1"/>
          </p:cNvSpPr>
          <p:nvPr>
            <p:ph sz="half" idx="20"/>
          </p:nvPr>
        </p:nvSpPr>
        <p:spPr>
          <a:xfrm>
            <a:off x="3266588" y="3727006"/>
            <a:ext cx="1269950" cy="438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2" name="Espace réservé du contenu 2"/>
          <p:cNvSpPr>
            <a:spLocks noGrp="1"/>
          </p:cNvSpPr>
          <p:nvPr>
            <p:ph sz="half" idx="22"/>
          </p:nvPr>
        </p:nvSpPr>
        <p:spPr>
          <a:xfrm>
            <a:off x="3258435" y="5196981"/>
            <a:ext cx="1311393" cy="563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3" name="Espace réservé du contenu 2"/>
          <p:cNvSpPr>
            <a:spLocks noGrp="1"/>
          </p:cNvSpPr>
          <p:nvPr>
            <p:ph sz="half" idx="23"/>
          </p:nvPr>
        </p:nvSpPr>
        <p:spPr>
          <a:xfrm>
            <a:off x="7587527" y="3751509"/>
            <a:ext cx="1090691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8" name="Espace réservé du contenu 2"/>
          <p:cNvSpPr>
            <a:spLocks noGrp="1"/>
          </p:cNvSpPr>
          <p:nvPr>
            <p:ph sz="half" idx="24"/>
          </p:nvPr>
        </p:nvSpPr>
        <p:spPr>
          <a:xfrm>
            <a:off x="9655515" y="2503818"/>
            <a:ext cx="919299" cy="22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9" name="Espace réservé du contenu 2"/>
          <p:cNvSpPr>
            <a:spLocks noGrp="1"/>
          </p:cNvSpPr>
          <p:nvPr>
            <p:ph sz="half" idx="25"/>
          </p:nvPr>
        </p:nvSpPr>
        <p:spPr>
          <a:xfrm>
            <a:off x="965437" y="5179329"/>
            <a:ext cx="1269950" cy="438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0" name="Espace réservé du contenu 2"/>
          <p:cNvSpPr>
            <a:spLocks noGrp="1"/>
          </p:cNvSpPr>
          <p:nvPr>
            <p:ph sz="half" idx="26"/>
          </p:nvPr>
        </p:nvSpPr>
        <p:spPr>
          <a:xfrm>
            <a:off x="5272643" y="5188113"/>
            <a:ext cx="1543257" cy="449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2" name="Espace réservé du contenu 2"/>
          <p:cNvSpPr>
            <a:spLocks noGrp="1"/>
          </p:cNvSpPr>
          <p:nvPr>
            <p:ph sz="half" idx="27"/>
          </p:nvPr>
        </p:nvSpPr>
        <p:spPr>
          <a:xfrm>
            <a:off x="9655515" y="3732628"/>
            <a:ext cx="936233" cy="22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Espace réservé du contenu 2"/>
          <p:cNvSpPr>
            <a:spLocks noGrp="1"/>
          </p:cNvSpPr>
          <p:nvPr>
            <p:ph sz="half" idx="28"/>
          </p:nvPr>
        </p:nvSpPr>
        <p:spPr>
          <a:xfrm>
            <a:off x="5547916" y="3751509"/>
            <a:ext cx="1267984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Espace réservé du contenu 2"/>
          <p:cNvSpPr>
            <a:spLocks noGrp="1"/>
          </p:cNvSpPr>
          <p:nvPr>
            <p:ph sz="half" idx="29"/>
          </p:nvPr>
        </p:nvSpPr>
        <p:spPr>
          <a:xfrm>
            <a:off x="7473894" y="5188114"/>
            <a:ext cx="1345300" cy="440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7" name="Espace réservé du contenu 2"/>
          <p:cNvSpPr>
            <a:spLocks noGrp="1"/>
          </p:cNvSpPr>
          <p:nvPr>
            <p:ph sz="half" idx="30"/>
          </p:nvPr>
        </p:nvSpPr>
        <p:spPr>
          <a:xfrm>
            <a:off x="9824787" y="5251337"/>
            <a:ext cx="766961" cy="226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Espace réservé du contenu 2"/>
          <p:cNvSpPr>
            <a:spLocks noGrp="1"/>
          </p:cNvSpPr>
          <p:nvPr>
            <p:ph sz="half" idx="21"/>
          </p:nvPr>
        </p:nvSpPr>
        <p:spPr>
          <a:xfrm>
            <a:off x="965437" y="3725600"/>
            <a:ext cx="1451304" cy="462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0" name="Espace réservé du contenu 2"/>
          <p:cNvSpPr>
            <a:spLocks noGrp="1"/>
          </p:cNvSpPr>
          <p:nvPr>
            <p:ph sz="half" idx="31"/>
          </p:nvPr>
        </p:nvSpPr>
        <p:spPr>
          <a:xfrm>
            <a:off x="707339" y="1164045"/>
            <a:ext cx="10638479" cy="4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4564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Fotolia_96391475_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90" r="99" b="21588"/>
          <a:stretch>
            <a:fillRect/>
          </a:stretch>
        </p:blipFill>
        <p:spPr bwMode="auto">
          <a:xfrm>
            <a:off x="698500" y="1819275"/>
            <a:ext cx="23828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 descr="Fotolia_95930890_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13094" b="11400"/>
          <a:stretch>
            <a:fillRect/>
          </a:stretch>
        </p:blipFill>
        <p:spPr bwMode="auto">
          <a:xfrm>
            <a:off x="3640138" y="1820863"/>
            <a:ext cx="23828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Fotolia_15323580_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5437" b="18188"/>
          <a:stretch>
            <a:fillRect/>
          </a:stretch>
        </p:blipFill>
        <p:spPr bwMode="auto">
          <a:xfrm>
            <a:off x="6584950" y="1820863"/>
            <a:ext cx="23812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1" descr="Fotolia_81808080_M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6148" b="17046"/>
          <a:stretch>
            <a:fillRect/>
          </a:stretch>
        </p:blipFill>
        <p:spPr bwMode="auto">
          <a:xfrm>
            <a:off x="698500" y="3186113"/>
            <a:ext cx="23828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 descr="Fotolia_88922686_S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r="233" b="7140"/>
          <a:stretch>
            <a:fillRect/>
          </a:stretch>
        </p:blipFill>
        <p:spPr bwMode="auto">
          <a:xfrm>
            <a:off x="3638550" y="3200400"/>
            <a:ext cx="23844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3" descr="Fotolia_76231107_M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15770" b="6754"/>
          <a:stretch>
            <a:fillRect/>
          </a:stretch>
        </p:blipFill>
        <p:spPr bwMode="auto">
          <a:xfrm>
            <a:off x="6584950" y="3206750"/>
            <a:ext cx="23812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5" descr="ThinkstockPhotos-175206709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13977" b="5952"/>
          <a:stretch>
            <a:fillRect/>
          </a:stretch>
        </p:blipFill>
        <p:spPr bwMode="auto">
          <a:xfrm>
            <a:off x="698500" y="4640263"/>
            <a:ext cx="23828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 descr="ThinkstockPhotos-467572685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2"/>
          <a:stretch>
            <a:fillRect/>
          </a:stretch>
        </p:blipFill>
        <p:spPr bwMode="auto">
          <a:xfrm>
            <a:off x="6584950" y="4640263"/>
            <a:ext cx="23812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7" descr="ThinkstockPhotos-474096656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10089" r="-143" b="12529"/>
          <a:stretch>
            <a:fillRect/>
          </a:stretch>
        </p:blipFill>
        <p:spPr bwMode="auto">
          <a:xfrm>
            <a:off x="3638550" y="4640263"/>
            <a:ext cx="23653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texte 4"/>
          <p:cNvSpPr>
            <a:spLocks noGrp="1"/>
          </p:cNvSpPr>
          <p:nvPr>
            <p:ph type="body" sz="quarter" idx="32"/>
          </p:nvPr>
        </p:nvSpPr>
        <p:spPr>
          <a:xfrm>
            <a:off x="707341" y="285723"/>
            <a:ext cx="10959270" cy="4504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33"/>
          </p:nvPr>
        </p:nvSpPr>
        <p:spPr>
          <a:xfrm>
            <a:off x="707339" y="736202"/>
            <a:ext cx="10959269" cy="3046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contenu 2"/>
          <p:cNvSpPr>
            <a:spLocks noGrp="1"/>
          </p:cNvSpPr>
          <p:nvPr>
            <p:ph sz="half" idx="31"/>
          </p:nvPr>
        </p:nvSpPr>
        <p:spPr>
          <a:xfrm>
            <a:off x="699264" y="1040883"/>
            <a:ext cx="10894022" cy="70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525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90" y="1506899"/>
            <a:ext cx="10635053" cy="337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3669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52129"/>
          <a:stretch>
            <a:fillRect/>
          </a:stretch>
        </p:blipFill>
        <p:spPr bwMode="auto">
          <a:xfrm>
            <a:off x="1585913" y="2155825"/>
            <a:ext cx="15414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739775" y="2160588"/>
            <a:ext cx="803275" cy="803275"/>
          </a:xfrm>
          <a:prstGeom prst="rect">
            <a:avLst/>
          </a:prstGeom>
          <a:solidFill>
            <a:srgbClr val="046A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9775" y="3105150"/>
            <a:ext cx="803275" cy="803275"/>
          </a:xfrm>
          <a:prstGeom prst="rect">
            <a:avLst/>
          </a:prstGeom>
          <a:solidFill>
            <a:srgbClr val="DD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290888" y="3105150"/>
            <a:ext cx="803275" cy="803275"/>
          </a:xfrm>
          <a:prstGeom prst="rect">
            <a:avLst/>
          </a:prstGeom>
          <a:solidFill>
            <a:srgbClr val="009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290888" y="2155825"/>
            <a:ext cx="803275" cy="803275"/>
          </a:xfrm>
          <a:prstGeom prst="rect">
            <a:avLst/>
          </a:prstGeom>
          <a:solidFill>
            <a:srgbClr val="7574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r="1907"/>
          <a:stretch>
            <a:fillRect/>
          </a:stretch>
        </p:blipFill>
        <p:spPr bwMode="auto">
          <a:xfrm>
            <a:off x="4168775" y="2155825"/>
            <a:ext cx="14303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155825"/>
            <a:ext cx="19827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25479" y="285721"/>
            <a:ext cx="11257880" cy="4640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sz="half" idx="31"/>
          </p:nvPr>
        </p:nvSpPr>
        <p:spPr>
          <a:xfrm>
            <a:off x="740550" y="960220"/>
            <a:ext cx="11257879" cy="326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2370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90" y="1506899"/>
            <a:ext cx="10635053" cy="337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8129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90" y="1506899"/>
            <a:ext cx="10635053" cy="337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6874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564234"/>
            <a:ext cx="10613804" cy="3679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855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103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9" y="1182422"/>
            <a:ext cx="5246623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/>
          </p:nvPr>
        </p:nvSpPr>
        <p:spPr>
          <a:xfrm>
            <a:off x="6190444" y="1182422"/>
            <a:ext cx="5486298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8" y="270049"/>
            <a:ext cx="10969403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1" y="733624"/>
            <a:ext cx="5225372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195220" y="733624"/>
            <a:ext cx="5481521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4932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08768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706440" y="1104380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7"/>
          </p:nvPr>
        </p:nvSpPr>
        <p:spPr>
          <a:xfrm>
            <a:off x="706440" y="3914914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07339" y="3080583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07340" y="3544158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4827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681755" y="1591147"/>
            <a:ext cx="7528387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/>
              <a:t>Titre de la rubrique </a:t>
            </a:r>
          </a:p>
        </p:txBody>
      </p:sp>
    </p:spTree>
    <p:extLst>
      <p:ext uri="{BB962C8B-B14F-4D97-AF65-F5344CB8AC3E}">
        <p14:creationId xmlns:p14="http://schemas.microsoft.com/office/powerpoint/2010/main" val="3895645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90" y="1506899"/>
            <a:ext cx="10635053" cy="337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367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707339" y="1564234"/>
            <a:ext cx="10613804" cy="3679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11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1"/>
          <p:cNvGrpSpPr>
            <a:grpSpLocks/>
          </p:cNvGrpSpPr>
          <p:nvPr userDrawn="1"/>
        </p:nvGrpSpPr>
        <p:grpSpPr bwMode="auto">
          <a:xfrm>
            <a:off x="7407275" y="0"/>
            <a:ext cx="4795838" cy="5989638"/>
            <a:chOff x="7406726" y="0"/>
            <a:chExt cx="4796594" cy="5990106"/>
          </a:xfrm>
        </p:grpSpPr>
        <p:pic>
          <p:nvPicPr>
            <p:cNvPr id="8" name="Image 8" descr="forme_fushi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661" y="0"/>
              <a:ext cx="4673659" cy="599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9" descr="forme_petite_fushia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726" y="0"/>
              <a:ext cx="2368448" cy="598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644758" y="1410743"/>
            <a:ext cx="6588316" cy="32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44758" y="285720"/>
            <a:ext cx="8112316" cy="450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644758" y="736600"/>
            <a:ext cx="6588316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8"/>
          </p:nvPr>
        </p:nvSpPr>
        <p:spPr>
          <a:xfrm>
            <a:off x="8139291" y="4741334"/>
            <a:ext cx="3838221" cy="728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52548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3810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9" y="1182422"/>
            <a:ext cx="5246623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/>
          </p:nvPr>
        </p:nvSpPr>
        <p:spPr>
          <a:xfrm>
            <a:off x="6190444" y="1182422"/>
            <a:ext cx="5486298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8" y="270049"/>
            <a:ext cx="10969403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1" y="733624"/>
            <a:ext cx="5225372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195220" y="733624"/>
            <a:ext cx="5481521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1923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 descr="bloc_titre_gris_16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08768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706440" y="1104380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7"/>
          </p:nvPr>
        </p:nvSpPr>
        <p:spPr>
          <a:xfrm>
            <a:off x="706440" y="3914914"/>
            <a:ext cx="11225501" cy="173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07339" y="3080583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07340" y="3544158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8494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681755" y="1591147"/>
            <a:ext cx="7528387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/>
              <a:t>Titre de la rubrique </a:t>
            </a:r>
          </a:p>
        </p:txBody>
      </p:sp>
    </p:spTree>
    <p:extLst>
      <p:ext uri="{BB962C8B-B14F-4D97-AF65-F5344CB8AC3E}">
        <p14:creationId xmlns:p14="http://schemas.microsoft.com/office/powerpoint/2010/main" val="34162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6090" y="1506899"/>
            <a:ext cx="10635053" cy="337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Insérer une image, graphique, vidéo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091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07339" y="1564234"/>
            <a:ext cx="10613804" cy="3679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Ajouter des sous-rubrique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424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9" y="270049"/>
            <a:ext cx="10613804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0" y="733624"/>
            <a:ext cx="10613803" cy="3707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793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86089" y="1182422"/>
            <a:ext cx="5246623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/>
          </p:nvPr>
        </p:nvSpPr>
        <p:spPr>
          <a:xfrm>
            <a:off x="6190444" y="1182422"/>
            <a:ext cx="5486298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07338" y="270049"/>
            <a:ext cx="10969403" cy="4635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707341" y="733624"/>
            <a:ext cx="5225372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195220" y="733624"/>
            <a:ext cx="5481521" cy="4456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 baseline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791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1143"/>
            <a:ext cx="12192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4644573" y="6355726"/>
            <a:ext cx="3398761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chemeClr val="tx1"/>
                </a:solidFill>
              </a:rPr>
              <a:t>/</a:t>
            </a:r>
            <a:fld id="{399CE42B-4454-C44B-BB2A-CB668985D1E8}" type="slidenum">
              <a:rPr lang="fr-FR" sz="1000" smtClean="0">
                <a:solidFill>
                  <a:schemeClr val="tx1"/>
                </a:solidFill>
              </a:rPr>
              <a:pPr/>
              <a:t>‹N°›</a:t>
            </a:fld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15" name="Image 14" descr="DOCAPOST_LogoBleu_RVB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7" y="6238857"/>
            <a:ext cx="1807970" cy="414624"/>
          </a:xfrm>
          <a:prstGeom prst="rect">
            <a:avLst/>
          </a:prstGeom>
        </p:spPr>
      </p:pic>
      <p:pic>
        <p:nvPicPr>
          <p:cNvPr id="8" name="Image 7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652" y="6366272"/>
            <a:ext cx="1951911" cy="325089"/>
          </a:xfrm>
          <a:prstGeom prst="rect">
            <a:avLst/>
          </a:prstGeom>
        </p:spPr>
      </p:pic>
      <p:pic>
        <p:nvPicPr>
          <p:cNvPr id="9" name="Image 8" descr="P:\Opérationnel\CR PACA\06 - Spécifications\10 - Analyse d'impact\Maquette - 2018.04.11\Liste partenaire_files\PACA_logo.jpg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95" y="6251178"/>
            <a:ext cx="750069" cy="41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P:\Opérationnel\CR PACA\Logo-Region-Sud-Horizontal\JPG\LOGO-3-QUADRI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6" y="6185119"/>
            <a:ext cx="1830401" cy="534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0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1" r:id="rId3"/>
    <p:sldLayoutId id="2147483674" r:id="rId4"/>
    <p:sldLayoutId id="2147483675" r:id="rId5"/>
  </p:sldLayoutIdLst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0" y="6454582"/>
            <a:ext cx="12191999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CE42B-4454-C44B-BB2A-CB668985D1E8}" type="slidenum">
              <a:rPr lang="fr-FR" sz="1000" smtClean="0">
                <a:solidFill>
                  <a:schemeClr val="tx1"/>
                </a:solidFill>
              </a:rPr>
              <a:pPr/>
              <a:t>‹N°›</a:t>
            </a:fld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25" y="387986"/>
            <a:ext cx="1993557" cy="5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3" r:id="rId3"/>
    <p:sldLayoutId id="2147483668" r:id="rId4"/>
    <p:sldLayoutId id="2147483657" r:id="rId5"/>
    <p:sldLayoutId id="2147483709" r:id="rId6"/>
    <p:sldLayoutId id="2147483711" r:id="rId7"/>
  </p:sldLayoutIdLst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4644573" y="6355726"/>
            <a:ext cx="3398761" cy="365125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chemeClr val="tx1"/>
                </a:solidFill>
              </a:rPr>
              <a:t>/</a:t>
            </a:r>
            <a:fld id="{399CE42B-4454-C44B-BB2A-CB668985D1E8}" type="slidenum">
              <a:rPr lang="fr-FR" sz="1000" smtClean="0">
                <a:solidFill>
                  <a:schemeClr val="tx1"/>
                </a:solidFill>
              </a:rPr>
              <a:pPr/>
              <a:t>‹N°›</a:t>
            </a:fld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12" name="Image 11" descr="bloc_titre_gris_16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2" y="284441"/>
            <a:ext cx="671872" cy="370760"/>
          </a:xfrm>
          <a:prstGeom prst="rect">
            <a:avLst/>
          </a:prstGeom>
        </p:spPr>
      </p:pic>
      <p:pic>
        <p:nvPicPr>
          <p:cNvPr id="13" name="Image 12" descr="Laposte_SB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195" y="6115505"/>
            <a:ext cx="848160" cy="6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9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4" r:id="rId3"/>
    <p:sldLayoutId id="2147483655" r:id="rId4"/>
    <p:sldLayoutId id="2147483663" r:id="rId5"/>
    <p:sldLayoutId id="2147483660" r:id="rId6"/>
    <p:sldLayoutId id="2147483665" r:id="rId7"/>
    <p:sldLayoutId id="2147483666" r:id="rId8"/>
    <p:sldLayoutId id="2147483672" r:id="rId9"/>
  </p:sldLayoutIdLst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6" descr="Laposte_S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5" y="6115050"/>
            <a:ext cx="8493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4645025" y="6356350"/>
            <a:ext cx="3398838" cy="365125"/>
          </a:xfrm>
          <a:prstGeom prst="rect">
            <a:avLst/>
          </a:prstGeom>
        </p:spPr>
        <p:txBody>
          <a:bodyPr lIns="81043" tIns="40522" rIns="81043" bIns="40522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076" name="Image 2" descr="bloc_titre_gris_16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6223000"/>
            <a:ext cx="32591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9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ctr" defTabSz="40481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3213" indent="-3032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524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38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Laposte_S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5" y="6115050"/>
            <a:ext cx="8493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4645025" y="6356350"/>
            <a:ext cx="3398838" cy="365125"/>
          </a:xfrm>
          <a:prstGeom prst="rect">
            <a:avLst/>
          </a:prstGeom>
        </p:spPr>
        <p:txBody>
          <a:bodyPr lIns="81043" tIns="40522" rIns="81043" bIns="40522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Novembre 2016 </a:t>
            </a:r>
            <a:r>
              <a:rPr lang="fr-FR" dirty="0">
                <a:solidFill>
                  <a:prstClr val="black"/>
                </a:solidFill>
              </a:rPr>
              <a:t>/</a:t>
            </a:r>
            <a:fld id="{105765E2-5A38-4211-A7DC-CF725622EF16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148" name="Image 2" descr="bloc_titre_gris_16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6223000"/>
            <a:ext cx="32591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51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defTabSz="40481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3213" indent="-3032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524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38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4645025" y="6356350"/>
            <a:ext cx="3398838" cy="365125"/>
          </a:xfrm>
          <a:prstGeom prst="rect">
            <a:avLst/>
          </a:prstGeom>
        </p:spPr>
        <p:txBody>
          <a:bodyPr lIns="81043" tIns="40522" rIns="81043" bIns="40522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1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2" r:id="rId10"/>
  </p:sldLayoutIdLst>
  <p:txStyles>
    <p:titleStyle>
      <a:lvl1pPr algn="ctr" defTabSz="40481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3213" indent="-3032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524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38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6" descr="Laposte_SB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5" y="6115050"/>
            <a:ext cx="8493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4645025" y="6356350"/>
            <a:ext cx="3398838" cy="365125"/>
          </a:xfrm>
          <a:prstGeom prst="rect">
            <a:avLst/>
          </a:prstGeom>
        </p:spPr>
        <p:txBody>
          <a:bodyPr lIns="81043" tIns="40522" rIns="81043" bIns="40522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196" name="Image 2" descr="bloc_titre_gris_16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4163"/>
            <a:ext cx="67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6253163"/>
            <a:ext cx="3140076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10" r:id="rId6"/>
  </p:sldLayoutIdLst>
  <p:txStyles>
    <p:titleStyle>
      <a:lvl1pPr algn="ctr" defTabSz="40481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3213" indent="-3032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524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38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4645025" y="6356350"/>
            <a:ext cx="3398838" cy="365125"/>
          </a:xfrm>
          <a:prstGeom prst="rect">
            <a:avLst/>
          </a:prstGeom>
        </p:spPr>
        <p:txBody>
          <a:bodyPr lIns="81043" tIns="40522" rIns="81043" bIns="40522" anchor="ctr"/>
          <a:lstStyle>
            <a:defPPr>
              <a:defRPr lang="fr-FR"/>
            </a:defPPr>
            <a:lvl1pPr marL="0" algn="ctr" defTabSz="405216" rtl="0" eaLnBrk="1" latinLnBrk="0" hangingPunct="1">
              <a:defRPr sz="1000" kern="1200">
                <a:solidFill>
                  <a:srgbClr val="004B8B"/>
                </a:solidFill>
                <a:latin typeface="DIN-Regular"/>
                <a:ea typeface="+mn-ea"/>
                <a:cs typeface="DIN-Regular"/>
              </a:defRPr>
            </a:lvl1pPr>
            <a:lvl2pPr marL="405216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433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649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86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6082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1298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515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731" algn="l" defTabSz="40521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ctr" defTabSz="40481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40481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04813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3213" indent="-3032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524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38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404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e-passjeunes.maregionsud.fr" TargetMode="External"/><Relationship Id="rId7" Type="http://schemas.openxmlformats.org/officeDocument/2006/relationships/hyperlink" Target="https://www.instagram.com/e_pass_jeunes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6" Type="http://schemas.openxmlformats.org/officeDocument/2006/relationships/image" Target="cid:image007.png@01D664F7.6A5D2FC0" TargetMode="External"/><Relationship Id="rId5" Type="http://schemas.openxmlformats.org/officeDocument/2006/relationships/image" Target="../media/image55.png"/><Relationship Id="rId10" Type="http://schemas.openxmlformats.org/officeDocument/2006/relationships/image" Target="../media/image57.jpg"/><Relationship Id="rId4" Type="http://schemas.openxmlformats.org/officeDocument/2006/relationships/hyperlink" Target="https://m.facebook.com/epassjeunes" TargetMode="External"/><Relationship Id="rId9" Type="http://schemas.openxmlformats.org/officeDocument/2006/relationships/image" Target="cid:image008.jpg@01D664F7.6A5D2FC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EF203B-BF06-4DC4-989F-87F6620B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712"/>
            <a:ext cx="12192000" cy="42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32362-4515-44D7-82E6-9703F02430BB}"/>
              </a:ext>
            </a:extLst>
          </p:cNvPr>
          <p:cNvSpPr/>
          <p:nvPr/>
        </p:nvSpPr>
        <p:spPr>
          <a:xfrm>
            <a:off x="835190" y="2373770"/>
            <a:ext cx="104500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009DD4"/>
                </a:solidFill>
              </a:rPr>
              <a:t>Connectez-vous au site du e-PASS JEUNES sur : https://e-passjeunes.maregionsud.fr </a:t>
            </a:r>
            <a:endParaRPr lang="fr-FR" sz="1400" dirty="0"/>
          </a:p>
          <a:p>
            <a:pPr marL="228600" lvl="0" indent="-228600">
              <a:buFont typeface="+mj-lt"/>
              <a:buAutoNum type="arabicPeriod"/>
            </a:pPr>
            <a:r>
              <a:rPr lang="fr-FR" sz="1400" dirty="0"/>
              <a:t>cliquer sur l’onglet « mon espace » dans la barre du menu,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400" dirty="0"/>
              <a:t>sélectionner « je m’inscris » dans la colonne partenaire, 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400" dirty="0"/>
              <a:t>vous recevrez un identifiant et mot de passe qui vous permettront de vous connecter et de saisir vos informations </a:t>
            </a:r>
            <a:br>
              <a:rPr lang="fr-FR" sz="1400" dirty="0"/>
            </a:br>
            <a:r>
              <a:rPr lang="fr-FR" sz="1400" dirty="0"/>
              <a:t>personnelles en cliquant sur « je demande ma convention »,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400" dirty="0"/>
              <a:t>cocher la thématique « </a:t>
            </a:r>
            <a:r>
              <a:rPr lang="fr-FR" sz="1400" b="1" dirty="0">
                <a:solidFill>
                  <a:srgbClr val="009DD4"/>
                </a:solidFill>
              </a:rPr>
              <a:t>Licence sportive </a:t>
            </a:r>
            <a:r>
              <a:rPr lang="fr-FR" sz="1400" dirty="0"/>
              <a:t>»,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400" dirty="0"/>
              <a:t>il vous sera demandé de sélectionner le nom de la fédération à laquelle vous êtes rattaché, de renseigner le numéro d’affiliation et de télécharger le ou les justificatifs d’affiliation à la fédération dans le cas de clubs affiliés à plusieurs fédérations. </a:t>
            </a:r>
            <a:br>
              <a:rPr lang="fr-FR" sz="1400" dirty="0"/>
            </a:br>
            <a:r>
              <a:rPr lang="fr-FR" sz="1400" dirty="0">
                <a:solidFill>
                  <a:srgbClr val="009DD4"/>
                </a:solidFill>
              </a:rPr>
              <a:t>Le justificatif doit indiquer « le nom », « l’adresse du club », la « fédération à laquelle il est rattaché », le « n° d’affiliation à la fédération» et avoir une « durée de validité sur la saison 2020/2021 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400" dirty="0"/>
              <a:t>il conviendra de télécharger la convention, de l’imprimer en deux exemplaires, de les signer</a:t>
            </a:r>
            <a:r>
              <a:rPr lang="fr-FR" sz="1400" strike="sngStrike" dirty="0"/>
              <a:t>,</a:t>
            </a:r>
            <a:r>
              <a:rPr lang="fr-FR" sz="1400" dirty="0"/>
              <a:t> et de les adresser par voie postale à notre prestataire Docapost Applicam,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400" dirty="0"/>
              <a:t>vous recevrez un mail de celui-ci dès que votre affiliation sera validée. Vous pourrez alors faire des transactions et proposer des Bons Plans.</a:t>
            </a:r>
          </a:p>
          <a:p>
            <a:endParaRPr lang="fr-FR" sz="1400" dirty="0"/>
          </a:p>
          <a:p>
            <a:r>
              <a:rPr lang="fr-FR" sz="1400" dirty="0"/>
              <a:t>Ce dispositif n’engendre aucun coût de votre part. L’ensemble des actions est dématérialisé. Il suffit d’avoir une connexion internet.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>
                <a:solidFill>
                  <a:srgbClr val="009DD4"/>
                </a:solidFill>
              </a:rPr>
              <a:t>En cas de difficulté technique</a:t>
            </a:r>
            <a:r>
              <a:rPr lang="fr-FR" sz="1400" dirty="0"/>
              <a:t>, vous pouvez joindre la hotline au 03 87 78 78 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F857FA-56B7-4280-874B-F82532D82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" t="29392" r="72981" b="61894"/>
          <a:stretch/>
        </p:blipFill>
        <p:spPr>
          <a:xfrm>
            <a:off x="4462968" y="1105460"/>
            <a:ext cx="2787162" cy="369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9BD207-1379-475B-9746-A96354ADC4D7}"/>
              </a:ext>
            </a:extLst>
          </p:cNvPr>
          <p:cNvSpPr/>
          <p:nvPr/>
        </p:nvSpPr>
        <p:spPr>
          <a:xfrm>
            <a:off x="1645809" y="1627583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100" b="1" dirty="0">
                <a:solidFill>
                  <a:srgbClr val="009DD4"/>
                </a:solidFill>
                <a:latin typeface="Lato"/>
              </a:rPr>
              <a:t>Affiliation partenaire « Licence sportive 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CF9D8A-6760-4F04-B21B-16B54DD97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42"/>
          <a:stretch/>
        </p:blipFill>
        <p:spPr>
          <a:xfrm>
            <a:off x="9806215" y="1105461"/>
            <a:ext cx="2007795" cy="207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838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6449B78-1E85-4700-ADEB-37D96A6618E1}"/>
              </a:ext>
            </a:extLst>
          </p:cNvPr>
          <p:cNvSpPr/>
          <p:nvPr/>
        </p:nvSpPr>
        <p:spPr>
          <a:xfrm>
            <a:off x="1386842" y="5378266"/>
            <a:ext cx="2842258" cy="258941"/>
          </a:xfrm>
          <a:prstGeom prst="rect">
            <a:avLst/>
          </a:prstGeom>
          <a:solidFill>
            <a:srgbClr val="009D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C99C2C-7F15-49FD-84EA-30B1E33C3BAF}"/>
              </a:ext>
            </a:extLst>
          </p:cNvPr>
          <p:cNvSpPr/>
          <p:nvPr/>
        </p:nvSpPr>
        <p:spPr>
          <a:xfrm>
            <a:off x="1394460" y="4213005"/>
            <a:ext cx="3078480" cy="258941"/>
          </a:xfrm>
          <a:prstGeom prst="rect">
            <a:avLst/>
          </a:prstGeom>
          <a:solidFill>
            <a:srgbClr val="009D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25F424-89F6-4E86-9F69-E6175832AB72}"/>
              </a:ext>
            </a:extLst>
          </p:cNvPr>
          <p:cNvSpPr/>
          <p:nvPr/>
        </p:nvSpPr>
        <p:spPr>
          <a:xfrm>
            <a:off x="1386840" y="2800879"/>
            <a:ext cx="1630679" cy="258941"/>
          </a:xfrm>
          <a:prstGeom prst="rect">
            <a:avLst/>
          </a:prstGeom>
          <a:solidFill>
            <a:srgbClr val="009D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68AF08-EE53-4910-9236-BD9E8DF5D0BC}"/>
              </a:ext>
            </a:extLst>
          </p:cNvPr>
          <p:cNvSpPr/>
          <p:nvPr/>
        </p:nvSpPr>
        <p:spPr>
          <a:xfrm>
            <a:off x="1294883" y="1975180"/>
            <a:ext cx="99979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/>
              <a:t>L’e-PASS JEUNES propose une aide de 20 € pour l’achat d’une licence sportive auprès des clubs ou associations affiliés à une fédération sportive. Ces derniers accueillent les jeunes et effectuent les transactions sur présentation de la carte e-PASS JEUNES. Ils peuvent également publier des Bons Plans.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F99E87-7758-43F2-BB4E-B6ABA52D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" t="29392" r="72981" b="61894"/>
          <a:stretch/>
        </p:blipFill>
        <p:spPr>
          <a:xfrm>
            <a:off x="4462968" y="1105460"/>
            <a:ext cx="2787162" cy="36927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3609CD-0015-4675-AF82-CCB6004E1F44}"/>
              </a:ext>
            </a:extLst>
          </p:cNvPr>
          <p:cNvSpPr/>
          <p:nvPr/>
        </p:nvSpPr>
        <p:spPr>
          <a:xfrm>
            <a:off x="764930" y="1588775"/>
            <a:ext cx="10770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100" b="1" dirty="0">
                <a:solidFill>
                  <a:srgbClr val="009DD4"/>
                </a:solidFill>
                <a:latin typeface="Lato"/>
              </a:rPr>
              <a:t>Qui fait quoi ? </a:t>
            </a:r>
            <a:r>
              <a:rPr lang="fr-FR" b="1" dirty="0">
                <a:solidFill>
                  <a:srgbClr val="009DD4"/>
                </a:solidFill>
                <a:latin typeface="Lato"/>
              </a:rPr>
              <a:t>dans le processus d’attribution des 20 € d’aide pour l’achat d’une licence sportive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D2D22-8D52-4846-B33B-0E22DEA4B35D}"/>
              </a:ext>
            </a:extLst>
          </p:cNvPr>
          <p:cNvSpPr/>
          <p:nvPr/>
        </p:nvSpPr>
        <p:spPr>
          <a:xfrm>
            <a:off x="1294883" y="2775293"/>
            <a:ext cx="9997955" cy="40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    Le bénéficiaire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	 F</a:t>
            </a:r>
            <a:r>
              <a:rPr lang="fr-FR" sz="1200" b="1" dirty="0">
                <a:solidFill>
                  <a:srgbClr val="009DD4"/>
                </a:solidFill>
              </a:rPr>
              <a:t>ait sa demande de carte e-PASS JEUNES </a:t>
            </a:r>
            <a:r>
              <a:rPr lang="fr-FR" sz="1200" b="1" dirty="0"/>
              <a:t>depuis Atrium. à partir des données de connexion fournies par le lycée. </a:t>
            </a:r>
            <a:r>
              <a:rPr lang="fr-FR" sz="1200" dirty="0"/>
              <a:t>Il la reçoit à la maison ou s’il 	l’avait déjà l’année précédente, il  la réactive depuis son compte e-PASS JEUNES.</a:t>
            </a:r>
            <a:br>
              <a:rPr lang="fr-FR" sz="1200" dirty="0"/>
            </a:br>
            <a:r>
              <a:rPr lang="fr-FR" sz="1200" dirty="0"/>
              <a:t>	</a:t>
            </a: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009DD4"/>
                </a:solidFill>
              </a:rPr>
              <a:t>Présente sa carte e-PASS JEUNES au club ou association sportive </a:t>
            </a:r>
            <a:r>
              <a:rPr lang="fr-FR" sz="1200" dirty="0"/>
              <a:t>de son choix qui doit s’être auparavant affilié au dispositif e-PASS JEUNES.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400" dirty="0"/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200" dirty="0"/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200" dirty="0"/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b="1" dirty="0">
                <a:solidFill>
                  <a:schemeClr val="bg1"/>
                </a:solidFill>
              </a:rPr>
              <a:t>Le club ou l’association sportive</a:t>
            </a:r>
            <a:endParaRPr lang="fr-FR" dirty="0">
              <a:solidFill>
                <a:schemeClr val="bg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b="1" dirty="0">
                <a:solidFill>
                  <a:srgbClr val="009DD4"/>
                </a:solidFill>
              </a:rPr>
              <a:t>	</a:t>
            </a: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009DD4"/>
                </a:solidFill>
              </a:rPr>
              <a:t>S’affilie au e-PASS JEUNES </a:t>
            </a:r>
            <a:r>
              <a:rPr lang="fr-FR" sz="1200" dirty="0"/>
              <a:t>pour devenir partenaire du dispositif sur le site e-PASS JEUNES sous la thématique </a:t>
            </a:r>
            <a:r>
              <a:rPr lang="fr-FR" sz="1200" b="1" dirty="0"/>
              <a:t>« Licence sportive ».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b="1" dirty="0">
                <a:solidFill>
                  <a:srgbClr val="009DD4"/>
                </a:solidFill>
              </a:rPr>
              <a:t>	</a:t>
            </a: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009DD4"/>
                </a:solidFill>
              </a:rPr>
              <a:t>Accueille le jeune et procède à la transaction</a:t>
            </a:r>
            <a:r>
              <a:rPr lang="fr-FR" sz="1200" b="1" dirty="0"/>
              <a:t> </a:t>
            </a:r>
            <a:r>
              <a:rPr lang="fr-FR" sz="1200" b="1" dirty="0">
                <a:solidFill>
                  <a:srgbClr val="009DD4"/>
                </a:solidFill>
              </a:rPr>
              <a:t>en ligne </a:t>
            </a:r>
            <a:r>
              <a:rPr lang="fr-FR" sz="1200" dirty="0"/>
              <a:t>avec le numéro de la carte e-PASS ainsi que la date de naissance du jeune.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b="1" dirty="0">
                <a:solidFill>
                  <a:srgbClr val="009DD4"/>
                </a:solidFill>
              </a:rPr>
              <a:t>	</a:t>
            </a: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</a:t>
            </a:r>
            <a:r>
              <a:rPr lang="fr-FR" sz="1200" dirty="0">
                <a:solidFill>
                  <a:srgbClr val="009DD4"/>
                </a:solidFill>
                <a:sym typeface="Wingdings" panose="05000000000000000000" pitchFamily="2" charset="2"/>
              </a:rPr>
              <a:t> </a:t>
            </a:r>
            <a:r>
              <a:rPr lang="fr-FR" sz="1200" b="1" dirty="0">
                <a:solidFill>
                  <a:srgbClr val="009DD4"/>
                </a:solidFill>
              </a:rPr>
              <a:t>Renseigne le numéro de licence du jeune </a:t>
            </a:r>
            <a:r>
              <a:rPr lang="fr-FR" sz="1200" dirty="0"/>
              <a:t>pour valider la transaction. Le prestataire Docapost-Applicam assure le remboursement sous 15 jours.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200" dirty="0"/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    La ligue ou le comité régional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b="1" dirty="0">
                <a:solidFill>
                  <a:srgbClr val="009DD4"/>
                </a:solidFill>
              </a:rPr>
              <a:t>	</a:t>
            </a: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009DD4"/>
                </a:solidFill>
              </a:rPr>
              <a:t>Relaie les informations </a:t>
            </a:r>
            <a:r>
              <a:rPr lang="fr-FR" sz="1200" dirty="0"/>
              <a:t>sur le dispositif auprès des clubs et associations sportives sur la base des éléments transmis par l’équipe e-PASS JEUNES. </a:t>
            </a: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	 </a:t>
            </a:r>
            <a:r>
              <a:rPr lang="fr-FR" sz="1200" b="1" dirty="0">
                <a:solidFill>
                  <a:srgbClr val="009DD4"/>
                </a:solidFill>
              </a:rPr>
              <a:t>Contrôle les données d’affiliation des clubs ou associations aux fédérations</a:t>
            </a:r>
            <a:r>
              <a:rPr lang="fr-FR" sz="1200" dirty="0"/>
              <a:t>, sur demande de la Région et sur la base des éléments transmis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dirty="0"/>
              <a:t>	      par l’équipe e-PASS JEUNES.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200" b="1" dirty="0">
                <a:solidFill>
                  <a:srgbClr val="009DD4"/>
                </a:solidFill>
                <a:sym typeface="Wingdings" panose="05000000000000000000" pitchFamily="2" charset="2"/>
              </a:rPr>
              <a:t>	</a:t>
            </a:r>
            <a:r>
              <a:rPr lang="fr-FR" sz="1200" dirty="0"/>
              <a:t> </a:t>
            </a:r>
            <a:r>
              <a:rPr lang="fr-FR" sz="1200" b="1" dirty="0">
                <a:solidFill>
                  <a:srgbClr val="009DD4"/>
                </a:solidFill>
              </a:rPr>
              <a:t>S’affilie au dispositif sous la thématique « Bons Plans Sport » </a:t>
            </a:r>
            <a:r>
              <a:rPr lang="fr-FR" sz="1200" dirty="0"/>
              <a:t>afin de pouvoir publier des Bons Plans.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200" dirty="0"/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540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A02E61-88BC-487B-8DFC-B643C1FA41F4}"/>
              </a:ext>
            </a:extLst>
          </p:cNvPr>
          <p:cNvSpPr/>
          <p:nvPr/>
        </p:nvSpPr>
        <p:spPr>
          <a:xfrm>
            <a:off x="0" y="2486025"/>
            <a:ext cx="12192000" cy="4371975"/>
          </a:xfrm>
          <a:prstGeom prst="rect">
            <a:avLst/>
          </a:prstGeom>
          <a:solidFill>
            <a:srgbClr val="009D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9BD207-1379-475B-9746-A96354ADC4D7}"/>
              </a:ext>
            </a:extLst>
          </p:cNvPr>
          <p:cNvSpPr/>
          <p:nvPr/>
        </p:nvSpPr>
        <p:spPr>
          <a:xfrm>
            <a:off x="-142875" y="1627583"/>
            <a:ext cx="11963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100" b="1" dirty="0">
                <a:solidFill>
                  <a:srgbClr val="009DD4"/>
                </a:solidFill>
                <a:latin typeface="Lato"/>
              </a:rPr>
              <a:t>Fiches infos </a:t>
            </a:r>
            <a:r>
              <a:rPr lang="fr-FR" sz="2400" b="1" dirty="0">
                <a:solidFill>
                  <a:srgbClr val="009DD4"/>
                </a:solidFill>
              </a:rPr>
              <a:t>« Transactions » et « Bons Plans » </a:t>
            </a:r>
            <a:endParaRPr lang="fr-FR" sz="2100" b="1" dirty="0">
              <a:solidFill>
                <a:srgbClr val="009DD4"/>
              </a:solidFill>
              <a:latin typeface="Lato"/>
            </a:endParaRPr>
          </a:p>
          <a:p>
            <a:pPr algn="ctr"/>
            <a:r>
              <a:rPr lang="fr-FR" sz="1400" dirty="0"/>
              <a:t>Retrouvez les fiches infos pratiques « Transactions » et « Bons Plans » dans votre espace « Partenaire » dans l’onglet concerné.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32362-4515-44D7-82E6-9703F02430BB}"/>
              </a:ext>
            </a:extLst>
          </p:cNvPr>
          <p:cNvSpPr/>
          <p:nvPr/>
        </p:nvSpPr>
        <p:spPr>
          <a:xfrm>
            <a:off x="682789" y="2582404"/>
            <a:ext cx="467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Fiche Info pratique : gérer mes transactions e-PASS JEUNES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F857FA-56B7-4280-874B-F82532D82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" t="29392" r="72981" b="61894"/>
          <a:stretch/>
        </p:blipFill>
        <p:spPr>
          <a:xfrm>
            <a:off x="4462968" y="1105460"/>
            <a:ext cx="2787162" cy="3692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BDFDE4-89E6-4665-989A-12C589B8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92" y="3031000"/>
            <a:ext cx="2557895" cy="36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15A5B6-8490-44EC-A6FA-0575AB7F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138" y="3031000"/>
            <a:ext cx="2546743" cy="36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EF021B-77C0-4762-8EE6-0DD3BCA56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496" y="3030200"/>
            <a:ext cx="2550172" cy="36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3E56E9-881F-4A7D-8E5A-AC965E075AF8}"/>
              </a:ext>
            </a:extLst>
          </p:cNvPr>
          <p:cNvSpPr/>
          <p:nvPr/>
        </p:nvSpPr>
        <p:spPr>
          <a:xfrm>
            <a:off x="6199444" y="2598278"/>
            <a:ext cx="4184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Fiche info pratique : créer un Bon Plan e-PASS JEUNES</a:t>
            </a:r>
          </a:p>
        </p:txBody>
      </p:sp>
    </p:spTree>
    <p:extLst>
      <p:ext uri="{BB962C8B-B14F-4D97-AF65-F5344CB8AC3E}">
        <p14:creationId xmlns:p14="http://schemas.microsoft.com/office/powerpoint/2010/main" val="256587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E306B5-9C5C-4E5E-8C33-77BCF3A27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" t="29392" r="72981" b="61894"/>
          <a:stretch/>
        </p:blipFill>
        <p:spPr>
          <a:xfrm>
            <a:off x="4462968" y="1105460"/>
            <a:ext cx="2787162" cy="3692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FBFEF7-7171-4F80-AE79-499365D87501}"/>
              </a:ext>
            </a:extLst>
          </p:cNvPr>
          <p:cNvSpPr/>
          <p:nvPr/>
        </p:nvSpPr>
        <p:spPr>
          <a:xfrm>
            <a:off x="4371974" y="1732362"/>
            <a:ext cx="716353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900" b="1" dirty="0">
                <a:solidFill>
                  <a:srgbClr val="009DD4"/>
                </a:solidFill>
                <a:latin typeface="Lato"/>
              </a:rPr>
              <a:t>Contact Région</a:t>
            </a:r>
          </a:p>
          <a:p>
            <a:pPr>
              <a:spcBef>
                <a:spcPts val="600"/>
              </a:spcBef>
            </a:pPr>
            <a:r>
              <a:rPr lang="fr-FR" sz="1400" b="1" dirty="0"/>
              <a:t>Etablissements et bénéficiaires</a:t>
            </a:r>
          </a:p>
          <a:p>
            <a:r>
              <a:rPr lang="fr-FR" sz="1400" dirty="0"/>
              <a:t>Isabelle Decory, Chef de Projet : idecory@maregionsud.fr</a:t>
            </a:r>
          </a:p>
          <a:p>
            <a:r>
              <a:rPr lang="fr-FR" sz="1400" dirty="0"/>
              <a:t>Tél. : 04 91 57 57 28 - Portable: 06 24 02 37 77</a:t>
            </a:r>
          </a:p>
          <a:p>
            <a:pPr>
              <a:spcBef>
                <a:spcPts val="600"/>
              </a:spcBef>
            </a:pPr>
            <a:r>
              <a:rPr lang="fr-FR" sz="1400" b="1" dirty="0"/>
              <a:t>Partenariats et Bons Plans</a:t>
            </a:r>
          </a:p>
          <a:p>
            <a:r>
              <a:rPr lang="fr-FR" sz="1400" dirty="0"/>
              <a:t> Véronique Turini, Chargée de mission : vturini@maregionsud.fr </a:t>
            </a:r>
          </a:p>
          <a:p>
            <a:r>
              <a:rPr lang="fr-FR" sz="1400" dirty="0"/>
              <a:t> Tél. : 04 88 73  80 96 – Portable : 07 63 59 00 43</a:t>
            </a:r>
          </a:p>
          <a:p>
            <a:endParaRPr lang="fr-FR" sz="2100" b="1" dirty="0">
              <a:solidFill>
                <a:srgbClr val="0064FF"/>
              </a:solidFill>
            </a:endParaRPr>
          </a:p>
          <a:p>
            <a:r>
              <a:rPr lang="fr-FR" sz="1900" b="1" dirty="0">
                <a:solidFill>
                  <a:srgbClr val="009DD4"/>
                </a:solidFill>
                <a:latin typeface="Lato"/>
              </a:rPr>
              <a:t>Adresse du site </a:t>
            </a:r>
            <a:br>
              <a:rPr lang="fr-FR" sz="2400" b="1" dirty="0">
                <a:solidFill>
                  <a:srgbClr val="0064FF"/>
                </a:solidFill>
              </a:rPr>
            </a:br>
            <a:r>
              <a:rPr lang="fr-FR" sz="1400" dirty="0">
                <a:hlinkClick r:id="rId3" action="ppaction://hlinkfile"/>
              </a:rPr>
              <a:t>e-passjeunes.maregionsud.fr</a:t>
            </a:r>
            <a:endParaRPr lang="fr-FR" sz="1400" dirty="0"/>
          </a:p>
          <a:p>
            <a:endParaRPr lang="fr-FR" sz="2100" b="1" dirty="0">
              <a:solidFill>
                <a:srgbClr val="266BA5"/>
              </a:solidFill>
            </a:endParaRPr>
          </a:p>
          <a:p>
            <a:pPr>
              <a:buNone/>
            </a:pPr>
            <a:r>
              <a:rPr lang="fr-FR" sz="1900" b="1" dirty="0">
                <a:solidFill>
                  <a:srgbClr val="009DD4"/>
                </a:solidFill>
                <a:latin typeface="Lato"/>
              </a:rPr>
              <a:t>Hotline 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</a:rPr>
              <a:t>Partenaires : 03 87 78 78 22</a:t>
            </a:r>
            <a:endParaRPr lang="fr-FR" sz="1400" b="1" dirty="0">
              <a:solidFill>
                <a:srgbClr val="0064FF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Jeunes Bénéficiaires : 03 87 78 78 23</a:t>
            </a:r>
            <a:endParaRPr lang="fr-FR" sz="1400" b="1" dirty="0">
              <a:solidFill>
                <a:srgbClr val="0064FF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Etablissements : 03 87 78 78 24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 Suivez-nous sur    </a:t>
            </a:r>
          </a:p>
        </p:txBody>
      </p:sp>
      <p:pic>
        <p:nvPicPr>
          <p:cNvPr id="1026" name="Picture 2" descr="cid:image007.png@01D664F7.6A5D2FC0">
            <a:hlinkClick r:id="rId4"/>
            <a:extLst>
              <a:ext uri="{FF2B5EF4-FFF2-40B4-BE49-F238E27FC236}">
                <a16:creationId xmlns:a16="http://schemas.microsoft.com/office/drawing/2014/main" id="{793B4B47-F963-45AB-BFE7-F1732AD9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58" y="5926710"/>
            <a:ext cx="422031" cy="39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id:image008.jpg@01D664F7.6A5D2FC0">
            <a:hlinkClick r:id="rId7"/>
            <a:extLst>
              <a:ext uri="{FF2B5EF4-FFF2-40B4-BE49-F238E27FC236}">
                <a16:creationId xmlns:a16="http://schemas.microsoft.com/office/drawing/2014/main" id="{03706EDF-611D-4248-B047-2B4B571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14" y="5926710"/>
            <a:ext cx="403599" cy="3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9BDBC76-034B-47AC-805F-1F8E1309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94DED8-334B-44C1-A256-DFB0E297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2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DC0FFF-034F-46F6-A6F2-D6D8355BA5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0094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280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10297</TotalTime>
  <Words>195</Words>
  <Application>Microsoft Office PowerPoint</Application>
  <PresentationFormat>Grand écran</PresentationFormat>
  <Paragraphs>52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8" baseType="lpstr">
      <vt:lpstr>Arial</vt:lpstr>
      <vt:lpstr>Calibri</vt:lpstr>
      <vt:lpstr>DIN-Regular</vt:lpstr>
      <vt:lpstr>Lato</vt:lpstr>
      <vt:lpstr>Wingdings</vt:lpstr>
      <vt:lpstr>1_Thème Office</vt:lpstr>
      <vt:lpstr>2_Thème Office</vt:lpstr>
      <vt:lpstr>3_Thème Office</vt:lpstr>
      <vt:lpstr>5_Thème Office</vt:lpstr>
      <vt:lpstr>6_Thème Office</vt:lpstr>
      <vt:lpstr>7_Thème Office</vt:lpstr>
      <vt:lpstr>8_Thème Office</vt:lpstr>
      <vt:lpstr>9_Thème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Docapost BPO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adrian.choffe@docapost-applicam.fr</dc:creator>
  <cp:lastModifiedBy>DECORY Isabelle</cp:lastModifiedBy>
  <cp:revision>688</cp:revision>
  <cp:lastPrinted>2019-09-26T11:17:19Z</cp:lastPrinted>
  <dcterms:created xsi:type="dcterms:W3CDTF">2016-06-06T15:19:53Z</dcterms:created>
  <dcterms:modified xsi:type="dcterms:W3CDTF">2021-01-15T15:24:49Z</dcterms:modified>
</cp:coreProperties>
</file>