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76" r:id="rId5"/>
    <p:sldId id="266" r:id="rId6"/>
    <p:sldId id="277" r:id="rId7"/>
    <p:sldId id="261" r:id="rId8"/>
    <p:sldId id="265" r:id="rId9"/>
  </p:sldIdLst>
  <p:sldSz cx="9144000" cy="6858000" type="screen4x3"/>
  <p:notesSz cx="6858000" cy="9144000"/>
  <p:defaultTextStyle>
    <a:defPPr>
      <a:defRPr lang="fr-FR"/>
    </a:defPPr>
    <a:lvl1pPr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000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99"/>
    <a:srgbClr val="000066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0" autoAdjust="0"/>
    <p:restoredTop sz="94660"/>
  </p:normalViewPr>
  <p:slideViewPr>
    <p:cSldViewPr>
      <p:cViewPr>
        <p:scale>
          <a:sx n="100" d="100"/>
          <a:sy n="100" d="100"/>
        </p:scale>
        <p:origin x="-69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fld id="{8683B90C-0EB5-4DCC-BD47-DE0740224D7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73947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C4B0F-A79E-4716-948D-E424EDE8FFA0}" type="datetimeFigureOut">
              <a:rPr lang="fr-FR" smtClean="0"/>
              <a:pPr/>
              <a:t>29/05/2016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9F33F-2F59-413B-9085-9C1766C33D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51275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25FE6C-1E50-4BF7-BBBA-BE5EE3B5E81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0293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386CFDDA-8CDC-445F-95F6-0026B8835C0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8951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34200" y="76200"/>
            <a:ext cx="1981200" cy="6019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76200"/>
            <a:ext cx="5791200" cy="6019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36F261CE-A012-4414-A191-8A57C261220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2205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924800" cy="4572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838200"/>
            <a:ext cx="384810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991100" y="838200"/>
            <a:ext cx="3848100" cy="25527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991100" y="3543300"/>
            <a:ext cx="3848100" cy="25527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48A0B56B-113F-4A07-A5B4-724CF82C4E4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2855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924800" cy="4572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838200"/>
            <a:ext cx="384810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91100" y="838200"/>
            <a:ext cx="384810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7AB288D3-E956-4C4B-94D8-CD505A9A8DB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171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Page </a:t>
            </a:r>
            <a:fld id="{FB073EA7-5611-41C4-A7B2-08516BE5D33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2901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6CD017B4-0D5C-4DF0-A2B0-3B4CD981244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8916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838200"/>
            <a:ext cx="3848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91100" y="838200"/>
            <a:ext cx="3848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5DA13F18-93F3-48E2-9DB5-DEC86A89604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7689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2E606F92-5750-4A27-A3AE-4752FEA0F33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7694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D4351CF3-E3B8-4FB7-A3A4-5AAC7AB453E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148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4DB1A583-758D-4F20-BD01-FB92202FDEE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118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3E76DDD6-1B85-46C8-B03F-E276FBCABE0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2539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4C97316A-8F08-4F43-ADAE-59EC97E75F0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4855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762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838200"/>
            <a:ext cx="7848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066800" y="609600"/>
            <a:ext cx="8077200" cy="0"/>
          </a:xfrm>
          <a:prstGeom prst="line">
            <a:avLst/>
          </a:prstGeom>
          <a:noFill/>
          <a:ln w="539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Page </a:t>
            </a:r>
            <a:fld id="{1529046C-7393-4D3E-8CF2-C2FACC0ACE3E}" type="slidenum">
              <a:rPr lang="fr-FR"/>
              <a:pPr/>
              <a:t>‹N°›</a:t>
            </a:fld>
            <a:endParaRPr lang="fr-FR" dirty="0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55650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•"/>
        <a:defRPr sz="2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–"/>
        <a:defRPr sz="2000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•"/>
        <a:defRPr>
          <a:solidFill>
            <a:srgbClr val="000099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–"/>
        <a:defRPr>
          <a:solidFill>
            <a:srgbClr val="000099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3501008"/>
            <a:ext cx="6400800" cy="695325"/>
          </a:xfrm>
        </p:spPr>
        <p:txBody>
          <a:bodyPr/>
          <a:lstStyle/>
          <a:p>
            <a:r>
              <a:rPr lang="fr-FR" sz="3200" dirty="0" smtClean="0"/>
              <a:t>Présentation d’un état des lieux depuis sa mise en œuvre</a:t>
            </a:r>
          </a:p>
          <a:p>
            <a:endParaRPr lang="fr-FR" sz="1800" dirty="0" smtClean="0"/>
          </a:p>
          <a:p>
            <a:r>
              <a:rPr lang="fr-FR" sz="2000" b="1" dirty="0" smtClean="0">
                <a:solidFill>
                  <a:srgbClr val="333399"/>
                </a:solidFill>
              </a:rPr>
              <a:t>Statistiques de connexion </a:t>
            </a:r>
          </a:p>
          <a:p>
            <a:r>
              <a:rPr lang="fr-FR" sz="2000" b="1" dirty="0" smtClean="0">
                <a:solidFill>
                  <a:srgbClr val="333399"/>
                </a:solidFill>
              </a:rPr>
              <a:t>du 1</a:t>
            </a:r>
            <a:r>
              <a:rPr lang="fr-FR" sz="2000" b="1" baseline="30000" dirty="0" smtClean="0">
                <a:solidFill>
                  <a:srgbClr val="333399"/>
                </a:solidFill>
              </a:rPr>
              <a:t>er</a:t>
            </a:r>
            <a:r>
              <a:rPr lang="fr-FR" sz="2000" b="1" dirty="0" smtClean="0">
                <a:solidFill>
                  <a:srgbClr val="333399"/>
                </a:solidFill>
              </a:rPr>
              <a:t> septembre 2015 au 24 mai 2016</a:t>
            </a:r>
            <a:endParaRPr lang="fr-FR" sz="2000" b="1" dirty="0">
              <a:solidFill>
                <a:srgbClr val="333399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412776"/>
            <a:ext cx="4862853" cy="1561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188640"/>
            <a:ext cx="7924800" cy="457200"/>
          </a:xfrm>
        </p:spPr>
        <p:txBody>
          <a:bodyPr/>
          <a:lstStyle/>
          <a:p>
            <a:r>
              <a:rPr lang="fr-FR" sz="2400" b="0" dirty="0" smtClean="0"/>
              <a:t>ATRIUM: Point sur les adhésions et sur les formations</a:t>
            </a:r>
            <a:endParaRPr lang="fr-FR" sz="2400" b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600" y="834576"/>
            <a:ext cx="7848600" cy="5566224"/>
          </a:xfrm>
        </p:spPr>
        <p:txBody>
          <a:bodyPr/>
          <a:lstStyle/>
          <a:p>
            <a:pPr marL="0" indent="0" algn="ctr">
              <a:buNone/>
            </a:pPr>
            <a:r>
              <a:rPr lang="fr-FR" u="sng" dirty="0"/>
              <a:t>Avancement des </a:t>
            </a:r>
            <a:r>
              <a:rPr lang="fr-FR" u="sng" dirty="0" smtClean="0"/>
              <a:t>adhésions</a:t>
            </a:r>
          </a:p>
          <a:p>
            <a:r>
              <a:rPr lang="fr-FR" sz="2000" b="1" dirty="0" smtClean="0"/>
              <a:t>167</a:t>
            </a:r>
            <a:r>
              <a:rPr lang="fr-FR" sz="2000" dirty="0" smtClean="0"/>
              <a:t> </a:t>
            </a:r>
            <a:r>
              <a:rPr lang="fr-FR" sz="2000" dirty="0"/>
              <a:t>lycées « adhérents » au </a:t>
            </a:r>
            <a:r>
              <a:rPr lang="fr-FR" sz="2000" dirty="0" smtClean="0"/>
              <a:t>01/03/2016 soit 86% des lycées</a:t>
            </a:r>
          </a:p>
          <a:p>
            <a:r>
              <a:rPr lang="fr-FR" sz="2000" dirty="0" smtClean="0"/>
              <a:t>14 lycées ne se sont pas manifesté</a:t>
            </a:r>
            <a:endParaRPr lang="fr-FR" sz="2000" dirty="0"/>
          </a:p>
          <a:p>
            <a:endParaRPr lang="fr-FR" u="sng" dirty="0" smtClean="0"/>
          </a:p>
          <a:p>
            <a:pPr marL="0" indent="0" algn="ctr">
              <a:buNone/>
            </a:pPr>
            <a:r>
              <a:rPr lang="fr-FR" u="sng" dirty="0" smtClean="0"/>
              <a:t>Avancement des formations</a:t>
            </a:r>
          </a:p>
          <a:p>
            <a:r>
              <a:rPr lang="fr-FR" sz="2000" b="1" dirty="0" smtClean="0"/>
              <a:t>151</a:t>
            </a:r>
            <a:r>
              <a:rPr lang="fr-FR" dirty="0" smtClean="0"/>
              <a:t> lycées ont bénéficié de la formation « Administrateurs » Niveau 1 </a:t>
            </a:r>
          </a:p>
          <a:p>
            <a:r>
              <a:rPr lang="fr-FR" dirty="0" smtClean="0"/>
              <a:t>30 lycées restants à former en septembre/octobre 2016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2 Formations de niveau 2 organisées fin juin (6 personnes)</a:t>
            </a:r>
          </a:p>
          <a:p>
            <a:endParaRPr lang="fr-FR" dirty="0" smtClean="0"/>
          </a:p>
          <a:p>
            <a:pPr marL="0" indent="0" algn="ctr">
              <a:buNone/>
            </a:pPr>
            <a:endParaRPr lang="fr-FR" u="sng" dirty="0"/>
          </a:p>
          <a:p>
            <a:pPr marL="0" indent="0" algn="ctr">
              <a:buNone/>
            </a:pPr>
            <a:endParaRPr lang="fr-FR" u="sng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2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3601663"/>
              </p:ext>
            </p:extLst>
          </p:nvPr>
        </p:nvGraphicFramePr>
        <p:xfrm>
          <a:off x="2339752" y="4077072"/>
          <a:ext cx="6096000" cy="1706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Académie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Nb de lycées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Nb de lycées formés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900" baseline="0" dirty="0" smtClean="0"/>
                        <a:t>(</a:t>
                      </a:r>
                      <a:r>
                        <a:rPr lang="fr-FR" sz="900" baseline="0" dirty="0" err="1" smtClean="0"/>
                        <a:t>Avr</a:t>
                      </a:r>
                      <a:r>
                        <a:rPr lang="fr-FR" sz="900" baseline="0" dirty="0" smtClean="0"/>
                        <a:t> 2015/ </a:t>
                      </a:r>
                      <a:r>
                        <a:rPr lang="fr-FR" sz="900" baseline="0" dirty="0" err="1" smtClean="0"/>
                        <a:t>Avr</a:t>
                      </a:r>
                      <a:r>
                        <a:rPr lang="fr-FR" sz="900" baseline="0" dirty="0" smtClean="0"/>
                        <a:t> 2016)</a:t>
                      </a:r>
                      <a:endParaRPr lang="fr-F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%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Reste à former dès</a:t>
                      </a:r>
                      <a:r>
                        <a:rPr lang="fr-FR" sz="1100" baseline="0" dirty="0" smtClean="0"/>
                        <a:t> septembre 2016</a:t>
                      </a:r>
                      <a:endParaRPr lang="fr-F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Agricoles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100%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Aix-Marseille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77%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25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Nice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91,5%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954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F7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 smtClean="0">
                <a:solidFill>
                  <a:srgbClr val="7F7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dirty="0" smtClean="0">
                <a:solidFill>
                  <a:srgbClr val="7F7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 smtClean="0">
                <a:solidFill>
                  <a:srgbClr val="7F7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400" b="0" dirty="0"/>
              <a:t>ATRIUM: </a:t>
            </a:r>
            <a:r>
              <a:rPr lang="fr-FR" sz="2400" b="0" dirty="0" smtClean="0"/>
              <a:t>Statistiques </a:t>
            </a:r>
            <a:r>
              <a:rPr lang="fr-FR" sz="2400" b="0" dirty="0"/>
              <a:t>depuis le </a:t>
            </a:r>
            <a:r>
              <a:rPr lang="fr-FR" sz="2400" b="0" dirty="0" smtClean="0"/>
              <a:t>1 septembre 2015</a:t>
            </a:r>
            <a:r>
              <a:rPr lang="fr-FR" sz="2400" b="0" dirty="0"/>
              <a:t/>
            </a:r>
            <a:br>
              <a:rPr lang="fr-FR" sz="2400" b="0" dirty="0"/>
            </a:br>
            <a:endParaRPr lang="fr-FR" sz="2400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990600" y="858283"/>
            <a:ext cx="7848600" cy="5257800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Statistiques globales: vue d’ensemble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95536" y="3789040"/>
            <a:ext cx="7344816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fr-FR" sz="1400" dirty="0">
                <a:solidFill>
                  <a:srgbClr val="333399"/>
                </a:solidFill>
                <a:latin typeface="Tahoma" pitchFamily="34" charset="0"/>
              </a:rPr>
              <a:t>Légende:</a:t>
            </a:r>
          </a:p>
          <a:p>
            <a:pPr marL="342900" indent="-342900" algn="l">
              <a:buFontTx/>
              <a:buChar char="-"/>
            </a:pPr>
            <a:r>
              <a:rPr lang="fr-FR" sz="1400" b="1" dirty="0">
                <a:solidFill>
                  <a:srgbClr val="333399"/>
                </a:solidFill>
                <a:latin typeface="Tahoma" pitchFamily="34" charset="0"/>
              </a:rPr>
              <a:t>Sessions</a:t>
            </a:r>
            <a:r>
              <a:rPr lang="fr-FR" sz="1400" dirty="0">
                <a:solidFill>
                  <a:srgbClr val="333399"/>
                </a:solidFill>
                <a:latin typeface="Tahoma" pitchFamily="34" charset="0"/>
              </a:rPr>
              <a:t>: nombre total de connexions à ATRIUM</a:t>
            </a:r>
          </a:p>
          <a:p>
            <a:pPr marL="342900" indent="-342900" algn="l">
              <a:buFontTx/>
              <a:buChar char="-"/>
            </a:pPr>
            <a:r>
              <a:rPr lang="fr-FR" sz="1400" b="1" dirty="0">
                <a:solidFill>
                  <a:srgbClr val="333399"/>
                </a:solidFill>
                <a:latin typeface="Tahoma" pitchFamily="34" charset="0"/>
              </a:rPr>
              <a:t>Utilisateurs</a:t>
            </a:r>
            <a:r>
              <a:rPr lang="fr-FR" sz="1400" dirty="0">
                <a:solidFill>
                  <a:srgbClr val="333399"/>
                </a:solidFill>
                <a:latin typeface="Tahoma" pitchFamily="34" charset="0"/>
              </a:rPr>
              <a:t>: nombre d’utilisateurs s’étant connectés au moins une fois à ATRIUM</a:t>
            </a:r>
          </a:p>
          <a:p>
            <a:pPr marL="342900" indent="-342900" algn="l">
              <a:buFontTx/>
              <a:buChar char="-"/>
            </a:pPr>
            <a:r>
              <a:rPr lang="fr-FR" sz="1400" b="1" dirty="0">
                <a:solidFill>
                  <a:srgbClr val="333399"/>
                </a:solidFill>
                <a:latin typeface="Tahoma" pitchFamily="34" charset="0"/>
              </a:rPr>
              <a:t>Pages</a:t>
            </a:r>
            <a:r>
              <a:rPr lang="fr-FR" sz="1400" dirty="0">
                <a:solidFill>
                  <a:srgbClr val="333399"/>
                </a:solidFill>
                <a:latin typeface="Tahoma" pitchFamily="34" charset="0"/>
              </a:rPr>
              <a:t>: nombre total de pages vues sur ATRIUM (ne comptabilise pas les services tiers)</a:t>
            </a:r>
          </a:p>
        </p:txBody>
      </p:sp>
      <p:cxnSp>
        <p:nvCxnSpPr>
          <p:cNvPr id="12" name="Connecteur droit avec flèche 11"/>
          <p:cNvCxnSpPr/>
          <p:nvPr/>
        </p:nvCxnSpPr>
        <p:spPr bwMode="auto">
          <a:xfrm flipV="1">
            <a:off x="539552" y="4293096"/>
            <a:ext cx="8604448" cy="1224136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cteur droit avec flèche 14"/>
          <p:cNvCxnSpPr/>
          <p:nvPr/>
        </p:nvCxnSpPr>
        <p:spPr bwMode="auto">
          <a:xfrm flipV="1">
            <a:off x="0" y="4077072"/>
            <a:ext cx="9144000" cy="1152128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76197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5066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4DB1A583-758D-4F20-BD01-FB92202FDEE6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08709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re 1"/>
          <p:cNvSpPr txBox="1">
            <a:spLocks/>
          </p:cNvSpPr>
          <p:nvPr/>
        </p:nvSpPr>
        <p:spPr bwMode="auto">
          <a:xfrm>
            <a:off x="1043608" y="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ATRIUM: Statistiques depuis le 1 septembre 2015</a:t>
            </a:r>
            <a:b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17032"/>
            <a:ext cx="9144000" cy="149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5445224"/>
            <a:ext cx="18383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5796136" y="314096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b="1" dirty="0" smtClean="0"/>
              <a:t>pic = environ 30.000 sessions / jour</a:t>
            </a:r>
            <a:endParaRPr lang="fr-FR" b="1" dirty="0"/>
          </a:p>
        </p:txBody>
      </p:sp>
      <p:cxnSp>
        <p:nvCxnSpPr>
          <p:cNvPr id="10" name="Connecteur droit 9"/>
          <p:cNvCxnSpPr/>
          <p:nvPr/>
        </p:nvCxnSpPr>
        <p:spPr bwMode="auto">
          <a:xfrm>
            <a:off x="1043608" y="2132856"/>
            <a:ext cx="8100392" cy="0"/>
          </a:xfrm>
          <a:prstGeom prst="line">
            <a:avLst/>
          </a:prstGeom>
          <a:noFill/>
          <a:ln w="22225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ZoneTexte 12"/>
          <p:cNvSpPr txBox="1"/>
          <p:nvPr/>
        </p:nvSpPr>
        <p:spPr>
          <a:xfrm>
            <a:off x="395536" y="198884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30 000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836712"/>
            <a:ext cx="7848600" cy="1078632"/>
          </a:xfrm>
        </p:spPr>
        <p:txBody>
          <a:bodyPr/>
          <a:lstStyle/>
          <a:p>
            <a:pPr algn="ctr">
              <a:buNone/>
            </a:pPr>
            <a:r>
              <a:rPr lang="fr-FR" u="sng" dirty="0" smtClean="0"/>
              <a:t>Les services du portail utilisés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619672" y="3933056"/>
            <a:ext cx="648072" cy="2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043608" y="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ATRIUM: Statistiques depuis le 1 septembre 2015</a:t>
            </a:r>
            <a:b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3168352" cy="4988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995936" y="1628800"/>
            <a:ext cx="446449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fr-FR" sz="1800" dirty="0" smtClean="0"/>
              <a:t> 163.656 messages envoyés</a:t>
            </a:r>
          </a:p>
          <a:p>
            <a:pPr algn="l">
              <a:buFont typeface="Wingdings" pitchFamily="2" charset="2"/>
              <a:buChar char="Ø"/>
            </a:pPr>
            <a:r>
              <a:rPr lang="fr-FR" sz="1800" dirty="0" smtClean="0"/>
              <a:t> 14.735 messages envoyés avec une pièce jointe</a:t>
            </a:r>
            <a:endParaRPr lang="fr-FR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852936"/>
            <a:ext cx="52673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auto">
          <a:xfrm>
            <a:off x="3635896" y="3140968"/>
            <a:ext cx="5040560" cy="288032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Tx/>
              <a:buChar char="•"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</a:endParaRPr>
          </a:p>
        </p:txBody>
      </p:sp>
      <p:cxnSp>
        <p:nvCxnSpPr>
          <p:cNvPr id="14" name="Connecteur droit avec flèche 13"/>
          <p:cNvCxnSpPr>
            <a:stCxn id="11" idx="2"/>
          </p:cNvCxnSpPr>
          <p:nvPr/>
        </p:nvCxnSpPr>
        <p:spPr bwMode="auto">
          <a:xfrm>
            <a:off x="6156176" y="3429000"/>
            <a:ext cx="0" cy="2448272"/>
          </a:xfrm>
          <a:prstGeom prst="straightConnector1">
            <a:avLst/>
          </a:prstGeom>
          <a:noFill/>
          <a:ln>
            <a:solidFill>
              <a:srgbClr val="FF0000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ZoneTexte 14"/>
          <p:cNvSpPr txBox="1"/>
          <p:nvPr/>
        </p:nvSpPr>
        <p:spPr>
          <a:xfrm>
            <a:off x="5508104" y="5949280"/>
            <a:ext cx="158417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dirty="0" smtClean="0"/>
              <a:t>52,6 % des sessions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4DB1A583-758D-4F20-BD01-FB92202FDEE6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124744"/>
            <a:ext cx="51054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67544" y="4293096"/>
            <a:ext cx="4572000" cy="16065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buNone/>
            </a:pPr>
            <a:r>
              <a:rPr lang="fr-FR" dirty="0" smtClean="0"/>
              <a:t>Comptes dans l’annuaire: </a:t>
            </a:r>
          </a:p>
          <a:p>
            <a:pPr algn="l">
              <a:buNone/>
            </a:pPr>
            <a:endParaRPr lang="fr-FR" dirty="0" smtClean="0"/>
          </a:p>
          <a:p>
            <a:pPr algn="l"/>
            <a:r>
              <a:rPr lang="fr-FR" u="sng" dirty="0" smtClean="0"/>
              <a:t>Elèves: </a:t>
            </a:r>
            <a:r>
              <a:rPr lang="fr-FR" dirty="0" smtClean="0"/>
              <a:t>166 839  créés soit  </a:t>
            </a:r>
            <a:r>
              <a:rPr lang="fr-FR" b="1" dirty="0" smtClean="0"/>
              <a:t>35,7%</a:t>
            </a:r>
            <a:r>
              <a:rPr lang="fr-FR" dirty="0" smtClean="0"/>
              <a:t> déjà connectés</a:t>
            </a:r>
          </a:p>
          <a:p>
            <a:pPr algn="l"/>
            <a:r>
              <a:rPr lang="fr-FR" u="sng" dirty="0" smtClean="0"/>
              <a:t>Enseignants:</a:t>
            </a:r>
            <a:r>
              <a:rPr lang="fr-FR" dirty="0" smtClean="0"/>
              <a:t> 16 367  créés soit  </a:t>
            </a:r>
            <a:r>
              <a:rPr lang="fr-FR" b="1" dirty="0" smtClean="0"/>
              <a:t>41,4% </a:t>
            </a:r>
            <a:r>
              <a:rPr lang="fr-FR" dirty="0" smtClean="0"/>
              <a:t>déjà connectés</a:t>
            </a:r>
          </a:p>
          <a:p>
            <a:pPr algn="l"/>
            <a:r>
              <a:rPr lang="fr-FR" u="sng" dirty="0" smtClean="0"/>
              <a:t>Parents</a:t>
            </a:r>
            <a:r>
              <a:rPr lang="fr-FR" dirty="0" smtClean="0"/>
              <a:t>: 301 707 créés soit  </a:t>
            </a:r>
            <a:r>
              <a:rPr lang="fr-FR" b="1" dirty="0" smtClean="0"/>
              <a:t>10% </a:t>
            </a:r>
            <a:r>
              <a:rPr lang="fr-FR" dirty="0" smtClean="0"/>
              <a:t>déjà connectés</a:t>
            </a:r>
          </a:p>
          <a:p>
            <a:pPr algn="l"/>
            <a:r>
              <a:rPr lang="fr-FR" u="sng" dirty="0" smtClean="0"/>
              <a:t>Personnel non enseignant</a:t>
            </a:r>
            <a:r>
              <a:rPr lang="fr-FR" dirty="0" smtClean="0"/>
              <a:t>: 6367 créés soit  </a:t>
            </a:r>
            <a:r>
              <a:rPr lang="fr-FR" b="1" dirty="0" smtClean="0"/>
              <a:t>34% </a:t>
            </a:r>
            <a:r>
              <a:rPr lang="fr-FR" dirty="0" smtClean="0"/>
              <a:t>déjà connectés</a:t>
            </a:r>
          </a:p>
          <a:p>
            <a:pPr algn="l"/>
            <a:r>
              <a:rPr lang="fr-FR" u="sng" dirty="0" smtClean="0"/>
              <a:t>Agent régionaux</a:t>
            </a:r>
            <a:r>
              <a:rPr lang="fr-FR" dirty="0" smtClean="0"/>
              <a:t>: 3501 créés soit  </a:t>
            </a:r>
            <a:r>
              <a:rPr lang="fr-FR" b="1" dirty="0" smtClean="0"/>
              <a:t>10,7%</a:t>
            </a:r>
            <a:r>
              <a:rPr lang="fr-FR" dirty="0" smtClean="0"/>
              <a:t>déjà connectés </a:t>
            </a:r>
            <a:endParaRPr lang="fr-F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16832"/>
            <a:ext cx="3028950" cy="1866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itre 1"/>
          <p:cNvSpPr txBox="1">
            <a:spLocks/>
          </p:cNvSpPr>
          <p:nvPr/>
        </p:nvSpPr>
        <p:spPr bwMode="auto">
          <a:xfrm>
            <a:off x="1043608" y="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ATRIUM: Statistiques depuis le 1 septembre 2015</a:t>
            </a:r>
            <a:b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077072"/>
            <a:ext cx="18097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24800" cy="457200"/>
          </a:xfrm>
        </p:spPr>
        <p:txBody>
          <a:bodyPr/>
          <a:lstStyle/>
          <a:p>
            <a:r>
              <a:rPr lang="fr-FR" dirty="0" smtClean="0"/>
              <a:t>ATRIUM: Etablissements utilisateurs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 bwMode="auto">
          <a:xfrm>
            <a:off x="0" y="2852936"/>
            <a:ext cx="269979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Tx/>
              <a:buChar char="•"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39552" y="5589240"/>
            <a:ext cx="7848600" cy="862608"/>
          </a:xfrm>
        </p:spPr>
        <p:txBody>
          <a:bodyPr/>
          <a:lstStyle/>
          <a:p>
            <a:r>
              <a:rPr lang="fr-FR" sz="1800" dirty="0" smtClean="0"/>
              <a:t>115 établissements se sont connectés au moins une fois à ATRIUM</a:t>
            </a:r>
            <a:endParaRPr lang="fr-FR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825" y="1052736"/>
            <a:ext cx="8914175" cy="417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auto">
          <a:xfrm>
            <a:off x="395536" y="1772816"/>
            <a:ext cx="8568952" cy="648072"/>
          </a:xfrm>
          <a:prstGeom prst="rect">
            <a:avLst/>
          </a:prstGeom>
          <a:noFill/>
          <a:ln w="15875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Tx/>
              <a:buChar char="•"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7864" y="1484784"/>
            <a:ext cx="5796136" cy="790600"/>
          </a:xfrm>
        </p:spPr>
        <p:txBody>
          <a:bodyPr/>
          <a:lstStyle/>
          <a:p>
            <a:pPr algn="ctr">
              <a:buNone/>
            </a:pPr>
            <a:r>
              <a:rPr lang="fr-FR" sz="1800" dirty="0" smtClean="0"/>
              <a:t>Mode de connexion par profil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4800" cy="457200"/>
          </a:xfrm>
        </p:spPr>
        <p:txBody>
          <a:bodyPr/>
          <a:lstStyle/>
          <a:p>
            <a:r>
              <a:rPr lang="fr-FR" dirty="0" smtClean="0"/>
              <a:t>ATRIUM: Comportement des usagers issus des statistiques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36766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276872"/>
            <a:ext cx="5076825" cy="3305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611560" y="170080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 eaLnBrk="1" hangingPunct="1">
              <a:buNone/>
            </a:pPr>
            <a:r>
              <a:rPr lang="fr-FR" sz="1800" dirty="0" smtClean="0">
                <a:latin typeface="+mn-lt"/>
              </a:rPr>
              <a:t>% Sessions par type d’appareil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Présentation Evolution système de messager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ésentation Evolution système de messager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9900"/>
          </a:buClr>
          <a:buSzTx/>
          <a:buFontTx/>
          <a:buChar char="•"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9900"/>
          </a:buClr>
          <a:buSzTx/>
          <a:buFontTx/>
          <a:buChar char="•"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ésentation Evolution système de messager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Evolution système de messageri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2210</TotalTime>
  <Words>251</Words>
  <Application>Microsoft Office PowerPoint</Application>
  <PresentationFormat>Affichage à l'écran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blank</vt:lpstr>
      <vt:lpstr>Diapositive 1</vt:lpstr>
      <vt:lpstr>ATRIUM: Point sur les adhésions et sur les formations</vt:lpstr>
      <vt:lpstr>  ATRIUM: Statistiques depuis le 1 septembre 2015 </vt:lpstr>
      <vt:lpstr>Diapositive 4</vt:lpstr>
      <vt:lpstr>Diapositive 5</vt:lpstr>
      <vt:lpstr>Diapositive 6</vt:lpstr>
      <vt:lpstr>ATRIUM: Etablissements utilisateurs</vt:lpstr>
      <vt:lpstr>ATRIUM: Comportement des usagers issus des statistiques</vt:lpstr>
    </vt:vector>
  </TitlesOfParts>
  <Company>CRPACA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MORENO Jessica</dc:creator>
  <cp:lastModifiedBy>Jessica</cp:lastModifiedBy>
  <cp:revision>117</cp:revision>
  <dcterms:created xsi:type="dcterms:W3CDTF">2016-02-29T11:40:27Z</dcterms:created>
  <dcterms:modified xsi:type="dcterms:W3CDTF">2016-05-29T08:05:55Z</dcterms:modified>
</cp:coreProperties>
</file>