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7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  <p:sldMasterId id="2147483761" r:id="rId3"/>
    <p:sldMasterId id="2147483762" r:id="rId4"/>
    <p:sldMasterId id="2147483808" r:id="rId5"/>
    <p:sldMasterId id="2147483821" r:id="rId6"/>
    <p:sldMasterId id="2147483833" r:id="rId7"/>
    <p:sldMasterId id="2147483847" r:id="rId8"/>
    <p:sldMasterId id="2147483861" r:id="rId9"/>
    <p:sldMasterId id="2147483901" r:id="rId10"/>
    <p:sldMasterId id="2147483913" r:id="rId11"/>
    <p:sldMasterId id="2147483925" r:id="rId12"/>
    <p:sldMasterId id="2147483959" r:id="rId13"/>
    <p:sldMasterId id="2147483971" r:id="rId14"/>
    <p:sldMasterId id="2147483983" r:id="rId15"/>
    <p:sldMasterId id="2147483996" r:id="rId16"/>
    <p:sldMasterId id="2147484022" r:id="rId17"/>
    <p:sldMasterId id="2147484035" r:id="rId18"/>
  </p:sldMasterIdLst>
  <p:notesMasterIdLst>
    <p:notesMasterId r:id="rId56"/>
  </p:notesMasterIdLst>
  <p:handoutMasterIdLst>
    <p:handoutMasterId r:id="rId57"/>
  </p:handoutMasterIdLst>
  <p:sldIdLst>
    <p:sldId id="389" r:id="rId19"/>
    <p:sldId id="379" r:id="rId20"/>
    <p:sldId id="374" r:id="rId21"/>
    <p:sldId id="329" r:id="rId22"/>
    <p:sldId id="355" r:id="rId23"/>
    <p:sldId id="315" r:id="rId24"/>
    <p:sldId id="318" r:id="rId25"/>
    <p:sldId id="319" r:id="rId26"/>
    <p:sldId id="380" r:id="rId27"/>
    <p:sldId id="320" r:id="rId28"/>
    <p:sldId id="321" r:id="rId29"/>
    <p:sldId id="322" r:id="rId30"/>
    <p:sldId id="324" r:id="rId31"/>
    <p:sldId id="325" r:id="rId32"/>
    <p:sldId id="327" r:id="rId33"/>
    <p:sldId id="328" r:id="rId34"/>
    <p:sldId id="332" r:id="rId35"/>
    <p:sldId id="381" r:id="rId36"/>
    <p:sldId id="336" r:id="rId37"/>
    <p:sldId id="337" r:id="rId38"/>
    <p:sldId id="338" r:id="rId39"/>
    <p:sldId id="382" r:id="rId40"/>
    <p:sldId id="354" r:id="rId41"/>
    <p:sldId id="383" r:id="rId42"/>
    <p:sldId id="384" r:id="rId43"/>
    <p:sldId id="385" r:id="rId44"/>
    <p:sldId id="386" r:id="rId45"/>
    <p:sldId id="341" r:id="rId46"/>
    <p:sldId id="342" r:id="rId47"/>
    <p:sldId id="340" r:id="rId48"/>
    <p:sldId id="343" r:id="rId49"/>
    <p:sldId id="344" r:id="rId50"/>
    <p:sldId id="345" r:id="rId51"/>
    <p:sldId id="388" r:id="rId52"/>
    <p:sldId id="346" r:id="rId53"/>
    <p:sldId id="333" r:id="rId54"/>
    <p:sldId id="387" r:id="rId55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038"/>
    <a:srgbClr val="FF9900"/>
    <a:srgbClr val="FF0000"/>
    <a:srgbClr val="FFFF99"/>
    <a:srgbClr val="ECF0C8"/>
    <a:srgbClr val="000099"/>
    <a:srgbClr val="F3F3F3"/>
    <a:srgbClr val="FFFFFF"/>
    <a:srgbClr val="FFEFFE"/>
    <a:srgbClr val="FB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71" autoAdjust="0"/>
  </p:normalViewPr>
  <p:slideViewPr>
    <p:cSldViewPr>
      <p:cViewPr varScale="1">
        <p:scale>
          <a:sx n="116" d="100"/>
          <a:sy n="116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viewProps" Target="viewProps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42" y="6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F29A889-A0E3-4831-B3D2-679950D5BFAA}" type="datetimeFigureOut">
              <a:rPr lang="fr-FR"/>
              <a:pPr>
                <a:defRPr/>
              </a:pPr>
              <a:t>24/02/2015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721857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42" y="9721857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961AA50-C148-47FD-BEC1-BB87EFB83C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439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42" y="6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6F064F8-B1F5-4B01-B2C5-2CB78A337586}" type="datetimeFigureOut">
              <a:rPr lang="fr-FR"/>
              <a:pPr>
                <a:defRPr/>
              </a:pPr>
              <a:t>24/02/2015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175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1" rIns="99040" bIns="49521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6" y="4860926"/>
            <a:ext cx="5680075" cy="4605338"/>
          </a:xfrm>
          <a:prstGeom prst="rect">
            <a:avLst/>
          </a:prstGeom>
        </p:spPr>
        <p:txBody>
          <a:bodyPr vert="horz" lIns="99040" tIns="49521" rIns="99040" bIns="49521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857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42" y="9721857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744C727-55C2-4ABA-AFE7-CB15CE9809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449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43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103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649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065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474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629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111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940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28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714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31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855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173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527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71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342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178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548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69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421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5210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1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550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612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078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0114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0813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4940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358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3813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74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85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87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65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316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3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24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18A0-10FB-4681-8955-B9DC8E53CFCB}" type="datetimeFigureOut">
              <a:rPr lang="fr-FR"/>
              <a:pPr>
                <a:defRPr/>
              </a:pPr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1FDE-9F02-4D1D-B2BD-0671DBB802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A519-2623-4B7A-94C6-63A3E6C604DC}" type="datetimeFigureOut">
              <a:rPr lang="fr-FR"/>
              <a:pPr>
                <a:defRPr/>
              </a:pPr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886E-3509-4E0F-A09A-221E585750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763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618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826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076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092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567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000000"/>
                </a:solidFill>
              </a:rPr>
              <a:t>Page </a:t>
            </a:r>
            <a:fld id="{D4351CF3-E3B8-4FB7-A3A4-5AAC7AB453EC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15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86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13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3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88F5-486F-4825-89AE-CB9CA78392B2}" type="datetimeFigureOut">
              <a:rPr lang="fr-FR"/>
              <a:pPr>
                <a:defRPr/>
              </a:pPr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D8D2-56F4-4A05-B204-5A8D4A422E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889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911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804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68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451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742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568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889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71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457ED-38EF-4093-AB8D-C071E73FAED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14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3B84E-850C-4EB6-9690-782BBB8EA44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5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884A6-C83B-4815-9769-CF6FB65F04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B31BF-A904-47F2-B76B-44B0D4BA32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319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4C9A-F597-4DFB-8B15-BDA1E8D79A7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38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2513E-B9D7-4CCF-BC0E-9F159E31D4F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664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2170-99E7-4A20-96E6-806EC94C0D2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484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179B-4844-448A-8F5D-99F83F93C58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934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B399E-4AAB-40A8-87AE-EFC6D398B55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12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AB463-2455-4C5B-9415-02A88F5C754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713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8CEA-76C9-4664-9A10-2757E592A3F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547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4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4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771E-3510-4243-8483-5091BED6AAF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693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6974" y="274411"/>
            <a:ext cx="8230054" cy="5852206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9698-9A91-43A3-897F-953096822355}" type="datetime1">
              <a:rPr lang="fr-FR">
                <a:solidFill>
                  <a:srgbClr val="000000"/>
                </a:solidFill>
              </a:rPr>
              <a:pPr>
                <a:defRPr/>
              </a:pPr>
              <a:t>24/02/2015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0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EF6C7-F47E-4576-B367-DA1EC9DE75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0777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7388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9479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0812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2615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224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201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4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+mj-lt"/>
              <a:buAutoNum type="arabicPeriod"/>
              <a:defRPr sz="2000">
                <a:solidFill>
                  <a:srgbClr val="362877"/>
                </a:solidFill>
                <a:latin typeface="Lucida Bright" pitchFamily="18" charset="0"/>
              </a:defRPr>
            </a:lvl1pPr>
            <a:lvl2pPr marL="1077913" indent="-365125" defTabSz="1077913">
              <a:spcBef>
                <a:spcPts val="1200"/>
              </a:spcBef>
              <a:spcAft>
                <a:spcPts val="600"/>
              </a:spcAft>
              <a:buClr>
                <a:srgbClr val="FF5F00"/>
              </a:buClr>
              <a:buFont typeface="Calibri" pitchFamily="34" charset="0"/>
              <a:buChar char="→"/>
              <a:tabLst/>
              <a:defRPr sz="1800">
                <a:solidFill>
                  <a:srgbClr val="362877"/>
                </a:solidFill>
                <a:latin typeface="Lucida Bright" pitchFamily="18" charset="0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Sous-partie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400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108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05170"/>
            <a:ext cx="7092000" cy="25391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5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105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0000" y="6506128"/>
            <a:ext cx="612000" cy="252000"/>
          </a:xfrm>
          <a:solidFill>
            <a:srgbClr val="D1CBED"/>
          </a:solidFill>
        </p:spPr>
        <p:txBody>
          <a:bodyPr/>
          <a:lstStyle>
            <a:lvl1pPr algn="ctr">
              <a:defRPr sz="1000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64932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4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+mj-lt"/>
              <a:buAutoNum type="arabicPeriod"/>
              <a:defRPr sz="200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400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522589"/>
            <a:ext cx="7092000" cy="26161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10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10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69367" y="6522589"/>
            <a:ext cx="612000" cy="257762"/>
          </a:xfrm>
          <a:solidFill>
            <a:srgbClr val="D1CBED"/>
          </a:solidFill>
        </p:spPr>
        <p:txBody>
          <a:bodyPr/>
          <a:lstStyle>
            <a:lvl1pPr algn="ctr">
              <a:defRPr sz="1000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26436"/>
            <a:ext cx="7092000" cy="25391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5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105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025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6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41E50-1561-4B5A-AF47-13805927D3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19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325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988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057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267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6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925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41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52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2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889019"/>
            <a:ext cx="44958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889019"/>
            <a:ext cx="44958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EEB88-1A21-4D11-8BB9-4599C82A68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42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672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158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849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388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563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8921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2688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4857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1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E9D33-2936-47C4-ABA2-DE6D748CF6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996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3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143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207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1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310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13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361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399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551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3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8307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5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0AE7C-2412-4AA6-BE00-49F0D0A975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734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2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2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770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5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474796" indent="-474796">
              <a:lnSpc>
                <a:spcPct val="150000"/>
              </a:lnSpc>
              <a:spcBef>
                <a:spcPts val="554"/>
              </a:spcBef>
              <a:spcAft>
                <a:spcPts val="554"/>
              </a:spcAft>
              <a:buClr>
                <a:srgbClr val="FF5F00"/>
              </a:buClr>
              <a:buFont typeface="+mj-lt"/>
              <a:buAutoNum type="arabicPeriod"/>
              <a:defRPr sz="1846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215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2585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529129"/>
            <a:ext cx="7092000" cy="24853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15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015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69367" y="6522589"/>
            <a:ext cx="612000" cy="257762"/>
          </a:xfrm>
          <a:solidFill>
            <a:srgbClr val="D1CBED"/>
          </a:solidFill>
        </p:spPr>
        <p:txBody>
          <a:bodyPr/>
          <a:lstStyle>
            <a:lvl1pPr algn="ctr">
              <a:defRPr sz="923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32656"/>
            <a:ext cx="7092000" cy="24147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969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969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821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2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264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371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846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84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465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438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70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BBA6-535C-42C8-BE5B-692D5F4C9C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2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6290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2054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064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1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1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205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5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/>
          <a:lstStyle>
            <a:lvl1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Wingdings" pitchFamily="2" charset="2"/>
              <a:buChar char="§"/>
              <a:defRPr sz="2000">
                <a:solidFill>
                  <a:srgbClr val="362877"/>
                </a:solidFill>
                <a:latin typeface="Lucida Bright" pitchFamily="18" charset="0"/>
              </a:defRPr>
            </a:lvl1pPr>
            <a:lvl2pPr marL="1071563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Calibri" pitchFamily="34" charset="0"/>
              <a:buChar char="→"/>
              <a:defRPr sz="1800" baseline="0">
                <a:solidFill>
                  <a:srgbClr val="362877"/>
                </a:solidFill>
                <a:latin typeface="Lucida Bright" pitchFamily="18" charset="0"/>
              </a:defRPr>
            </a:lvl2pPr>
            <a:lvl3pPr marL="1520825" indent="-261938"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defRPr sz="1600" baseline="0">
                <a:solidFill>
                  <a:srgbClr val="362877"/>
                </a:solidFill>
                <a:latin typeface="Lucida Bright" pitchFamily="18" charset="0"/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400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1080000" y="6331195"/>
            <a:ext cx="7092000" cy="26161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10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0000" y="6336000"/>
            <a:ext cx="612000" cy="252000"/>
          </a:xfrm>
          <a:solidFill>
            <a:srgbClr val="D1CBED"/>
          </a:solidFill>
        </p:spPr>
        <p:txBody>
          <a:bodyPr/>
          <a:lstStyle>
            <a:lvl1pPr algn="ctr">
              <a:defRPr sz="1000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331192"/>
            <a:ext cx="7092000" cy="25391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– Juin 2014</a:t>
            </a:r>
            <a:endParaRPr lang="fr-FR" sz="105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137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3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881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7315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1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8038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1010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6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F048A-48A0-4B3A-851C-EBC2C1789B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5474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724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3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4622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683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194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2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2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193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5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474796" indent="-474796">
              <a:lnSpc>
                <a:spcPct val="150000"/>
              </a:lnSpc>
              <a:spcBef>
                <a:spcPts val="554"/>
              </a:spcBef>
              <a:spcAft>
                <a:spcPts val="554"/>
              </a:spcAft>
              <a:buClr>
                <a:srgbClr val="FF5F00"/>
              </a:buClr>
              <a:buFont typeface="+mj-lt"/>
              <a:buAutoNum type="arabicPeriod"/>
              <a:defRPr sz="1846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215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2585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529129"/>
            <a:ext cx="7092000" cy="24853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15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015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69367" y="6522589"/>
            <a:ext cx="612000" cy="257762"/>
          </a:xfrm>
          <a:solidFill>
            <a:srgbClr val="D1CBED"/>
          </a:solidFill>
        </p:spPr>
        <p:txBody>
          <a:bodyPr/>
          <a:lstStyle>
            <a:lvl1pPr algn="ctr">
              <a:defRPr sz="923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32656"/>
            <a:ext cx="7092000" cy="24147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969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969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2332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66971-EF37-4E5A-8096-55CA1DE1776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676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0D8F2-2B6A-4C8C-8A75-5F70CE6F6AB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985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1E08-FB17-489F-A9E9-4762A916695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7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B937-3CAF-46A6-8AF2-5F88BBB20D9F}" type="datetimeFigureOut">
              <a:rPr lang="fr-FR"/>
              <a:pPr>
                <a:defRPr/>
              </a:pPr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C3F0-EEDD-4E4F-A664-0C843E16FE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332-6907-4C02-BF14-0F8F14636D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2B00-513A-4763-B935-5A3F1311FDC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5526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B133-E188-4091-9388-A6147D28914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815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5AF8F-6D12-40EE-8A33-0CB7491B20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890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454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F62E-05C9-45E9-8971-AE71F0BFD16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2787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B98B9-A1D0-4513-A29D-E99E8696DB1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1793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ACACA-A2A9-448A-BA24-AD85F64E909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458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DC27B-1622-407F-BEAE-361FC90864B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8035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7388-D482-4161-95AC-CFAD832D949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68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79872-9BEC-43F3-978A-72E94690D2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2"/>
            <a:ext cx="2286000" cy="54578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22"/>
            <a:ext cx="6705600" cy="54578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E5A0-A7E6-46CE-9295-50A3CBFC3B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020050" cy="838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0" y="889019"/>
            <a:ext cx="4495800" cy="45688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889019"/>
            <a:ext cx="4495800" cy="45688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5CE8F-7C49-4119-87AF-C7100BDBF9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BD42-1D67-497E-BED7-8CCE80CCF5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795D-E755-482E-BF66-49FA4448BD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79049-A521-428F-8220-90417D8A22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0E33C-97A6-4BAA-8274-6348E98450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BDBC-9DB1-4F4B-863E-A48D63E0B0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AA35A-0793-44F7-A5D0-5572840B93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AFDA-3486-416A-BD00-5CE368C8FD88}" type="datetimeFigureOut">
              <a:rPr lang="fr-FR"/>
              <a:pPr>
                <a:defRPr/>
              </a:pPr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FA4E5-889A-4826-97FF-5559C54FDE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8BA10-A71B-4BC8-A9C8-F4120CF575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DD4C8-769C-4AD3-B04E-32A6344BD2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0367-A7BD-4C5C-B20F-12BEEB9E2F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E3485-8F88-412B-9502-C8715E5162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AC01-DB8D-4FD3-AD89-93006803B2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EED8-9005-4E45-A316-E4CB7BF7A403}" type="datetimeFigureOut">
              <a:rPr lang="fr-FR"/>
              <a:pPr>
                <a:defRPr/>
              </a:pPr>
              <a:t>24/02/2015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2D6F-C39A-44B2-99CB-D781BEC543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116632"/>
            <a:ext cx="14535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1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2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9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7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7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D0895-4832-4A2B-8A44-417D2A15D084}" type="datetimeFigureOut">
              <a:rPr lang="fr-FR"/>
              <a:pPr>
                <a:defRPr/>
              </a:pPr>
              <a:t>24/02/2015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B6E3-CEBA-4A45-87DE-6DC9D764A8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3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0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0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0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9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8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A5BD5-D155-4FED-AC51-3F0E23873FD1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24/02/2015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4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D784-7040-4402-960B-4ED61A38A3E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7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6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8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E598-9291-4AAF-9A70-41D136B05D53}" type="datetimeFigureOut">
              <a:rPr lang="fr-FR"/>
              <a:pPr>
                <a:defRPr/>
              </a:pPr>
              <a:t>24/02/2015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A665-FC4C-4D33-B9CD-946CEF0948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7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6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0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360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761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59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34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59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315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8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F801-DC8E-4C38-958A-3D8BF3E05A75}" type="datetimeFigureOut">
              <a:rPr lang="fr-FR"/>
              <a:pPr>
                <a:defRPr/>
              </a:pPr>
              <a:t>24/02/2015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F4339-CEAD-4565-BAFD-5B42D2F830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30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92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785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189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819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062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202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299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046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8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BAA4-2248-411B-BBB2-84BA0540784A}" type="datetimeFigureOut">
              <a:rPr lang="fr-FR"/>
              <a:pPr>
                <a:defRPr/>
              </a:pPr>
              <a:t>24/02/2015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503B-A347-40C7-BBB5-515BF0EC03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C1481-6057-4BDB-A5E5-5C469CF6383D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145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946390"/>
      </p:ext>
    </p:extLst>
  </p:cSld>
  <p:clrMapOvr>
    <a:masterClrMapping/>
  </p:clrMapOvr>
  <p:transition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41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254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093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997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56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87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808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4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2A259-8092-4840-93CD-FD4DCD04295B}" type="datetimeFigureOut">
              <a:rPr lang="fr-FR"/>
              <a:pPr>
                <a:defRPr/>
              </a:pPr>
              <a:t>24/02/2015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5CA0-D08E-4042-9FBD-935A62D119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188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284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128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C1481-6057-4BDB-A5E5-5C469CF6383D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70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839923"/>
      </p:ext>
    </p:extLst>
  </p:cSld>
  <p:clrMapOvr>
    <a:masterClrMapping/>
  </p:clrMapOvr>
  <p:transition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297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435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619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5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6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19F38FA-5D81-42E6-AAA9-98010D2E5DAB}" type="datetimeFigureOut">
              <a:rPr lang="fr-FR"/>
              <a:pPr>
                <a:defRPr/>
              </a:pPr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8D31112-8D34-4CE6-B1D4-FC25F593A1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fr-FR">
              <a:solidFill>
                <a:srgbClr val="000099"/>
              </a:solidFill>
              <a:cs typeface="+mn-cs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fr-FR">
              <a:solidFill>
                <a:srgbClr val="000099"/>
              </a:solidFill>
              <a:cs typeface="+mn-cs"/>
            </a:endParaRP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538" y="63595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r>
              <a:rPr lang="fr-FR" smtClean="0">
                <a:solidFill>
                  <a:srgbClr val="000099"/>
                </a:solidFill>
                <a:cs typeface="+mn-cs"/>
              </a:rPr>
              <a:t>Page </a:t>
            </a:r>
            <a:fld id="{1529046C-7393-4D3E-8CF2-C2FACC0ACE3E}" type="slidenum">
              <a:rPr lang="fr-FR" smtClean="0">
                <a:solidFill>
                  <a:srgbClr val="000099"/>
                </a:solidFill>
                <a:cs typeface="+mn-cs"/>
              </a:rPr>
              <a:pPr eaLnBrk="0" hangingPunct="0">
                <a:spcBef>
                  <a:spcPct val="20000"/>
                </a:spcBef>
                <a:buClr>
                  <a:srgbClr val="FF9900"/>
                </a:buClr>
                <a:buFontTx/>
                <a:buChar char="•"/>
              </a:pPr>
              <a:t>‹N°›</a:t>
            </a:fld>
            <a:endParaRPr lang="fr-FR" dirty="0">
              <a:solidFill>
                <a:srgbClr val="000099"/>
              </a:solidFill>
              <a:cs typeface="+mn-cs"/>
            </a:endParaRPr>
          </a:p>
        </p:txBody>
      </p:sp>
      <p:pic>
        <p:nvPicPr>
          <p:cNvPr id="3079" name="Picture 10" descr="Logo Correlyc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"/>
            <a:ext cx="21272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7" name="Line 13"/>
          <p:cNvSpPr>
            <a:spLocks noChangeShapeType="1"/>
          </p:cNvSpPr>
          <p:nvPr/>
        </p:nvSpPr>
        <p:spPr bwMode="auto">
          <a:xfrm flipV="1">
            <a:off x="2235206" y="739775"/>
            <a:ext cx="67198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fr-FR" sz="1200">
              <a:solidFill>
                <a:srgbClr val="000099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65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706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40816A-C0F3-463B-8207-AD530FF9F480}" type="slidenum">
              <a:rPr lang="fr-FR">
                <a:solidFill>
                  <a:srgbClr val="000000"/>
                </a:solidFill>
                <a:cs typeface="+mn-cs"/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  <a:cs typeface="+mn-cs"/>
            </a:endParaRPr>
          </a:p>
        </p:txBody>
      </p:sp>
      <p:pic>
        <p:nvPicPr>
          <p:cNvPr id="5127" name="Picture 7" descr="logo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  <a:cs typeface="+mn-cs"/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  <a:cs typeface="+mn-cs"/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86317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46" r:id="rId2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  <a:cs typeface="+mn-cs"/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  <a:cs typeface="+mn-cs"/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39749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  <a:cs typeface="+mn-cs"/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  <a:cs typeface="+mn-cs"/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63565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62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369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78566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62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369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14935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2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62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369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75120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4941F9-1578-43DE-AE0E-49DC4EA136A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6838"/>
            <a:ext cx="100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65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020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89019"/>
            <a:ext cx="9144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64AD6C-45BB-4744-8068-91E9C1D0F7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2055" name="Picture 7" descr="Bandeau Correlyc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8" y="20638"/>
            <a:ext cx="912336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538" y="63595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C8386-092F-4F0E-8D90-BAF5A9F6DC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3079" name="Picture 10" descr="Logo Correlyc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20"/>
            <a:ext cx="2127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7" name="Line 13"/>
          <p:cNvSpPr>
            <a:spLocks noChangeShapeType="1"/>
          </p:cNvSpPr>
          <p:nvPr/>
        </p:nvSpPr>
        <p:spPr bwMode="auto">
          <a:xfrm flipV="1">
            <a:off x="2235206" y="739775"/>
            <a:ext cx="67198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381" y="96315"/>
            <a:ext cx="1008235" cy="52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047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33734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75315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91936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25364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7.WMF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3.xml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8" y="1556792"/>
            <a:ext cx="7174279" cy="23042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5445224"/>
            <a:ext cx="1830012" cy="906401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H="1">
            <a:off x="395536" y="5857523"/>
            <a:ext cx="37444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4788024" y="5877272"/>
            <a:ext cx="37444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737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72463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Dans son espace personnel, l’utilisateur dispose de son propre espace de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stockage…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45945"/>
            <a:ext cx="5660618" cy="3620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475656" y="2216462"/>
            <a:ext cx="504056" cy="204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avec flèche 10"/>
          <p:cNvCxnSpPr>
            <a:stCxn id="9" idx="2"/>
          </p:cNvCxnSpPr>
          <p:nvPr/>
        </p:nvCxnSpPr>
        <p:spPr>
          <a:xfrm flipH="1">
            <a:off x="899592" y="2420888"/>
            <a:ext cx="828092" cy="386466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9570">
            <a:off x="7265464" y="4274128"/>
            <a:ext cx="1341297" cy="2339471"/>
          </a:xfrm>
          <a:prstGeom prst="rect">
            <a:avLst/>
          </a:prstGeom>
        </p:spPr>
      </p:pic>
      <p:sp>
        <p:nvSpPr>
          <p:cNvPr id="8" name="Rectangle avec flèche vers la gauche 7"/>
          <p:cNvSpPr/>
          <p:nvPr/>
        </p:nvSpPr>
        <p:spPr>
          <a:xfrm>
            <a:off x="6371639" y="1809421"/>
            <a:ext cx="2520841" cy="1815882"/>
          </a:xfrm>
          <a:prstGeom prst="lef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L’utilisateur sauvegarde ses documents de son domicile, et les retrouve en se connectant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lycée</a:t>
            </a:r>
          </a:p>
        </p:txBody>
      </p:sp>
      <p:sp>
        <p:nvSpPr>
          <p:cNvPr id="12" name="Rectangle avec flèche vers la droite 11"/>
          <p:cNvSpPr/>
          <p:nvPr/>
        </p:nvSpPr>
        <p:spPr>
          <a:xfrm>
            <a:off x="4211960" y="4905398"/>
            <a:ext cx="2924314" cy="1815882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L’utilisateur sauvegarde ses documents d’un PC, et les retrouve sur son smartphone, sa tablette</a:t>
            </a:r>
          </a:p>
        </p:txBody>
      </p:sp>
    </p:spTree>
    <p:extLst>
      <p:ext uri="{BB962C8B-B14F-4D97-AF65-F5344CB8AC3E}">
        <p14:creationId xmlns:p14="http://schemas.microsoft.com/office/powerpoint/2010/main" val="31230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7973" y="692696"/>
            <a:ext cx="84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Dans son espace personnel, l’utilisateur créée ses répertoires,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dépose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documents…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36" y="1871830"/>
            <a:ext cx="8009788" cy="4189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 flipV="1">
            <a:off x="611560" y="4329100"/>
            <a:ext cx="129614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907704" y="1345480"/>
            <a:ext cx="1994648" cy="3379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6084168" y="1046639"/>
            <a:ext cx="1800200" cy="6097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331640" y="1346892"/>
            <a:ext cx="1224136" cy="4826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8085" y="764704"/>
            <a:ext cx="8584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L’utilisateur peut directement visualiser un document dans le navigateur ou le télécharger…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" y="1439924"/>
            <a:ext cx="5447629" cy="29689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903" y="1818155"/>
            <a:ext cx="3874257" cy="3538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3835646"/>
            <a:ext cx="3153517" cy="2984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2627784" y="3501008"/>
            <a:ext cx="2736304" cy="144016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724128" y="5234652"/>
            <a:ext cx="1707514" cy="210572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8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ATRIUM, c’est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ensuite l’accès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des sites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affectés à l’utilisateur, et notamment le site de son lycée…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40" y="1447281"/>
            <a:ext cx="7413379" cy="543810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t="31725" b="-529"/>
          <a:stretch/>
        </p:blipFill>
        <p:spPr>
          <a:xfrm>
            <a:off x="5888340" y="1844824"/>
            <a:ext cx="1852012" cy="11879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88339" y="2780928"/>
            <a:ext cx="1852013" cy="251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5364088" y="1844823"/>
            <a:ext cx="537347" cy="1080121"/>
          </a:xfrm>
          <a:custGeom>
            <a:avLst/>
            <a:gdLst>
              <a:gd name="connsiteX0" fmla="*/ 644695 w 644695"/>
              <a:gd name="connsiteY0" fmla="*/ 0 h 1697970"/>
              <a:gd name="connsiteX1" fmla="*/ 135409 w 644695"/>
              <a:gd name="connsiteY1" fmla="*/ 405114 h 1697970"/>
              <a:gd name="connsiteX2" fmla="*/ 8087 w 644695"/>
              <a:gd name="connsiteY2" fmla="*/ 1088021 h 1697970"/>
              <a:gd name="connsiteX3" fmla="*/ 309029 w 644695"/>
              <a:gd name="connsiteY3" fmla="*/ 1643605 h 1697970"/>
              <a:gd name="connsiteX4" fmla="*/ 540523 w 644695"/>
              <a:gd name="connsiteY4" fmla="*/ 1678329 h 169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695" h="1697970">
                <a:moveTo>
                  <a:pt x="644695" y="0"/>
                </a:moveTo>
                <a:cubicBezTo>
                  <a:pt x="443102" y="111888"/>
                  <a:pt x="241510" y="223777"/>
                  <a:pt x="135409" y="405114"/>
                </a:cubicBezTo>
                <a:cubicBezTo>
                  <a:pt x="29308" y="586451"/>
                  <a:pt x="-20850" y="881606"/>
                  <a:pt x="8087" y="1088021"/>
                </a:cubicBezTo>
                <a:cubicBezTo>
                  <a:pt x="37024" y="1294436"/>
                  <a:pt x="220290" y="1545220"/>
                  <a:pt x="309029" y="1643605"/>
                </a:cubicBezTo>
                <a:cubicBezTo>
                  <a:pt x="397768" y="1741990"/>
                  <a:pt x="501941" y="1676400"/>
                  <a:pt x="540523" y="1678329"/>
                </a:cubicBezTo>
              </a:path>
            </a:pathLst>
          </a:custGeom>
          <a:ln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888340" y="1628800"/>
            <a:ext cx="644696" cy="216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993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Comme l’espace personnel, le site d’Etablissement est modulable et personnalisable, mais uniquement par son administrateur…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187624" y="1564620"/>
            <a:ext cx="6774082" cy="5084119"/>
            <a:chOff x="1211847" y="1564620"/>
            <a:chExt cx="7056784" cy="5237109"/>
          </a:xfrm>
        </p:grpSpPr>
        <p:grpSp>
          <p:nvGrpSpPr>
            <p:cNvPr id="6" name="Groupe 5"/>
            <p:cNvGrpSpPr/>
            <p:nvPr/>
          </p:nvGrpSpPr>
          <p:grpSpPr>
            <a:xfrm>
              <a:off x="1211847" y="1564620"/>
              <a:ext cx="7056784" cy="5237109"/>
              <a:chOff x="3203848" y="1561544"/>
              <a:chExt cx="7056784" cy="5237109"/>
            </a:xfrm>
          </p:grpSpPr>
          <p:grpSp>
            <p:nvGrpSpPr>
              <p:cNvPr id="4" name="Groupe 3"/>
              <p:cNvGrpSpPr/>
              <p:nvPr/>
            </p:nvGrpSpPr>
            <p:grpSpPr>
              <a:xfrm>
                <a:off x="3203848" y="1561544"/>
                <a:ext cx="7056784" cy="5237109"/>
                <a:chOff x="971600" y="1534605"/>
                <a:chExt cx="7056784" cy="5237109"/>
              </a:xfrm>
            </p:grpSpPr>
            <p:pic>
              <p:nvPicPr>
                <p:cNvPr id="18" name="Imag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1600" y="1534605"/>
                  <a:ext cx="7056784" cy="523710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1187624" y="4941168"/>
                  <a:ext cx="1152128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sz="800" dirty="0" smtClean="0">
                      <a:solidFill>
                        <a:schemeClr val="tx1"/>
                      </a:solidFill>
                    </a:rPr>
                    <a:t>Lycée ATRIUM</a:t>
                  </a:r>
                  <a:endParaRPr lang="fr-FR" sz="8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9521" y="3140969"/>
                <a:ext cx="2146575" cy="1728192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2370807" y="6093296"/>
              <a:ext cx="67163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500" b="1" dirty="0" smtClean="0">
                  <a:solidFill>
                    <a:srgbClr val="FF0000"/>
                  </a:solidFill>
                </a:rPr>
                <a:t>Lycée ATRIUM</a:t>
              </a:r>
              <a:endParaRPr lang="fr-FR" sz="5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3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87624" y="1564620"/>
            <a:ext cx="6774082" cy="5084119"/>
            <a:chOff x="1211847" y="1564620"/>
            <a:chExt cx="7056784" cy="5237109"/>
          </a:xfrm>
        </p:grpSpPr>
        <p:grpSp>
          <p:nvGrpSpPr>
            <p:cNvPr id="9" name="Groupe 8"/>
            <p:cNvGrpSpPr/>
            <p:nvPr/>
          </p:nvGrpSpPr>
          <p:grpSpPr>
            <a:xfrm>
              <a:off x="1211847" y="1564620"/>
              <a:ext cx="7056784" cy="5237109"/>
              <a:chOff x="3203848" y="1561544"/>
              <a:chExt cx="7056784" cy="5237109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3203848" y="1561544"/>
                <a:ext cx="7056784" cy="5237109"/>
                <a:chOff x="971600" y="1534605"/>
                <a:chExt cx="7056784" cy="5237109"/>
              </a:xfrm>
            </p:grpSpPr>
            <p:pic>
              <p:nvPicPr>
                <p:cNvPr id="13" name="Image 1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1600" y="1534605"/>
                  <a:ext cx="7056784" cy="523710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1187624" y="4941168"/>
                  <a:ext cx="1152128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sz="800" dirty="0" smtClean="0">
                      <a:solidFill>
                        <a:schemeClr val="tx1"/>
                      </a:solidFill>
                    </a:rPr>
                    <a:t>Lycée ATRIUM</a:t>
                  </a:r>
                  <a:endParaRPr lang="fr-FR" sz="8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9521" y="3140969"/>
                <a:ext cx="2146575" cy="1728192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2370807" y="6093296"/>
              <a:ext cx="67163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500" b="1" dirty="0" smtClean="0">
                  <a:solidFill>
                    <a:srgbClr val="FF0000"/>
                  </a:solidFill>
                </a:rPr>
                <a:t>Lycée ATRIUM</a:t>
              </a:r>
              <a:endParaRPr lang="fr-FR" sz="5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Personnalisable au niveau des « widgets »…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2687" y="2780928"/>
            <a:ext cx="460851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187624" y="1564620"/>
            <a:ext cx="6774082" cy="5084119"/>
            <a:chOff x="1211847" y="1564620"/>
            <a:chExt cx="7056784" cy="5237109"/>
          </a:xfrm>
        </p:grpSpPr>
        <p:grpSp>
          <p:nvGrpSpPr>
            <p:cNvPr id="7" name="Groupe 6"/>
            <p:cNvGrpSpPr/>
            <p:nvPr/>
          </p:nvGrpSpPr>
          <p:grpSpPr>
            <a:xfrm>
              <a:off x="1211847" y="1564620"/>
              <a:ext cx="7056784" cy="5237109"/>
              <a:chOff x="3203848" y="1561544"/>
              <a:chExt cx="7056784" cy="5237109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3203848" y="1561544"/>
                <a:ext cx="7056784" cy="5237109"/>
                <a:chOff x="971600" y="1534605"/>
                <a:chExt cx="7056784" cy="5237109"/>
              </a:xfrm>
            </p:grpSpPr>
            <p:pic>
              <p:nvPicPr>
                <p:cNvPr id="11" name="Image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1600" y="1534605"/>
                  <a:ext cx="7056784" cy="523710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1187624" y="4941168"/>
                  <a:ext cx="1152128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sz="800" dirty="0" smtClean="0">
                      <a:solidFill>
                        <a:schemeClr val="tx1"/>
                      </a:solidFill>
                    </a:rPr>
                    <a:t>Lycée ATRIUM</a:t>
                  </a:r>
                  <a:endParaRPr lang="fr-FR" sz="8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9521" y="3140969"/>
                <a:ext cx="2146575" cy="1728192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2370807" y="6093296"/>
              <a:ext cx="67163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500" b="1" dirty="0" smtClean="0">
                  <a:solidFill>
                    <a:srgbClr val="FF0000"/>
                  </a:solidFill>
                </a:rPr>
                <a:t>Lycée ATRIUM</a:t>
              </a:r>
              <a:endParaRPr lang="fr-FR" sz="5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Personnalisable au niveau du menu et de ses pages…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2148382"/>
            <a:ext cx="6984776" cy="344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41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Au-delà des classes et groupes, ATRIUM permet à tout administrateur de site, de constituer des « Equipes » d’utilisateurs spécifiques…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59" y="2203023"/>
            <a:ext cx="3736789" cy="1927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4531" y="3462020"/>
            <a:ext cx="121644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475656" y="3173988"/>
            <a:ext cx="828092" cy="152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avec flèche 6"/>
          <p:cNvCxnSpPr>
            <a:stCxn id="5" idx="3"/>
          </p:cNvCxnSpPr>
          <p:nvPr/>
        </p:nvCxnSpPr>
        <p:spPr>
          <a:xfrm flipV="1">
            <a:off x="1340977" y="3308972"/>
            <a:ext cx="219574" cy="2610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/>
          <a:srcRect t="13489"/>
          <a:stretch/>
        </p:blipFill>
        <p:spPr>
          <a:xfrm>
            <a:off x="2233008" y="3462020"/>
            <a:ext cx="1842115" cy="2798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0" name="Connecteur en arc 19"/>
          <p:cNvCxnSpPr>
            <a:stCxn id="6" idx="2"/>
            <a:endCxn id="15" idx="1"/>
          </p:cNvCxnSpPr>
          <p:nvPr/>
        </p:nvCxnSpPr>
        <p:spPr>
          <a:xfrm rot="16200000" flipH="1">
            <a:off x="1706396" y="3509646"/>
            <a:ext cx="815768" cy="449156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5"/>
          <a:srcRect l="1049" t="3520" b="3520"/>
          <a:stretch/>
        </p:blipFill>
        <p:spPr>
          <a:xfrm>
            <a:off x="4070678" y="2093868"/>
            <a:ext cx="1379516" cy="77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1" name="Connecteur en arc 30"/>
          <p:cNvCxnSpPr/>
          <p:nvPr/>
        </p:nvCxnSpPr>
        <p:spPr>
          <a:xfrm rot="5400000" flipH="1" flipV="1">
            <a:off x="3185432" y="2558613"/>
            <a:ext cx="900724" cy="921057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Imag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8403" y="2931668"/>
            <a:ext cx="4798757" cy="3521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5" name="Connecteur en arc 64"/>
          <p:cNvCxnSpPr>
            <a:endCxn id="43" idx="0"/>
          </p:cNvCxnSpPr>
          <p:nvPr/>
        </p:nvCxnSpPr>
        <p:spPr>
          <a:xfrm>
            <a:off x="5450194" y="2601451"/>
            <a:ext cx="1197588" cy="330217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338858" y="4017681"/>
            <a:ext cx="1153022" cy="248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33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équipes permettent de s’adapter à l’organisation de chaque Etablissement, de chaque communauté d’usagers de site…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-84"/>
          <a:stretch/>
        </p:blipFill>
        <p:spPr>
          <a:xfrm>
            <a:off x="467544" y="1653218"/>
            <a:ext cx="8165382" cy="4584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627784" y="3569861"/>
            <a:ext cx="1216446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08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942582"/>
            <a:ext cx="7537968" cy="4492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permet la gestion des droits d’accès sur tout ses composants (documents, répertoires, widgets, pages…), par rôle (élève, enseignant, etc…), par équipe…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3224746"/>
            <a:ext cx="1368152" cy="924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481014" y="4293096"/>
            <a:ext cx="1362794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avec flèche vers la droite 8"/>
          <p:cNvSpPr/>
          <p:nvPr/>
        </p:nvSpPr>
        <p:spPr>
          <a:xfrm>
            <a:off x="127345" y="3394524"/>
            <a:ext cx="1256462" cy="584775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rôle</a:t>
            </a:r>
            <a:endParaRPr lang="fr-FR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avec flèche vers la droite 9"/>
          <p:cNvSpPr/>
          <p:nvPr/>
        </p:nvSpPr>
        <p:spPr>
          <a:xfrm>
            <a:off x="107504" y="4828800"/>
            <a:ext cx="1276303" cy="584775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Equipe</a:t>
            </a:r>
            <a:endParaRPr lang="fr-FR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5656" y="2636913"/>
            <a:ext cx="588481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avec flèche vers le haut 7"/>
          <p:cNvSpPr/>
          <p:nvPr/>
        </p:nvSpPr>
        <p:spPr>
          <a:xfrm>
            <a:off x="3995936" y="3164096"/>
            <a:ext cx="3456384" cy="1273016"/>
          </a:xfrm>
          <a:prstGeom prst="up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droits en fonction du composant (exemple ici d’un répertoire)</a:t>
            </a:r>
            <a:endParaRPr lang="fr-FR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0" grpId="0" animBg="1"/>
      <p:bldP spid="11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476672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692696"/>
            <a:ext cx="8496944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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ATRIUM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c’est avec un seul compte d’accès :</a:t>
            </a:r>
          </a:p>
          <a:p>
            <a:pPr algn="just"/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plateforme web collaborative intégrant des fonctions…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gestion de sites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web,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stockage et de partage de documents,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forum, de blog, de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wiki,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messagerie interne,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calendrier partageable,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publication d’annonces, sondages,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d’agrégation de contenus web, fils RSS, etc.,</a:t>
            </a:r>
          </a:p>
          <a:p>
            <a:pPr lvl="1" algn="just"/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portail d’accès direct à des modules intégrés : CORRELYCE, CHAMILO, MOODLE, GRR, GLPI,…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connecteurs vers des modules externes, de vie scolaire notamment (PRONOTE,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EducHorus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annuaire des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utilisateurs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alimenté par les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établissements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eux-mêmes par l’intermédiaire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bases académiques SIECLE et STS,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Libellule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les lycées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agricoles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Des fonctions puissantes de sélection par classe, groupe, profil, etc…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"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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7503" y="159023"/>
            <a:ext cx="885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Principes généraux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ATRIUM, c’est aussi un forum d’Etablissement 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56844"/>
            <a:ext cx="6222108" cy="5412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647" y="1414092"/>
            <a:ext cx="4661962" cy="5098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Connecteur droit avec flèche 12"/>
          <p:cNvCxnSpPr/>
          <p:nvPr/>
        </p:nvCxnSpPr>
        <p:spPr>
          <a:xfrm flipV="1">
            <a:off x="1331640" y="2925175"/>
            <a:ext cx="2803327" cy="2304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2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690491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Avec le widget « Annonces », ATRIUM permet de diffuser des annonces à tous les utilisateurs d’un site…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226714" y="1457940"/>
            <a:ext cx="4350616" cy="3324981"/>
            <a:chOff x="317195" y="2441721"/>
            <a:chExt cx="4350616" cy="332498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195" y="2441721"/>
              <a:ext cx="4350616" cy="3324981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4"/>
            <a:srcRect b="20106"/>
            <a:stretch/>
          </p:blipFill>
          <p:spPr>
            <a:xfrm>
              <a:off x="1835696" y="3853882"/>
              <a:ext cx="2710180" cy="17919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336" y="2073197"/>
            <a:ext cx="5040160" cy="4380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4128562" y="5934366"/>
            <a:ext cx="1110750" cy="158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e 29"/>
          <p:cNvGrpSpPr/>
          <p:nvPr/>
        </p:nvGrpSpPr>
        <p:grpSpPr>
          <a:xfrm>
            <a:off x="1745215" y="2073197"/>
            <a:ext cx="2226968" cy="4380139"/>
            <a:chOff x="1745215" y="2619431"/>
            <a:chExt cx="2226968" cy="4380139"/>
          </a:xfrm>
        </p:grpSpPr>
        <p:cxnSp>
          <p:nvCxnSpPr>
            <p:cNvPr id="7" name="Connecteur droit 6"/>
            <p:cNvCxnSpPr/>
            <p:nvPr/>
          </p:nvCxnSpPr>
          <p:spPr>
            <a:xfrm flipV="1">
              <a:off x="1745215" y="2619431"/>
              <a:ext cx="2226968" cy="796905"/>
            </a:xfrm>
            <a:prstGeom prst="line">
              <a:avLst/>
            </a:prstGeom>
            <a:ln>
              <a:solidFill>
                <a:srgbClr val="FF99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1745215" y="5208315"/>
              <a:ext cx="2226968" cy="1791255"/>
            </a:xfrm>
            <a:prstGeom prst="line">
              <a:avLst/>
            </a:prstGeom>
            <a:ln>
              <a:solidFill>
                <a:srgbClr val="FF99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avec flèche vers la droite 24"/>
          <p:cNvSpPr/>
          <p:nvPr/>
        </p:nvSpPr>
        <p:spPr>
          <a:xfrm>
            <a:off x="190880" y="5243716"/>
            <a:ext cx="3877064" cy="1569660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200" b="1" dirty="0" smtClean="0">
                <a:solidFill>
                  <a:srgbClr val="FF9900"/>
                </a:solidFill>
              </a:rPr>
              <a:t>Site émetteur de l’annonce </a:t>
            </a:r>
          </a:p>
          <a:p>
            <a:pPr algn="just"/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L’utilisateur collecte les 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annonces de tous les sites dont il est 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adhérent. Exemple 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enseignant sur plusieurs établissements, parent avec un enfant dans plusieurs établissements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09322" y="3054046"/>
            <a:ext cx="1110750" cy="158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4128562" y="4206174"/>
            <a:ext cx="1110750" cy="158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2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  <p:bldP spid="25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690491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rédaction d’une annonce est simple et rapide, en quelques clics, ce qui en fait un outil efficace de diffusion d’information…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560" y="1536652"/>
            <a:ext cx="4920381" cy="2756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149080"/>
            <a:ext cx="4468858" cy="2579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r="7234"/>
          <a:stretch/>
        </p:blipFill>
        <p:spPr>
          <a:xfrm>
            <a:off x="1547665" y="1776996"/>
            <a:ext cx="1296144" cy="945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Connecteur droit avec flèche 6"/>
          <p:cNvCxnSpPr>
            <a:endCxn id="5" idx="3"/>
          </p:cNvCxnSpPr>
          <p:nvPr/>
        </p:nvCxnSpPr>
        <p:spPr>
          <a:xfrm flipH="1" flipV="1">
            <a:off x="2843809" y="2249584"/>
            <a:ext cx="818514" cy="27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avec flèche vers la droite 9"/>
          <p:cNvSpPr/>
          <p:nvPr/>
        </p:nvSpPr>
        <p:spPr>
          <a:xfrm>
            <a:off x="325709" y="1916832"/>
            <a:ext cx="1221955" cy="707886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2"/>
                </a:solidFill>
              </a:rPr>
              <a:t>Choix du site de portée du message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9" name="Rectangle avec flèche vers le bas 8"/>
          <p:cNvSpPr/>
          <p:nvPr/>
        </p:nvSpPr>
        <p:spPr>
          <a:xfrm>
            <a:off x="6364006" y="2796346"/>
            <a:ext cx="1232330" cy="848678"/>
          </a:xfrm>
          <a:prstGeom prst="down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2"/>
                </a:solidFill>
              </a:rPr>
              <a:t>Editeur de texte WYSIWYG avec liens, images, etc.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14" name="Rectangle avec flèche vers la droite 13"/>
          <p:cNvSpPr/>
          <p:nvPr/>
        </p:nvSpPr>
        <p:spPr>
          <a:xfrm flipH="1">
            <a:off x="2195735" y="5373216"/>
            <a:ext cx="1584176" cy="707886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2"/>
                </a:solidFill>
              </a:rPr>
              <a:t>Dates de début/fin d’affichage  de l’annonce</a:t>
            </a:r>
            <a:endParaRPr lang="fr-FR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9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offre à tout enseignant la possibilité de créer des sites collaboratifs qu’il affecte aux utilisateurs qu’il souhaite : élèves, parents, autres enseignants ou personnels de l’établissement…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523" t="7276" r="40224" b="35970"/>
          <a:stretch/>
        </p:blipFill>
        <p:spPr>
          <a:xfrm>
            <a:off x="611560" y="2348880"/>
            <a:ext cx="5638413" cy="4320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/>
          <a:srcRect l="27048" t="7276" r="40224" b="35970"/>
          <a:stretch/>
        </p:blipFill>
        <p:spPr>
          <a:xfrm>
            <a:off x="3173675" y="2348880"/>
            <a:ext cx="3198525" cy="4320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t="10601" r="56995" b="53591"/>
          <a:stretch/>
        </p:blipFill>
        <p:spPr>
          <a:xfrm>
            <a:off x="5148064" y="1916832"/>
            <a:ext cx="2736304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3216923" y="306086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148064" y="2312876"/>
            <a:ext cx="576064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3576963" y="2564904"/>
            <a:ext cx="1571101" cy="612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orme libre 14"/>
          <p:cNvSpPr/>
          <p:nvPr/>
        </p:nvSpPr>
        <p:spPr>
          <a:xfrm>
            <a:off x="1691680" y="1784890"/>
            <a:ext cx="3456384" cy="635998"/>
          </a:xfrm>
          <a:custGeom>
            <a:avLst/>
            <a:gdLst>
              <a:gd name="connsiteX0" fmla="*/ 3009522 w 3009522"/>
              <a:gd name="connsiteY0" fmla="*/ 461367 h 461367"/>
              <a:gd name="connsiteX1" fmla="*/ 1319618 w 3009522"/>
              <a:gd name="connsiteY1" fmla="*/ 9954 h 461367"/>
              <a:gd name="connsiteX2" fmla="*/ 208448 w 3009522"/>
              <a:gd name="connsiteY2" fmla="*/ 172000 h 461367"/>
              <a:gd name="connsiteX3" fmla="*/ 104 w 3009522"/>
              <a:gd name="connsiteY3" fmla="*/ 438218 h 46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522" h="461367">
                <a:moveTo>
                  <a:pt x="3009522" y="461367"/>
                </a:moveTo>
                <a:cubicBezTo>
                  <a:pt x="2397993" y="259774"/>
                  <a:pt x="1786464" y="58182"/>
                  <a:pt x="1319618" y="9954"/>
                </a:cubicBezTo>
                <a:cubicBezTo>
                  <a:pt x="852772" y="-38274"/>
                  <a:pt x="428367" y="100623"/>
                  <a:pt x="208448" y="172000"/>
                </a:cubicBezTo>
                <a:cubicBezTo>
                  <a:pt x="-11471" y="243377"/>
                  <a:pt x="104" y="438218"/>
                  <a:pt x="104" y="438218"/>
                </a:cubicBezTo>
              </a:path>
            </a:pathLst>
          </a:custGeom>
          <a:noFill/>
          <a:ln>
            <a:solidFill>
              <a:srgbClr val="FF0000"/>
            </a:solidFill>
            <a:headEnd w="lg" len="lg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site collaboratif fonctionne comme un site d’établissement et dispose des mêmes fonctionnalités, ramenées à une communauté d’utilisateurs de l’établissement (classes, disciplines, projets éducatifs, etc…)…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r="2154"/>
          <a:stretch/>
        </p:blipFill>
        <p:spPr>
          <a:xfrm>
            <a:off x="323528" y="2331539"/>
            <a:ext cx="8663405" cy="3617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411761" y="3182658"/>
            <a:ext cx="2736303" cy="318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avec flèche vers le haut 13"/>
          <p:cNvSpPr/>
          <p:nvPr/>
        </p:nvSpPr>
        <p:spPr>
          <a:xfrm>
            <a:off x="4932040" y="4820280"/>
            <a:ext cx="3303871" cy="1273016"/>
          </a:xfrm>
          <a:prstGeom prst="up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affecte des membres au site collaboratif à partir des membres du site d’établissement « parent »</a:t>
            </a:r>
            <a:endParaRPr lang="fr-FR" sz="16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avec flèche vers le haut 15"/>
          <p:cNvSpPr/>
          <p:nvPr/>
        </p:nvSpPr>
        <p:spPr>
          <a:xfrm>
            <a:off x="134170" y="4293096"/>
            <a:ext cx="1917550" cy="1650206"/>
          </a:xfrm>
          <a:prstGeom prst="up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peut aussi créer des Equipes au sein du site collaboratif</a:t>
            </a:r>
            <a:endParaRPr lang="fr-FR" sz="16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lum/>
          </a:blip>
          <a:srcRect b="6718"/>
          <a:stretch/>
        </p:blipFill>
        <p:spPr>
          <a:xfrm>
            <a:off x="2660402" y="1741621"/>
            <a:ext cx="5691456" cy="4999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lum/>
          </a:blip>
          <a:srcRect b="6381"/>
          <a:stretch/>
        </p:blipFill>
        <p:spPr>
          <a:xfrm>
            <a:off x="683569" y="1762235"/>
            <a:ext cx="2027370" cy="4979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20688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chaque site collaboratif : un forum, un blog, un espace documentaire, annonces, calendrier, et tous les widgets disponibles…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03849" y="2492895"/>
            <a:ext cx="2736303" cy="256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3569" y="1741621"/>
            <a:ext cx="1944216" cy="4999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 droite rayée 6"/>
          <p:cNvSpPr/>
          <p:nvPr/>
        </p:nvSpPr>
        <p:spPr>
          <a:xfrm>
            <a:off x="2267744" y="3541821"/>
            <a:ext cx="936104" cy="72008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rayée 14"/>
          <p:cNvSpPr/>
          <p:nvPr/>
        </p:nvSpPr>
        <p:spPr>
          <a:xfrm>
            <a:off x="2267744" y="5558045"/>
            <a:ext cx="936104" cy="72008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5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3" grpId="0" animBg="1"/>
      <p:bldP spid="7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L’utilisateur va retrouver l’ensemble des sites collaboratifs auxquels il est affecté…….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40" y="1401125"/>
            <a:ext cx="7413379" cy="5438103"/>
          </a:xfrm>
          <a:prstGeom prst="rect">
            <a:avLst/>
          </a:prstGeom>
        </p:spPr>
      </p:pic>
      <p:sp>
        <p:nvSpPr>
          <p:cNvPr id="10" name="Flèche droite rayée 9"/>
          <p:cNvSpPr/>
          <p:nvPr/>
        </p:nvSpPr>
        <p:spPr>
          <a:xfrm>
            <a:off x="4952235" y="2262921"/>
            <a:ext cx="936104" cy="72008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5868144" y="1844824"/>
            <a:ext cx="2807521" cy="1797115"/>
            <a:chOff x="5960347" y="1700808"/>
            <a:chExt cx="2807521" cy="179711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/>
            <a:srcRect t="32126" r="2879" b="11371"/>
            <a:stretch/>
          </p:blipFill>
          <p:spPr>
            <a:xfrm>
              <a:off x="5960347" y="1744063"/>
              <a:ext cx="2788117" cy="151216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7949" y="2104103"/>
              <a:ext cx="2730515" cy="139382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980325" y="1700808"/>
              <a:ext cx="2787543" cy="1797115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074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L’utilisateur va retrouver l’ensemble des sites collaboratifs auxquels il est affecté…….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68760"/>
            <a:ext cx="7422124" cy="5444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348499" y="1938603"/>
            <a:ext cx="4358229" cy="2326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896381" y="3977310"/>
            <a:ext cx="4334703" cy="2850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4932040" y="3805775"/>
            <a:ext cx="4128634" cy="2918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" name="Groupe 18"/>
          <p:cNvGrpSpPr/>
          <p:nvPr/>
        </p:nvGrpSpPr>
        <p:grpSpPr>
          <a:xfrm>
            <a:off x="5960347" y="1703893"/>
            <a:ext cx="2807521" cy="1797115"/>
            <a:chOff x="5960347" y="1700808"/>
            <a:chExt cx="2807521" cy="179711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7"/>
            <a:srcRect t="32126" r="2879" b="11371"/>
            <a:stretch/>
          </p:blipFill>
          <p:spPr>
            <a:xfrm>
              <a:off x="5960347" y="1744063"/>
              <a:ext cx="2788117" cy="151216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7949" y="2104103"/>
              <a:ext cx="2730515" cy="139382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80325" y="1700808"/>
              <a:ext cx="2787543" cy="1797115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15" name="Connecteur droit avec flèche 14"/>
          <p:cNvCxnSpPr/>
          <p:nvPr/>
        </p:nvCxnSpPr>
        <p:spPr>
          <a:xfrm flipH="1">
            <a:off x="5706188" y="3140968"/>
            <a:ext cx="508318" cy="1124374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3923928" y="2564904"/>
            <a:ext cx="2218572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4355976" y="2276872"/>
            <a:ext cx="185853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2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propose à chaque utilisateur une messagerie </a:t>
            </a:r>
            <a:r>
              <a:rPr lang="fr-FR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avec réacheminement sur boîte au lettre externe de son choix (saisie obligatoire à la 1</a:t>
            </a:r>
            <a:r>
              <a:rPr lang="fr-FR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ère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connexion)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1376095" y="1895092"/>
            <a:ext cx="6402469" cy="4699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avec flèche vers le bas 5"/>
          <p:cNvSpPr/>
          <p:nvPr/>
        </p:nvSpPr>
        <p:spPr>
          <a:xfrm>
            <a:off x="4499992" y="5244618"/>
            <a:ext cx="1232330" cy="848678"/>
          </a:xfrm>
          <a:prstGeom prst="down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2"/>
                </a:solidFill>
              </a:rPr>
              <a:t>Editeur de texte WYSIWYG avec liens, images, etc.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7" name="Rectangle avec flèche vers la droite 6"/>
          <p:cNvSpPr/>
          <p:nvPr/>
        </p:nvSpPr>
        <p:spPr>
          <a:xfrm flipH="1">
            <a:off x="2699792" y="4829090"/>
            <a:ext cx="936104" cy="400110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2"/>
                </a:solidFill>
              </a:rPr>
              <a:t>Pièces jointes</a:t>
            </a:r>
            <a:endParaRPr lang="fr-FR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162182" y="1556792"/>
            <a:ext cx="8819635" cy="4275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destinataires peuvent être sélectionnés selon leur profil (enseignant, élève, parent, personnel), filière, classe, groupe….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2483768" y="4079394"/>
            <a:ext cx="1650505" cy="861774"/>
          </a:xfrm>
          <a:prstGeom prst="lef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2"/>
                </a:solidFill>
              </a:rPr>
              <a:t>Les critères de sélection peuvent être mémorisés et réutilisés</a:t>
            </a:r>
            <a:endParaRPr lang="fr-FR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476672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535"/>
          <a:stretch/>
        </p:blipFill>
        <p:spPr>
          <a:xfrm>
            <a:off x="1046801" y="1896817"/>
            <a:ext cx="7050398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467544" y="76470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"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ATRIUM, c’est un service WEB accessible de n’importe quel navigateur, à l’aide d’</a:t>
            </a:r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authentifiants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(un identifiant et son mot de passe)…</a:t>
            </a:r>
          </a:p>
          <a:p>
            <a:pPr algn="just"/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propose une fonction calendrier pour tous les espaces : Espace personnel, Site de l’établissement, Sites collaboratifs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1331640" y="1556792"/>
            <a:ext cx="6336704" cy="5151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80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ATRIUM, c’est l’accès direct à des applications thématiques « intégrées » (basées sur l’annuaire ATRIUM)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1745074" y="3645024"/>
            <a:ext cx="5419214" cy="3124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395536" y="1556792"/>
            <a:ext cx="3107258" cy="461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2289109" y="2816321"/>
            <a:ext cx="2247181" cy="468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1331640" y="2172687"/>
            <a:ext cx="2436118" cy="46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683568" y="2080155"/>
            <a:ext cx="1699654" cy="2140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1547664" y="2671878"/>
            <a:ext cx="1224136" cy="1549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2411760" y="3334492"/>
            <a:ext cx="766767" cy="9021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67744" y="4221088"/>
            <a:ext cx="1152128" cy="181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7">
            <a:lum/>
          </a:blip>
          <a:srcRect l="-1134" t="2066" r="1134" b="697"/>
          <a:stretch/>
        </p:blipFill>
        <p:spPr>
          <a:xfrm>
            <a:off x="7415134" y="2049068"/>
            <a:ext cx="773488" cy="789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1" name="Connecteur droit avec flèche 20"/>
          <p:cNvCxnSpPr>
            <a:endCxn id="19" idx="2"/>
          </p:cNvCxnSpPr>
          <p:nvPr/>
        </p:nvCxnSpPr>
        <p:spPr>
          <a:xfrm flipV="1">
            <a:off x="6410508" y="2838366"/>
            <a:ext cx="1391370" cy="1360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8">
            <a:lum/>
          </a:blip>
          <a:stretch>
            <a:fillRect/>
          </a:stretch>
        </p:blipFill>
        <p:spPr>
          <a:xfrm>
            <a:off x="5843134" y="1614128"/>
            <a:ext cx="1134748" cy="612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7" name="Connecteur droit avec flèche 26"/>
          <p:cNvCxnSpPr>
            <a:endCxn id="25" idx="2"/>
          </p:cNvCxnSpPr>
          <p:nvPr/>
        </p:nvCxnSpPr>
        <p:spPr>
          <a:xfrm flipV="1">
            <a:off x="6045048" y="2226247"/>
            <a:ext cx="365460" cy="19730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192929" y="166073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GRR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404241" y="1804754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GLPI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1774424">
            <a:off x="6292574" y="2576801"/>
            <a:ext cx="13335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fin 2015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6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29" grpId="0"/>
      <p:bldP spid="31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522184"/>
            <a:ext cx="1584176" cy="1108923"/>
          </a:xfrm>
          <a:prstGeom prst="rect">
            <a:avLst/>
          </a:prstGeom>
        </p:spPr>
      </p:pic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ATRIUM, un portail vers des applications «externes» (connecteur) </a:t>
            </a:r>
          </a:p>
          <a:p>
            <a:pPr marL="0" indent="0">
              <a:buNone/>
            </a:pPr>
            <a:endParaRPr lang="fr-FR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Exemple de PRONOTE (vie scolaire):</a:t>
            </a:r>
            <a:endParaRPr lang="fr-FR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1027239" y="3478200"/>
            <a:ext cx="5419214" cy="3124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4" name="Connecteur droit avec flèche 13"/>
          <p:cNvCxnSpPr>
            <a:stCxn id="18" idx="0"/>
          </p:cNvCxnSpPr>
          <p:nvPr/>
        </p:nvCxnSpPr>
        <p:spPr>
          <a:xfrm flipH="1" flipV="1">
            <a:off x="2914098" y="2420888"/>
            <a:ext cx="3963" cy="1648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02037" y="4069768"/>
            <a:ext cx="432048" cy="165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529835" y="2780928"/>
            <a:ext cx="76852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33" y="2865774"/>
            <a:ext cx="690130" cy="464974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115616" y="287868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Connecteur</a:t>
            </a:r>
            <a:endParaRPr lang="fr-FR" dirty="0"/>
          </a:p>
        </p:txBody>
      </p:sp>
      <p:sp>
        <p:nvSpPr>
          <p:cNvPr id="30" name="Organigramme : Disque magnétique 29"/>
          <p:cNvSpPr/>
          <p:nvPr/>
        </p:nvSpPr>
        <p:spPr>
          <a:xfrm>
            <a:off x="7368733" y="4284433"/>
            <a:ext cx="1215126" cy="1512168"/>
          </a:xfrm>
          <a:prstGeom prst="flowChartMagneticDisk">
            <a:avLst/>
          </a:prstGeom>
          <a:ln>
            <a:solidFill>
              <a:srgbClr val="FC414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D8039"/>
                </a:solidFill>
              </a:rPr>
              <a:t>Annuaire</a:t>
            </a:r>
          </a:p>
          <a:p>
            <a:pPr algn="ctr"/>
            <a:r>
              <a:rPr lang="fr-FR" sz="1200" b="1" dirty="0" smtClean="0">
                <a:solidFill>
                  <a:srgbClr val="FD8039"/>
                </a:solidFill>
              </a:rPr>
              <a:t>ATRIUM</a:t>
            </a:r>
            <a:endParaRPr lang="fr-FR" sz="1200" b="1" dirty="0">
              <a:solidFill>
                <a:srgbClr val="FD8039"/>
              </a:solidFill>
            </a:endParaRPr>
          </a:p>
        </p:txBody>
      </p:sp>
      <p:sp>
        <p:nvSpPr>
          <p:cNvPr id="32" name="Organigramme : Disque magnétique 31"/>
          <p:cNvSpPr/>
          <p:nvPr/>
        </p:nvSpPr>
        <p:spPr>
          <a:xfrm>
            <a:off x="7359723" y="1267331"/>
            <a:ext cx="1224136" cy="1368123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dirty="0" smtClean="0">
              <a:solidFill>
                <a:srgbClr val="FFFFFF">
                  <a:lumMod val="50000"/>
                </a:srgbClr>
              </a:solidFill>
            </a:endParaRPr>
          </a:p>
          <a:p>
            <a:pPr algn="ctr"/>
            <a:r>
              <a:rPr lang="fr-FR" sz="1100" b="1" dirty="0" smtClean="0">
                <a:solidFill>
                  <a:srgbClr val="FFFFFF">
                    <a:lumMod val="50000"/>
                  </a:srgbClr>
                </a:solidFill>
              </a:rPr>
              <a:t>Annuaire </a:t>
            </a:r>
          </a:p>
          <a:p>
            <a:pPr algn="ctr"/>
            <a:endParaRPr lang="fr-FR" sz="1100" b="1" dirty="0" smtClean="0">
              <a:solidFill>
                <a:srgbClr val="FFFFFF">
                  <a:lumMod val="50000"/>
                </a:srgbClr>
              </a:solidFill>
            </a:endParaRPr>
          </a:p>
          <a:p>
            <a:pPr algn="ctr"/>
            <a:r>
              <a:rPr lang="fr-FR" sz="1100" b="1" dirty="0" smtClean="0">
                <a:solidFill>
                  <a:srgbClr val="FFFFFF">
                    <a:lumMod val="50000"/>
                  </a:srgbClr>
                </a:solidFill>
              </a:rPr>
              <a:t>Index Education</a:t>
            </a:r>
          </a:p>
        </p:txBody>
      </p:sp>
      <p:cxnSp>
        <p:nvCxnSpPr>
          <p:cNvPr id="33" name="Connecteur droit avec flèche 32"/>
          <p:cNvCxnSpPr>
            <a:endCxn id="32" idx="2"/>
          </p:cNvCxnSpPr>
          <p:nvPr/>
        </p:nvCxnSpPr>
        <p:spPr>
          <a:xfrm flipV="1">
            <a:off x="3563888" y="1951393"/>
            <a:ext cx="3795835" cy="1916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2" idx="3"/>
            <a:endCxn id="30" idx="2"/>
          </p:cNvCxnSpPr>
          <p:nvPr/>
        </p:nvCxnSpPr>
        <p:spPr>
          <a:xfrm flipV="1">
            <a:off x="6446453" y="5040517"/>
            <a:ext cx="922280" cy="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417570" y="2889751"/>
            <a:ext cx="412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Accès direct sans </a:t>
            </a:r>
            <a:r>
              <a:rPr lang="fr-FR" dirty="0" smtClean="0"/>
              <a:t>réauthentification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27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22" grpId="0" animBg="1"/>
      <p:bldP spid="23" grpId="0"/>
      <p:bldP spid="30" grpId="0" animBg="1"/>
      <p:bldP spid="32" grpId="0" animBg="1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/>
          <p:cNvCxnSpPr/>
          <p:nvPr/>
        </p:nvCxnSpPr>
        <p:spPr>
          <a:xfrm flipV="1">
            <a:off x="6808413" y="1228920"/>
            <a:ext cx="1480579" cy="585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5776" b="25200"/>
          <a:stretch/>
        </p:blipFill>
        <p:spPr>
          <a:xfrm>
            <a:off x="5193552" y="1233484"/>
            <a:ext cx="3096344" cy="42748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intègre une assistance, et tout d’abord son aide en ligne accessible à tout moment…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63442" y="1772816"/>
            <a:ext cx="6594949" cy="496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7750654" y="1233484"/>
            <a:ext cx="6009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8128433" y="761607"/>
            <a:ext cx="504056" cy="580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860032" y="1233484"/>
            <a:ext cx="356478" cy="54862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4866593" y="1660968"/>
            <a:ext cx="349917" cy="36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6809317" y="1660969"/>
            <a:ext cx="1479675" cy="361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5536" y="2492896"/>
            <a:ext cx="23762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51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72816"/>
            <a:ext cx="6984776" cy="4280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156" y="3440838"/>
            <a:ext cx="3349340" cy="3417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395288" y="665401"/>
            <a:ext cx="8497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ATRIUM, donne la possibilité à tout utilisateur de synchroniser en permanence les documents de tous ses sites, avec son PC, smartphone, sa tablette </a:t>
            </a:r>
            <a:r>
              <a:rPr lang="fr-FR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(à l’image de Dropbox © ou </a:t>
            </a:r>
            <a:r>
              <a:rPr lang="fr-FR" sz="1400" dirty="0" err="1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GoogleDrive</a:t>
            </a:r>
            <a:r>
              <a:rPr lang="fr-FR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 ©)</a:t>
            </a:r>
            <a:endParaRPr lang="fr-FR" sz="14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703" y="1772816"/>
            <a:ext cx="1006921" cy="247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800" y="2173084"/>
            <a:ext cx="1080120" cy="319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1257300" y="1916833"/>
            <a:ext cx="1874540" cy="256252"/>
          </a:xfrm>
          <a:custGeom>
            <a:avLst/>
            <a:gdLst>
              <a:gd name="connsiteX0" fmla="*/ 0 w 1962150"/>
              <a:gd name="connsiteY0" fmla="*/ 29535 h 258135"/>
              <a:gd name="connsiteX1" fmla="*/ 1571625 w 1962150"/>
              <a:gd name="connsiteY1" fmla="*/ 20010 h 258135"/>
              <a:gd name="connsiteX2" fmla="*/ 1962150 w 1962150"/>
              <a:gd name="connsiteY2" fmla="*/ 258135 h 25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50" h="258135">
                <a:moveTo>
                  <a:pt x="0" y="29535"/>
                </a:moveTo>
                <a:cubicBezTo>
                  <a:pt x="622300" y="5722"/>
                  <a:pt x="1244600" y="-18090"/>
                  <a:pt x="1571625" y="20010"/>
                </a:cubicBezTo>
                <a:cubicBezTo>
                  <a:pt x="1898650" y="58110"/>
                  <a:pt x="1930400" y="158122"/>
                  <a:pt x="1962150" y="258135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fr-FR" smtClean="0">
              <a:solidFill>
                <a:srgbClr val="FFFFFF"/>
              </a:solidFill>
            </a:endParaRPr>
          </a:p>
        </p:txBody>
      </p:sp>
      <p:sp>
        <p:nvSpPr>
          <p:cNvPr id="10" name="Rectangle avec flèche vers la droite 9"/>
          <p:cNvSpPr/>
          <p:nvPr/>
        </p:nvSpPr>
        <p:spPr>
          <a:xfrm>
            <a:off x="755576" y="3140968"/>
            <a:ext cx="2160240" cy="864096"/>
          </a:xfrm>
          <a:prstGeom prst="rightArrowCallou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fr-FR" sz="1050" dirty="0" smtClean="0">
                <a:solidFill>
                  <a:srgbClr val="FFFFFF">
                    <a:lumMod val="50000"/>
                  </a:srgbClr>
                </a:solidFill>
              </a:rPr>
              <a:t>L’utilisateur télécharge puis installe sur son poste le « </a:t>
            </a:r>
            <a:r>
              <a:rPr lang="fr-FR" sz="1050" dirty="0" err="1" smtClean="0">
                <a:solidFill>
                  <a:srgbClr val="FFFFFF">
                    <a:lumMod val="50000"/>
                  </a:srgbClr>
                </a:solidFill>
              </a:rPr>
              <a:t>synchonisateur</a:t>
            </a:r>
            <a:r>
              <a:rPr lang="fr-FR" sz="1050" dirty="0" smtClean="0">
                <a:solidFill>
                  <a:srgbClr val="FFFFFF">
                    <a:lumMod val="50000"/>
                  </a:srgbClr>
                </a:solidFill>
              </a:rPr>
              <a:t> »</a:t>
            </a:r>
          </a:p>
        </p:txBody>
      </p:sp>
      <p:sp>
        <p:nvSpPr>
          <p:cNvPr id="11" name="Rectangle horizontal à deux flèches 10"/>
          <p:cNvSpPr/>
          <p:nvPr/>
        </p:nvSpPr>
        <p:spPr>
          <a:xfrm flipH="1">
            <a:off x="2771800" y="4525513"/>
            <a:ext cx="2923878" cy="936104"/>
          </a:xfrm>
          <a:prstGeom prst="leftRightArrowCallou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fr-FR" sz="1050" dirty="0" smtClean="0">
                <a:solidFill>
                  <a:srgbClr val="FFFFFF">
                    <a:lumMod val="50000"/>
                  </a:srgbClr>
                </a:solidFill>
              </a:rPr>
              <a:t>L’utilisateur paramètre le « synchronisateur »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90158" y="5539458"/>
            <a:ext cx="1750194" cy="8418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3" name="Rectangle avec flèche vers la droite 12"/>
          <p:cNvSpPr/>
          <p:nvPr/>
        </p:nvSpPr>
        <p:spPr>
          <a:xfrm>
            <a:off x="3203848" y="5601912"/>
            <a:ext cx="2664296" cy="864096"/>
          </a:xfrm>
          <a:prstGeom prst="rightArrowCallou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fr-FR" sz="1050" dirty="0" smtClean="0">
                <a:solidFill>
                  <a:srgbClr val="FFFFFF">
                    <a:lumMod val="50000"/>
                  </a:srgbClr>
                </a:solidFill>
              </a:rPr>
              <a:t>L’utilisateur choisi les sites dont il veut synchroniser en permanence les documents sur son poste</a:t>
            </a:r>
          </a:p>
        </p:txBody>
      </p:sp>
    </p:spTree>
    <p:extLst>
      <p:ext uri="{BB962C8B-B14F-4D97-AF65-F5344CB8AC3E}">
        <p14:creationId xmlns:p14="http://schemas.microsoft.com/office/powerpoint/2010/main" val="264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685145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intègre une gestion des demandes d’assistance en ligne pour tout utilisateur…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618963" y="1562348"/>
            <a:ext cx="3837326" cy="241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4972051" y="1412776"/>
            <a:ext cx="4032044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049207" y="3122965"/>
            <a:ext cx="2656736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Demande d’assistance « publique »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Non connecté / problème de connexion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661682" y="3122965"/>
            <a:ext cx="2831224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400">
                <a:solidFill>
                  <a:srgbClr val="FF0000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endParaRPr lang="fr-FR" dirty="0" smtClean="0"/>
          </a:p>
          <a:p>
            <a:r>
              <a:rPr lang="fr-FR" dirty="0" smtClean="0"/>
              <a:t>Demande </a:t>
            </a:r>
            <a:r>
              <a:rPr lang="fr-FR" dirty="0"/>
              <a:t>d’assistance « privée »</a:t>
            </a:r>
          </a:p>
          <a:p>
            <a:r>
              <a:rPr lang="fr-FR" dirty="0" smtClean="0"/>
              <a:t>Connecté</a:t>
            </a:r>
          </a:p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203848" y="4511973"/>
            <a:ext cx="3024336" cy="7172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Gestion des demandes par l’administrateur ATRIUM de l'établissement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5017" y="5736680"/>
            <a:ext cx="3024336" cy="8606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Gestion des demandes des administrateurs d’établissement par l’administrateur ATRIUM Région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Connecteur en arc 11"/>
          <p:cNvCxnSpPr>
            <a:stCxn id="7" idx="3"/>
            <a:endCxn id="10" idx="0"/>
          </p:cNvCxnSpPr>
          <p:nvPr/>
        </p:nvCxnSpPr>
        <p:spPr>
          <a:xfrm>
            <a:off x="4456289" y="2768155"/>
            <a:ext cx="259727" cy="1743818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rc 19"/>
          <p:cNvCxnSpPr>
            <a:stCxn id="8" idx="1"/>
            <a:endCxn id="10" idx="0"/>
          </p:cNvCxnSpPr>
          <p:nvPr/>
        </p:nvCxnSpPr>
        <p:spPr>
          <a:xfrm rot="10800000" flipV="1">
            <a:off x="4716017" y="2708919"/>
            <a:ext cx="256035" cy="180305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rc 29"/>
          <p:cNvCxnSpPr/>
          <p:nvPr/>
        </p:nvCxnSpPr>
        <p:spPr>
          <a:xfrm rot="16200000" flipH="1">
            <a:off x="4463146" y="5482072"/>
            <a:ext cx="506909" cy="1169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rc 36"/>
          <p:cNvCxnSpPr/>
          <p:nvPr/>
        </p:nvCxnSpPr>
        <p:spPr>
          <a:xfrm rot="5400000" flipH="1" flipV="1">
            <a:off x="4318544" y="5482655"/>
            <a:ext cx="506910" cy="1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4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5" grpId="0" animBg="1"/>
      <p:bldP spid="10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3448"/>
          <a:stretch/>
        </p:blipFill>
        <p:spPr>
          <a:xfrm>
            <a:off x="179512" y="4783875"/>
            <a:ext cx="2622534" cy="1885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Organigramme : Disque magnétique 8"/>
          <p:cNvSpPr/>
          <p:nvPr/>
        </p:nvSpPr>
        <p:spPr>
          <a:xfrm>
            <a:off x="3851647" y="5199835"/>
            <a:ext cx="1215126" cy="1512168"/>
          </a:xfrm>
          <a:prstGeom prst="flowChartMagneticDisk">
            <a:avLst/>
          </a:prstGeom>
          <a:ln>
            <a:solidFill>
              <a:srgbClr val="FC414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D8039"/>
                </a:solidFill>
              </a:rPr>
              <a:t>Annuaire</a:t>
            </a:r>
          </a:p>
          <a:p>
            <a:pPr algn="ctr"/>
            <a:r>
              <a:rPr lang="fr-FR" sz="1200" b="1" dirty="0" smtClean="0">
                <a:solidFill>
                  <a:srgbClr val="FD8039"/>
                </a:solidFill>
              </a:rPr>
              <a:t>ATRIUM des utilisateurs</a:t>
            </a:r>
            <a:endParaRPr lang="fr-FR" sz="1200" b="1" dirty="0">
              <a:solidFill>
                <a:srgbClr val="FD8039"/>
              </a:solidFill>
            </a:endParaRPr>
          </a:p>
        </p:txBody>
      </p:sp>
      <p:cxnSp>
        <p:nvCxnSpPr>
          <p:cNvPr id="11" name="Connecteur droit avec flèche 10"/>
          <p:cNvCxnSpPr>
            <a:stCxn id="6" idx="3"/>
          </p:cNvCxnSpPr>
          <p:nvPr/>
        </p:nvCxnSpPr>
        <p:spPr>
          <a:xfrm flipH="1">
            <a:off x="4722219" y="4365076"/>
            <a:ext cx="612068" cy="834759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5" name="Connecteur droit avec flèche 14"/>
          <p:cNvCxnSpPr>
            <a:stCxn id="8" idx="3"/>
          </p:cNvCxnSpPr>
          <p:nvPr/>
        </p:nvCxnSpPr>
        <p:spPr>
          <a:xfrm flipH="1">
            <a:off x="5008317" y="4473248"/>
            <a:ext cx="2912055" cy="1057611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2" name="Connecteur droit avec flèche 51"/>
          <p:cNvCxnSpPr>
            <a:stCxn id="51" idx="2"/>
            <a:endCxn id="9" idx="4"/>
          </p:cNvCxnSpPr>
          <p:nvPr/>
        </p:nvCxnSpPr>
        <p:spPr>
          <a:xfrm flipH="1">
            <a:off x="5066773" y="5924585"/>
            <a:ext cx="2299987" cy="31334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3" name="Connecteur droit avec flèche 62"/>
          <p:cNvCxnSpPr>
            <a:stCxn id="5" idx="3"/>
            <a:endCxn id="9" idx="2"/>
          </p:cNvCxnSpPr>
          <p:nvPr/>
        </p:nvCxnSpPr>
        <p:spPr>
          <a:xfrm>
            <a:off x="2802046" y="5726618"/>
            <a:ext cx="1049601" cy="229301"/>
          </a:xfrm>
          <a:prstGeom prst="straightConnector1">
            <a:avLst/>
          </a:prstGeom>
          <a:ln>
            <a:solidFill>
              <a:srgbClr val="FD8039"/>
            </a:solidFill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grpSp>
        <p:nvGrpSpPr>
          <p:cNvPr id="105" name="Groupe 104"/>
          <p:cNvGrpSpPr/>
          <p:nvPr/>
        </p:nvGrpSpPr>
        <p:grpSpPr>
          <a:xfrm>
            <a:off x="974241" y="2505533"/>
            <a:ext cx="1580409" cy="1478045"/>
            <a:chOff x="827584" y="692695"/>
            <a:chExt cx="2088232" cy="1836661"/>
          </a:xfrm>
        </p:grpSpPr>
        <p:pic>
          <p:nvPicPr>
            <p:cNvPr id="93" name="Image 92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896863" y="761702"/>
              <a:ext cx="1721912" cy="1536884"/>
            </a:xfrm>
            <a:prstGeom prst="rect">
              <a:avLst/>
            </a:prstGeom>
          </p:spPr>
        </p:pic>
        <p:sp>
          <p:nvSpPr>
            <p:cNvPr id="103" name="Rectangle 102"/>
            <p:cNvSpPr/>
            <p:nvPr/>
          </p:nvSpPr>
          <p:spPr>
            <a:xfrm>
              <a:off x="827584" y="692695"/>
              <a:ext cx="2088232" cy="1823791"/>
            </a:xfrm>
            <a:prstGeom prst="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922730" y="2108659"/>
              <a:ext cx="1953815" cy="420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Etablissement</a:t>
              </a:r>
              <a:endParaRPr lang="fr-FR" dirty="0"/>
            </a:p>
          </p:txBody>
        </p:sp>
      </p:grpSp>
      <p:cxnSp>
        <p:nvCxnSpPr>
          <p:cNvPr id="107" name="Connecteur droit avec flèche 106"/>
          <p:cNvCxnSpPr/>
          <p:nvPr/>
        </p:nvCxnSpPr>
        <p:spPr>
          <a:xfrm flipV="1">
            <a:off x="2627784" y="2546137"/>
            <a:ext cx="1230896" cy="666839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grpSp>
        <p:nvGrpSpPr>
          <p:cNvPr id="2" name="Groupe 1"/>
          <p:cNvGrpSpPr/>
          <p:nvPr/>
        </p:nvGrpSpPr>
        <p:grpSpPr>
          <a:xfrm>
            <a:off x="3858680" y="980729"/>
            <a:ext cx="2938274" cy="3548571"/>
            <a:chOff x="3858680" y="980729"/>
            <a:chExt cx="2938274" cy="3548571"/>
          </a:xfrm>
        </p:grpSpPr>
        <p:sp>
          <p:nvSpPr>
            <p:cNvPr id="101" name="Pentagone 100"/>
            <p:cNvSpPr/>
            <p:nvPr/>
          </p:nvSpPr>
          <p:spPr>
            <a:xfrm rot="5400000">
              <a:off x="5073759" y="1416623"/>
              <a:ext cx="522057" cy="2516788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6" name="Organigramme : Disque magnétique 5"/>
            <p:cNvSpPr/>
            <p:nvPr/>
          </p:nvSpPr>
          <p:spPr>
            <a:xfrm>
              <a:off x="4722219" y="2996953"/>
              <a:ext cx="1224136" cy="1368123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 smtClean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Annuaire Académique</a:t>
              </a: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Fédérateur</a:t>
              </a: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(AAF)</a:t>
              </a:r>
            </a:p>
          </p:txBody>
        </p:sp>
        <p:sp>
          <p:nvSpPr>
            <p:cNvPr id="48" name="Organigramme : Disque magnétique 47"/>
            <p:cNvSpPr/>
            <p:nvPr/>
          </p:nvSpPr>
          <p:spPr>
            <a:xfrm>
              <a:off x="5409545" y="1319283"/>
              <a:ext cx="1183637" cy="1049777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 smtClean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Structures</a:t>
              </a: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STS-WEB</a:t>
              </a:r>
            </a:p>
          </p:txBody>
        </p:sp>
        <p:sp>
          <p:nvSpPr>
            <p:cNvPr id="44" name="Organigramme : Disque magnétique 43"/>
            <p:cNvSpPr/>
            <p:nvPr/>
          </p:nvSpPr>
          <p:spPr>
            <a:xfrm>
              <a:off x="4074148" y="1333434"/>
              <a:ext cx="1185884" cy="1029598"/>
            </a:xfrm>
            <a:prstGeom prst="flowChartMagneticDisk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 smtClean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Base Elèves Etablissement </a:t>
              </a: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BEE-SIECLE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858680" y="980729"/>
              <a:ext cx="2938274" cy="354857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4779175" y="980729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Académies </a:t>
              </a:r>
              <a:endParaRPr lang="fr-FR" sz="1400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6954467" y="4797153"/>
            <a:ext cx="2024224" cy="1914850"/>
            <a:chOff x="6954467" y="4797153"/>
            <a:chExt cx="2024224" cy="1914850"/>
          </a:xfrm>
        </p:grpSpPr>
        <p:sp>
          <p:nvSpPr>
            <p:cNvPr id="51" name="Organigramme : Disque magnétique 50"/>
            <p:cNvSpPr/>
            <p:nvPr/>
          </p:nvSpPr>
          <p:spPr>
            <a:xfrm>
              <a:off x="7366760" y="5251817"/>
              <a:ext cx="1224136" cy="1345536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Personnels Région</a:t>
              </a:r>
              <a:endParaRPr lang="fr-FR" sz="1200" b="1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954467" y="4797153"/>
              <a:ext cx="2024224" cy="191485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36" name="ZoneTexte 135"/>
            <p:cNvSpPr txBox="1"/>
            <p:nvPr/>
          </p:nvSpPr>
          <p:spPr>
            <a:xfrm>
              <a:off x="7467770" y="4827467"/>
              <a:ext cx="8931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REGION</a:t>
              </a:r>
              <a:endParaRPr lang="fr-FR" sz="1400" dirty="0"/>
            </a:p>
          </p:txBody>
        </p:sp>
      </p:grpSp>
      <p:cxnSp>
        <p:nvCxnSpPr>
          <p:cNvPr id="152" name="Connecteur droit avec flèche 151"/>
          <p:cNvCxnSpPr/>
          <p:nvPr/>
        </p:nvCxnSpPr>
        <p:spPr>
          <a:xfrm>
            <a:off x="1876581" y="4061528"/>
            <a:ext cx="2197567" cy="1138307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68" name="ZoneTexte 167"/>
          <p:cNvSpPr txBox="1"/>
          <p:nvPr/>
        </p:nvSpPr>
        <p:spPr>
          <a:xfrm>
            <a:off x="1090732" y="332656"/>
            <a:ext cx="801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provenance des données personnelles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9" name="ZoneTexte 168"/>
          <p:cNvSpPr txBox="1"/>
          <p:nvPr/>
        </p:nvSpPr>
        <p:spPr>
          <a:xfrm rot="1708603">
            <a:off x="2627238" y="4415363"/>
            <a:ext cx="1183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bg1">
                    <a:lumMod val="65000"/>
                  </a:schemeClr>
                </a:solidFill>
              </a:rPr>
              <a:t>Saisie manuelle</a:t>
            </a:r>
            <a:endParaRPr lang="fr-FR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948264" y="980729"/>
            <a:ext cx="2024224" cy="3548571"/>
            <a:chOff x="6948264" y="980729"/>
            <a:chExt cx="2024224" cy="3548571"/>
          </a:xfrm>
        </p:grpSpPr>
        <p:sp>
          <p:nvSpPr>
            <p:cNvPr id="8" name="Organigramme : Disque magnétique 7"/>
            <p:cNvSpPr/>
            <p:nvPr/>
          </p:nvSpPr>
          <p:spPr>
            <a:xfrm>
              <a:off x="7308304" y="3140968"/>
              <a:ext cx="1224136" cy="1332280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 smtClean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Annuaire</a:t>
              </a: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SAPIA</a:t>
              </a: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Enseignement Agricole</a:t>
              </a:r>
              <a:endParaRPr lang="fr-FR" sz="1100" b="1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46" name="Organigramme : Disque magnétique 45"/>
            <p:cNvSpPr/>
            <p:nvPr/>
          </p:nvSpPr>
          <p:spPr>
            <a:xfrm>
              <a:off x="7164288" y="1320590"/>
              <a:ext cx="1525720" cy="1172307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 smtClean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Bases</a:t>
              </a: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Libellule (élèves)</a:t>
              </a:r>
            </a:p>
            <a:p>
              <a:pPr algn="ctr"/>
              <a:r>
                <a:rPr lang="fr-FR" sz="1100" dirty="0" err="1" smtClean="0">
                  <a:solidFill>
                    <a:srgbClr val="FFFFFF">
                      <a:lumMod val="50000"/>
                    </a:srgbClr>
                  </a:solidFill>
                </a:rPr>
                <a:t>Guepard</a:t>
              </a:r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 (</a:t>
              </a:r>
              <a:r>
                <a:rPr lang="fr-FR" sz="1100" dirty="0" err="1" smtClean="0">
                  <a:solidFill>
                    <a:srgbClr val="FFFFFF">
                      <a:lumMod val="50000"/>
                    </a:srgbClr>
                  </a:solidFill>
                </a:rPr>
                <a:t>ens</a:t>
              </a:r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.)</a:t>
              </a:r>
              <a:endParaRPr lang="fr-FR" sz="1100" dirty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dirty="0" err="1" smtClean="0">
                  <a:solidFill>
                    <a:srgbClr val="FFFFFF">
                      <a:lumMod val="50000"/>
                    </a:srgbClr>
                  </a:solidFill>
                </a:rPr>
                <a:t>Colentagri</a:t>
              </a:r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 (admin)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948264" y="980729"/>
              <a:ext cx="2024224" cy="354857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7517464" y="980729"/>
              <a:ext cx="793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DRAAF</a:t>
              </a:r>
              <a:endParaRPr lang="fr-FR" sz="1400" dirty="0"/>
            </a:p>
          </p:txBody>
        </p:sp>
        <p:sp>
          <p:nvSpPr>
            <p:cNvPr id="29" name="Pentagone 28"/>
            <p:cNvSpPr/>
            <p:nvPr/>
          </p:nvSpPr>
          <p:spPr>
            <a:xfrm rot="5400000">
              <a:off x="7666119" y="2058194"/>
              <a:ext cx="522057" cy="1525720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</p:spTree>
    <p:extLst>
      <p:ext uri="{BB962C8B-B14F-4D97-AF65-F5344CB8AC3E}">
        <p14:creationId xmlns:p14="http://schemas.microsoft.com/office/powerpoint/2010/main" val="103914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ZoneTexte 167"/>
          <p:cNvSpPr txBox="1"/>
          <p:nvPr/>
        </p:nvSpPr>
        <p:spPr>
          <a:xfrm>
            <a:off x="467544" y="836712"/>
            <a:ext cx="80177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est édité par la Région qui en assure la maîtrise d’ouvrage.</a:t>
            </a: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ATRIUM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 fondé sur des logiciels libres; les développements spécifiques qui le composent sont placés sous licence « open source 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».</a:t>
            </a: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est développé selon la méthode « AGILE », qui prévoit la collecte des besoins des usagers et la mise en œuvre des évolutions </a:t>
            </a:r>
            <a:r>
              <a:rPr lang="fr-FR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continu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ATRIUM est hébergé sur la plateforme régionale des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lycées gérée par la Région et point de convergence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des fibres optiques des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établissements et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de connexion à Internet via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Renater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 déclaré à la CNIL sous le numéro 1821887.</a:t>
            </a:r>
          </a:p>
          <a:p>
            <a:pPr marL="0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est nativement multi-supports (responsive design), ses écrans s’adaptent automatiquement…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699792" y="2916929"/>
            <a:ext cx="4608512" cy="4507768"/>
            <a:chOff x="395536" y="1657536"/>
            <a:chExt cx="3810000" cy="38100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6" y="1657536"/>
              <a:ext cx="3810000" cy="381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620" y="2303339"/>
              <a:ext cx="3239308" cy="1822111"/>
            </a:xfrm>
            <a:prstGeom prst="rect">
              <a:avLst/>
            </a:prstGeom>
          </p:spPr>
        </p:pic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03498">
            <a:off x="429304" y="1871095"/>
            <a:ext cx="2527704" cy="203467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89593">
            <a:off x="7522077" y="2146811"/>
            <a:ext cx="1207201" cy="20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8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476672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76470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"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ATRIUM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 à chaque utilisateur, trois types d’espace, au fonctionnement et à l’ergonomie similaires…</a:t>
            </a: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93179" y="1740578"/>
            <a:ext cx="2097553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L’espace personnel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550442" y="1728287"/>
            <a:ext cx="1944216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Le site d’établissement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354369" y="1740578"/>
            <a:ext cx="2109849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Des sites collaboratifs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083709"/>
            <a:ext cx="2223188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32" y="3064996"/>
            <a:ext cx="2091300" cy="187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148" y="3209012"/>
            <a:ext cx="2091300" cy="187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3353028"/>
            <a:ext cx="2091300" cy="187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Groupe 13"/>
          <p:cNvGrpSpPr/>
          <p:nvPr/>
        </p:nvGrpSpPr>
        <p:grpSpPr>
          <a:xfrm>
            <a:off x="3124552" y="2992096"/>
            <a:ext cx="2800836" cy="2127443"/>
            <a:chOff x="3124552" y="2992096"/>
            <a:chExt cx="2800836" cy="212744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4552" y="2992096"/>
              <a:ext cx="2800836" cy="212744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235647" y="3677496"/>
              <a:ext cx="828000" cy="62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68568" y="3679114"/>
              <a:ext cx="762157" cy="572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55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76470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ATRIUM, c’est tout d’abord un espace personnel, modulable et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personnalisable…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60" y="1631349"/>
            <a:ext cx="7024496" cy="5049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660232" y="1637875"/>
            <a:ext cx="792088" cy="198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4860032" y="1124744"/>
            <a:ext cx="2088232" cy="33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endCxn id="7" idx="1"/>
          </p:cNvCxnSpPr>
          <p:nvPr/>
        </p:nvCxnSpPr>
        <p:spPr>
          <a:xfrm>
            <a:off x="5904148" y="1126414"/>
            <a:ext cx="756084" cy="610586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14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69269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L’écran de l’utilisateur est organisé en « 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widgets »,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objets qui affichent des blocs, chaque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objet étant une application particulière…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23" y="1772816"/>
            <a:ext cx="6594061" cy="4739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35896" y="2636912"/>
            <a:ext cx="4248472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516323" y="2636912"/>
            <a:ext cx="2047565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16323" y="3675232"/>
            <a:ext cx="2047565" cy="2837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1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69269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L’utilisateur peut déplacer en « glisser-déposer » (drag &amp; drop), chaque bloc pour organiser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son écran à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façon…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23" y="1772816"/>
            <a:ext cx="6594061" cy="4739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88331" y="3573016"/>
            <a:ext cx="2047565" cy="2926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656229" y="2636912"/>
            <a:ext cx="4228139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674432"/>
            <a:ext cx="4075457" cy="3473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239" y="3661091"/>
            <a:ext cx="2001657" cy="2800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5" name="Connecteur droit avec flèche 14"/>
          <p:cNvCxnSpPr/>
          <p:nvPr/>
        </p:nvCxnSpPr>
        <p:spPr>
          <a:xfrm flipH="1">
            <a:off x="3347864" y="3560295"/>
            <a:ext cx="2808312" cy="94882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2530113" y="3933056"/>
            <a:ext cx="3463601" cy="122413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03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37465 -0.1680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0672 L -0.1599 0.04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69269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L’utilisateur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peut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ajouter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à son écran en « glisser-déposer », les applications de son choix à partir d’une liste à sa disposition, ou les supprimer… 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44688" b="25340"/>
          <a:stretch/>
        </p:blipFill>
        <p:spPr>
          <a:xfrm>
            <a:off x="467544" y="1820128"/>
            <a:ext cx="3528392" cy="2252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395536" y="1892136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endCxn id="5" idx="1"/>
          </p:cNvCxnSpPr>
          <p:nvPr/>
        </p:nvCxnSpPr>
        <p:spPr>
          <a:xfrm>
            <a:off x="251520" y="1460088"/>
            <a:ext cx="207288" cy="484775"/>
          </a:xfrm>
          <a:prstGeom prst="straightConnector1">
            <a:avLst/>
          </a:prstGeom>
          <a:ln w="349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rc 12"/>
          <p:cNvCxnSpPr>
            <a:stCxn id="5" idx="4"/>
          </p:cNvCxnSpPr>
          <p:nvPr/>
        </p:nvCxnSpPr>
        <p:spPr>
          <a:xfrm rot="16200000" flipH="1">
            <a:off x="-284226" y="3147962"/>
            <a:ext cx="2655668" cy="864096"/>
          </a:xfrm>
          <a:prstGeom prst="curvedConnector2">
            <a:avLst/>
          </a:prstGeom>
          <a:ln w="349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894" y="3061006"/>
            <a:ext cx="6216347" cy="3752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475657" y="3044263"/>
            <a:ext cx="2088231" cy="3739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151" y="4072293"/>
            <a:ext cx="2485714" cy="34285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69264" y="4072293"/>
            <a:ext cx="2496601" cy="342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611659" y="4372519"/>
            <a:ext cx="1232149" cy="183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Connecteur droit avec flèche 23"/>
          <p:cNvCxnSpPr>
            <a:stCxn id="20" idx="3"/>
            <a:endCxn id="19" idx="1"/>
          </p:cNvCxnSpPr>
          <p:nvPr/>
        </p:nvCxnSpPr>
        <p:spPr>
          <a:xfrm flipV="1">
            <a:off x="2843808" y="4243722"/>
            <a:ext cx="1925456" cy="220754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15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85 0.03218 L -2.22222E-6 1.11022E-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Modèle par défaut">
  <a:themeElements>
    <a:clrScheme name="3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dèle par défaut">
  <a:themeElements>
    <a:clrScheme name="3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32534</TotalTime>
  <Words>1055</Words>
  <Application>Microsoft Office PowerPoint</Application>
  <PresentationFormat>Affichage à l'écran (4:3)</PresentationFormat>
  <Paragraphs>208</Paragraphs>
  <Slides>37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18</vt:i4>
      </vt:variant>
      <vt:variant>
        <vt:lpstr>Titres des diapositives</vt:lpstr>
      </vt:variant>
      <vt:variant>
        <vt:i4>37</vt:i4>
      </vt:variant>
    </vt:vector>
  </HeadingPairs>
  <TitlesOfParts>
    <vt:vector size="61" baseType="lpstr">
      <vt:lpstr>Arial</vt:lpstr>
      <vt:lpstr>Arial Narrow</vt:lpstr>
      <vt:lpstr>Calibri</vt:lpstr>
      <vt:lpstr>Lucida Bright</vt:lpstr>
      <vt:lpstr>Tahoma</vt:lpstr>
      <vt:lpstr>Wingdings</vt:lpstr>
      <vt:lpstr>Conception personnalisée</vt:lpstr>
      <vt:lpstr>1_Modèle par défaut</vt:lpstr>
      <vt:lpstr>3_Modèle par défaut</vt:lpstr>
      <vt:lpstr>Modèle par défaut</vt:lpstr>
      <vt:lpstr>2_Modèle par défaut</vt:lpstr>
      <vt:lpstr>4_Modèle par défaut</vt:lpstr>
      <vt:lpstr>5_Modèle par défaut</vt:lpstr>
      <vt:lpstr>6_Modèle par défaut</vt:lpstr>
      <vt:lpstr>7_Modèle par défaut</vt:lpstr>
      <vt:lpstr>8_Modèle par défaut</vt:lpstr>
      <vt:lpstr>10_Modèle par défaut</vt:lpstr>
      <vt:lpstr>9_Modèle par défaut</vt:lpstr>
      <vt:lpstr>11_Modèle par défaut</vt:lpstr>
      <vt:lpstr>12_Modèle par défaut</vt:lpstr>
      <vt:lpstr>22_Modèle par défaut</vt:lpstr>
      <vt:lpstr>23_Modèle par défaut</vt:lpstr>
      <vt:lpstr>24_Modèle par défaut</vt:lpstr>
      <vt:lpstr>13_Modèle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718</cp:revision>
  <cp:lastPrinted>2015-02-06T18:47:54Z</cp:lastPrinted>
  <dcterms:created xsi:type="dcterms:W3CDTF">2007-11-30T18:57:55Z</dcterms:created>
  <dcterms:modified xsi:type="dcterms:W3CDTF">2015-02-24T14:19:48Z</dcterms:modified>
</cp:coreProperties>
</file>