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  <p:sldMasterId id="2147483761" r:id="rId3"/>
    <p:sldMasterId id="2147483762" r:id="rId4"/>
    <p:sldMasterId id="2147483808" r:id="rId5"/>
    <p:sldMasterId id="2147483821" r:id="rId6"/>
    <p:sldMasterId id="2147483833" r:id="rId7"/>
    <p:sldMasterId id="2147483847" r:id="rId8"/>
    <p:sldMasterId id="2147483861" r:id="rId9"/>
    <p:sldMasterId id="2147483901" r:id="rId10"/>
    <p:sldMasterId id="2147483913" r:id="rId11"/>
    <p:sldMasterId id="2147483925" r:id="rId12"/>
    <p:sldMasterId id="2147483959" r:id="rId13"/>
    <p:sldMasterId id="2147483971" r:id="rId14"/>
    <p:sldMasterId id="2147483983" r:id="rId15"/>
    <p:sldMasterId id="2147483996" r:id="rId16"/>
    <p:sldMasterId id="2147484022" r:id="rId17"/>
    <p:sldMasterId id="2147484035" r:id="rId18"/>
  </p:sldMasterIdLst>
  <p:notesMasterIdLst>
    <p:notesMasterId r:id="rId52"/>
  </p:notesMasterIdLst>
  <p:handoutMasterIdLst>
    <p:handoutMasterId r:id="rId53"/>
  </p:handoutMasterIdLst>
  <p:sldIdLst>
    <p:sldId id="389" r:id="rId19"/>
    <p:sldId id="392" r:id="rId20"/>
    <p:sldId id="329" r:id="rId21"/>
    <p:sldId id="393" r:id="rId22"/>
    <p:sldId id="318" r:id="rId23"/>
    <p:sldId id="380" r:id="rId24"/>
    <p:sldId id="324" r:id="rId25"/>
    <p:sldId id="325" r:id="rId26"/>
    <p:sldId id="327" r:id="rId27"/>
    <p:sldId id="328" r:id="rId28"/>
    <p:sldId id="341" r:id="rId29"/>
    <p:sldId id="342" r:id="rId30"/>
    <p:sldId id="320" r:id="rId31"/>
    <p:sldId id="337" r:id="rId32"/>
    <p:sldId id="395" r:id="rId33"/>
    <p:sldId id="338" r:id="rId34"/>
    <p:sldId id="354" r:id="rId35"/>
    <p:sldId id="384" r:id="rId36"/>
    <p:sldId id="385" r:id="rId37"/>
    <p:sldId id="386" r:id="rId38"/>
    <p:sldId id="332" r:id="rId39"/>
    <p:sldId id="336" r:id="rId40"/>
    <p:sldId id="390" r:id="rId41"/>
    <p:sldId id="396" r:id="rId42"/>
    <p:sldId id="399" r:id="rId43"/>
    <p:sldId id="400" r:id="rId44"/>
    <p:sldId id="345" r:id="rId45"/>
    <p:sldId id="346" r:id="rId46"/>
    <p:sldId id="397" r:id="rId47"/>
    <p:sldId id="333" r:id="rId48"/>
    <p:sldId id="398" r:id="rId49"/>
    <p:sldId id="394" r:id="rId50"/>
    <p:sldId id="387" r:id="rId51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FC8038"/>
    <a:srgbClr val="FF9900"/>
    <a:srgbClr val="BCBCBC"/>
    <a:srgbClr val="FF8181"/>
    <a:srgbClr val="FF0000"/>
    <a:srgbClr val="FBFCF2"/>
    <a:srgbClr val="FFFF99"/>
    <a:srgbClr val="ECF0C8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03" autoAdjust="0"/>
    <p:restoredTop sz="94671" autoAdjust="0"/>
  </p:normalViewPr>
  <p:slideViewPr>
    <p:cSldViewPr>
      <p:cViewPr>
        <p:scale>
          <a:sx n="70" d="100"/>
          <a:sy n="70" d="100"/>
        </p:scale>
        <p:origin x="4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9234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39055-9227-4AF1-804C-25B7762F99B4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A0B410C2-D308-4CC2-914F-940090A550EE}">
      <dgm:prSet phldrT="[Texte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4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1C91B92-63C0-4CF8-B961-1A889D0FE3E6}" type="parTrans" cxnId="{FDAFE328-5830-4D45-9734-9BC38023B11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DDAEBAB-CB12-4135-8035-E424DB173F34}" type="sibTrans" cxnId="{FDAFE328-5830-4D45-9734-9BC38023B11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0F1CE5FC-C122-4513-A70D-DB7A95EA2FB3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Engagement de conformité CNIL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9CF99A-42BE-476E-984E-3931F9B9ABF5}" type="parTrans" cxnId="{19776145-BE11-4CE4-A034-DCA589BD7D8E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2A1E630-421D-4F98-BDC5-34025E439605}" type="sibTrans" cxnId="{19776145-BE11-4CE4-A034-DCA589BD7D8E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B2FAB78-E462-496A-A912-3805CB20B6BA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Convention tripartite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90E6DCB-6C1F-4C0D-A893-4B50BADFFE68}" type="parTrans" cxnId="{CCA321CF-9052-4741-BA8F-4BD53D7889C0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D91B39B-A825-4264-8C22-ADF42DFFE655}" type="sibTrans" cxnId="{CCA321CF-9052-4741-BA8F-4BD53D7889C0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3A134E1-A946-4031-B6FB-35C5B9AD66CC}">
      <dgm:prSet phldrT="[Texte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4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22B2916-69DB-4D5F-9E96-A31F41F72615}" type="parTrans" cxnId="{E65A02C6-206F-4B2C-A207-3034734D8E03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F014B6F-4E1F-4DDE-AD52-DF0300233A47}" type="sibTrans" cxnId="{E65A02C6-206F-4B2C-A207-3034734D8E03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4DD26B0-E549-4010-B676-6C1202FFEDCE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Chargement des données utilisateurs</a:t>
          </a:r>
          <a:endParaRPr lang="fr-FR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B9CA4B1-A162-4DA1-8EC4-C9F339358F34}" type="parTrans" cxnId="{CBEC5B4C-E854-4E37-83B9-F3A052AC961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6E3DB8BB-4872-432C-A836-A964082F5A7B}" type="sibTrans" cxnId="{CBEC5B4C-E854-4E37-83B9-F3A052AC961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DD52AA5-75EB-488A-940F-C3FE6DB85DB3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Fourniture des </a:t>
          </a:r>
          <a:r>
            <a:rPr lang="fr-FR" sz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authentifiants</a:t>
          </a:r>
          <a:r>
            <a:rPr lang="fr-FR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au Chef d’établissement</a:t>
          </a:r>
          <a:endParaRPr lang="fr-FR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5933D3A-F646-4D31-A1D7-8A83AA54D943}" type="parTrans" cxnId="{09895BDA-9AEB-4453-85B6-3C7D37BF1E73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08A79E1-96DD-4880-873B-632A492FE06B}" type="sibTrans" cxnId="{09895BDA-9AEB-4453-85B6-3C7D37BF1E73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9BD4881-1B3C-457F-9C45-FCC690CB670F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Délégation des droits aux administrateurs d’établissement</a:t>
          </a:r>
          <a:endParaRPr lang="fr-FR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6DBCAC7-7F86-4C0D-A9B8-C7AA0658A536}" type="parTrans" cxnId="{7E412AB2-403D-4B4B-BE13-ACFF6C0414F9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1320E1F-2874-4D40-93E1-59505498E200}" type="sibTrans" cxnId="{7E412AB2-403D-4B4B-BE13-ACFF6C0414F9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A623C5A-AE06-4AC7-8631-9282585813A1}">
      <dgm:prSet phldrT="[Texte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4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3C8F65FC-3ADD-47A8-B21A-34840A6AF084}" type="parTrans" cxnId="{0DC85125-DA71-4765-AC6F-22A08AC0C10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2707256-8EEB-4B3E-AD91-CF9CF8BC3DC1}" type="sibTrans" cxnId="{0DC85125-DA71-4765-AC6F-22A08AC0C101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5B7C54F-FCEF-41D5-AD87-C660BAFE4F0A}">
      <dgm:prSet phldrT="[Texte]" custT="1"/>
      <dgm:spPr>
        <a:solidFill>
          <a:schemeClr val="bg1">
            <a:alpha val="90000"/>
          </a:schemeClr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Questionnaire d’adhésion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80D296E-BA29-42EC-B022-D5CF3C2B6E05}" type="parTrans" cxnId="{502F57A6-68C1-45AF-96D3-DB7E5FB57D06}">
      <dgm:prSet/>
      <dgm:spPr/>
      <dgm:t>
        <a:bodyPr/>
        <a:lstStyle/>
        <a:p>
          <a:endParaRPr lang="fr-FR"/>
        </a:p>
      </dgm:t>
    </dgm:pt>
    <dgm:pt modelId="{F994E847-B301-478E-94E8-B0DC36083019}" type="sibTrans" cxnId="{502F57A6-68C1-45AF-96D3-DB7E5FB57D06}">
      <dgm:prSet/>
      <dgm:spPr/>
      <dgm:t>
        <a:bodyPr/>
        <a:lstStyle/>
        <a:p>
          <a:endParaRPr lang="fr-FR"/>
        </a:p>
      </dgm:t>
    </dgm:pt>
    <dgm:pt modelId="{02D67532-B5DC-4508-9240-65DA8BF16847}">
      <dgm:prSet phldrT="[Texte]" custT="1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fr-FR" sz="40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A41860A-153B-4A93-827C-ED2F5538FD5F}" type="parTrans" cxnId="{E496221E-BBFC-4BD3-8F40-7AA89950E0E5}">
      <dgm:prSet/>
      <dgm:spPr/>
      <dgm:t>
        <a:bodyPr/>
        <a:lstStyle/>
        <a:p>
          <a:endParaRPr lang="fr-FR"/>
        </a:p>
      </dgm:t>
    </dgm:pt>
    <dgm:pt modelId="{817A4334-1B9E-400C-90A9-D7FB07CB0B1F}" type="sibTrans" cxnId="{E496221E-BBFC-4BD3-8F40-7AA89950E0E5}">
      <dgm:prSet/>
      <dgm:spPr/>
      <dgm:t>
        <a:bodyPr/>
        <a:lstStyle/>
        <a:p>
          <a:endParaRPr lang="fr-FR"/>
        </a:p>
      </dgm:t>
    </dgm:pt>
    <dgm:pt modelId="{EA952066-AF16-4149-A54C-E76C8531D91D}">
      <dgm:prSet phldrT="[Texte]" custT="1"/>
      <dgm:spPr>
        <a:noFill/>
        <a:ln>
          <a:solidFill>
            <a:schemeClr val="bg1">
              <a:lumMod val="65000"/>
            </a:schemeClr>
          </a:solidFill>
          <a:prstDash val="sysDash"/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Engagement du projet par l’Etablissement 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C535B1-B7C9-4026-82D5-7719F37A7EC8}" type="parTrans" cxnId="{89925D3B-0700-4474-800C-844879B70D76}">
      <dgm:prSet/>
      <dgm:spPr/>
      <dgm:t>
        <a:bodyPr/>
        <a:lstStyle/>
        <a:p>
          <a:endParaRPr lang="fr-FR"/>
        </a:p>
      </dgm:t>
    </dgm:pt>
    <dgm:pt modelId="{EABD9685-A979-4288-9C96-E32365374484}" type="sibTrans" cxnId="{89925D3B-0700-4474-800C-844879B70D76}">
      <dgm:prSet/>
      <dgm:spPr/>
      <dgm:t>
        <a:bodyPr/>
        <a:lstStyle/>
        <a:p>
          <a:endParaRPr lang="fr-FR"/>
        </a:p>
      </dgm:t>
    </dgm:pt>
    <dgm:pt modelId="{5BD5B116-A5C9-43F4-A92E-9EAF5F0904BB}">
      <dgm:prSet phldrT="[Texte]" custT="1"/>
      <dgm:spPr>
        <a:noFill/>
        <a:ln>
          <a:solidFill>
            <a:schemeClr val="bg1">
              <a:lumMod val="65000"/>
            </a:schemeClr>
          </a:solidFill>
          <a:prstDash val="sysDash"/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Accompagnement de l’académie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829F2A5-7290-476A-832B-05ED9EC86845}" type="parTrans" cxnId="{642E3A26-039F-4F4A-B017-A7F87EBD07D8}">
      <dgm:prSet/>
      <dgm:spPr/>
      <dgm:t>
        <a:bodyPr/>
        <a:lstStyle/>
        <a:p>
          <a:endParaRPr lang="fr-FR"/>
        </a:p>
      </dgm:t>
    </dgm:pt>
    <dgm:pt modelId="{FFC1CA7C-7C2B-4594-BB62-B6849B9389B7}" type="sibTrans" cxnId="{642E3A26-039F-4F4A-B017-A7F87EBD07D8}">
      <dgm:prSet/>
      <dgm:spPr/>
      <dgm:t>
        <a:bodyPr/>
        <a:lstStyle/>
        <a:p>
          <a:endParaRPr lang="fr-FR"/>
        </a:p>
      </dgm:t>
    </dgm:pt>
    <dgm:pt modelId="{12E34CFE-2F22-459B-BADC-311968E5D430}">
      <dgm:prSet phldrT="[Texte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Formation Administrateur ATRIUM</a:t>
          </a:r>
          <a:endParaRPr lang="fr-FR" sz="1600" b="1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8ECD0AE3-EEC7-496C-B20E-E691FB7FDE42}" type="sibTrans" cxnId="{965C5A82-B180-4320-9F0C-FD080FDD8E49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8435E94-7C59-4CFD-88DE-C5C2ED132D52}" type="parTrans" cxnId="{965C5A82-B180-4320-9F0C-FD080FDD8E49}">
      <dgm:prSet/>
      <dgm:spPr/>
      <dgm:t>
        <a:bodyPr/>
        <a:lstStyle/>
        <a:p>
          <a:endParaRPr lang="fr-FR" sz="360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078B6BA-6F26-4C9C-AE02-D64B45C3AC78}">
      <dgm:prSet phldrT="[Texte]" custT="1"/>
      <dgm:spPr>
        <a:noFill/>
        <a:ln>
          <a:solidFill>
            <a:schemeClr val="bg1">
              <a:lumMod val="65000"/>
            </a:schemeClr>
          </a:solidFill>
          <a:prstDash val="sysDash"/>
        </a:ln>
      </dgm:spPr>
      <dgm:t>
        <a:bodyPr/>
        <a:lstStyle/>
        <a:p>
          <a:endParaRPr lang="fr-FR" sz="12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63C1FFC-FBC1-4659-9C90-E722F12D165B}" type="parTrans" cxnId="{F864674A-F65A-4B7E-B12C-66040CD16864}">
      <dgm:prSet/>
      <dgm:spPr/>
      <dgm:t>
        <a:bodyPr/>
        <a:lstStyle/>
        <a:p>
          <a:endParaRPr lang="fr-FR"/>
        </a:p>
      </dgm:t>
    </dgm:pt>
    <dgm:pt modelId="{0033C5D4-85F5-4919-8D95-19D5FD28C04A}" type="sibTrans" cxnId="{F864674A-F65A-4B7E-B12C-66040CD16864}">
      <dgm:prSet/>
      <dgm:spPr/>
      <dgm:t>
        <a:bodyPr/>
        <a:lstStyle/>
        <a:p>
          <a:endParaRPr lang="fr-FR"/>
        </a:p>
      </dgm:t>
    </dgm:pt>
    <dgm:pt modelId="{E371B4CA-9FA6-4E1F-A81D-7C151D916EE7}" type="pres">
      <dgm:prSet presAssocID="{18A39055-9227-4AF1-804C-25B7762F99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FBEF335-5700-4BB8-9D88-7A2E38AE0306}" type="pres">
      <dgm:prSet presAssocID="{02D67532-B5DC-4508-9240-65DA8BF16847}" presName="composite" presStyleCnt="0"/>
      <dgm:spPr/>
    </dgm:pt>
    <dgm:pt modelId="{6C20263B-C958-4C68-BEE7-B33F5E8BA54A}" type="pres">
      <dgm:prSet presAssocID="{02D67532-B5DC-4508-9240-65DA8BF1684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442AB4-2204-47C6-A3C2-558D68C3CBE0}" type="pres">
      <dgm:prSet presAssocID="{02D67532-B5DC-4508-9240-65DA8BF1684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59398-A455-4BC9-BA33-363E8C4DC3EE}" type="pres">
      <dgm:prSet presAssocID="{817A4334-1B9E-400C-90A9-D7FB07CB0B1F}" presName="sp" presStyleCnt="0"/>
      <dgm:spPr/>
    </dgm:pt>
    <dgm:pt modelId="{5964FECC-2746-4218-96A2-CBD7CD55DCE0}" type="pres">
      <dgm:prSet presAssocID="{A0B410C2-D308-4CC2-914F-940090A550EE}" presName="composite" presStyleCnt="0"/>
      <dgm:spPr/>
    </dgm:pt>
    <dgm:pt modelId="{821E55C3-0F9F-40D7-BA4D-D11A08B595E5}" type="pres">
      <dgm:prSet presAssocID="{A0B410C2-D308-4CC2-914F-940090A550E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D0AA133-5817-4EE7-BAD8-D201703C86F9}" type="pres">
      <dgm:prSet presAssocID="{A0B410C2-D308-4CC2-914F-940090A550E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41220-DC74-4B14-A771-2A022E3E7C06}" type="pres">
      <dgm:prSet presAssocID="{CDDAEBAB-CB12-4135-8035-E424DB173F34}" presName="sp" presStyleCnt="0"/>
      <dgm:spPr/>
    </dgm:pt>
    <dgm:pt modelId="{A055D2C6-9E06-4144-B104-68FF09651224}" type="pres">
      <dgm:prSet presAssocID="{DA623C5A-AE06-4AC7-8631-9282585813A1}" presName="composite" presStyleCnt="0"/>
      <dgm:spPr/>
    </dgm:pt>
    <dgm:pt modelId="{E5295757-A5EB-4FFD-B1AE-C9D716829469}" type="pres">
      <dgm:prSet presAssocID="{DA623C5A-AE06-4AC7-8631-9282585813A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35F6D5-2B77-4E74-BED2-1C318FF736EC}" type="pres">
      <dgm:prSet presAssocID="{DA623C5A-AE06-4AC7-8631-9282585813A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72A3FD-D231-46AA-BD79-FA5A6D46D4EF}" type="pres">
      <dgm:prSet presAssocID="{12707256-8EEB-4B3E-AD91-CF9CF8BC3DC1}" presName="sp" presStyleCnt="0"/>
      <dgm:spPr/>
    </dgm:pt>
    <dgm:pt modelId="{1AD0912B-6FA2-4F93-A6A1-89EF9A265EA7}" type="pres">
      <dgm:prSet presAssocID="{93A134E1-A946-4031-B6FB-35C5B9AD66CC}" presName="composite" presStyleCnt="0"/>
      <dgm:spPr/>
    </dgm:pt>
    <dgm:pt modelId="{65941344-1B8E-4AE5-A521-E41331A04A84}" type="pres">
      <dgm:prSet presAssocID="{93A134E1-A946-4031-B6FB-35C5B9AD66C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57FF25-2A1E-45DD-A1D7-9EB67E530F66}" type="pres">
      <dgm:prSet presAssocID="{93A134E1-A946-4031-B6FB-35C5B9AD66C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55F079-F733-4702-99C8-0DD3F94F828D}" type="pres">
      <dgm:prSet presAssocID="{5F014B6F-4E1F-4DDE-AD52-DF0300233A47}" presName="sp" presStyleCnt="0"/>
      <dgm:spPr/>
    </dgm:pt>
    <dgm:pt modelId="{6EB37A44-96C2-4983-9627-9EEA24AE6CB9}" type="pres">
      <dgm:prSet presAssocID="{2078B6BA-6F26-4C9C-AE02-D64B45C3AC78}" presName="composite" presStyleCnt="0"/>
      <dgm:spPr/>
    </dgm:pt>
    <dgm:pt modelId="{57EDA0DA-105A-48BA-9751-B9E4FCA8C70C}" type="pres">
      <dgm:prSet presAssocID="{2078B6BA-6F26-4C9C-AE02-D64B45C3AC7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52DBE6-34CA-46C1-ACA3-67519A28A876}" type="pres">
      <dgm:prSet presAssocID="{2078B6BA-6F26-4C9C-AE02-D64B45C3AC7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7CAEA5-77E3-4D34-B341-BC6BB37C028B}" type="presOf" srcId="{FB2FAB78-E462-496A-A912-3805CB20B6BA}" destId="{9935F6D5-2B77-4E74-BED2-1C318FF736EC}" srcOrd="0" destOrd="0" presId="urn:microsoft.com/office/officeart/2005/8/layout/chevron2"/>
    <dgm:cxn modelId="{76F6CFCD-CE71-408D-B21D-97B3865C1D9C}" type="presOf" srcId="{EA952066-AF16-4149-A54C-E76C8531D91D}" destId="{2152DBE6-34CA-46C1-ACA3-67519A28A876}" srcOrd="0" destOrd="0" presId="urn:microsoft.com/office/officeart/2005/8/layout/chevron2"/>
    <dgm:cxn modelId="{4B308862-26CC-49F9-8D06-75E339CEDBF5}" type="presOf" srcId="{93A134E1-A946-4031-B6FB-35C5B9AD66CC}" destId="{65941344-1B8E-4AE5-A521-E41331A04A84}" srcOrd="0" destOrd="0" presId="urn:microsoft.com/office/officeart/2005/8/layout/chevron2"/>
    <dgm:cxn modelId="{24EF19AB-ADF9-4826-ADA6-EAB2136481EE}" type="presOf" srcId="{DA623C5A-AE06-4AC7-8631-9282585813A1}" destId="{E5295757-A5EB-4FFD-B1AE-C9D716829469}" srcOrd="0" destOrd="0" presId="urn:microsoft.com/office/officeart/2005/8/layout/chevron2"/>
    <dgm:cxn modelId="{6B21C1EF-1113-423F-A127-A8FC236C336D}" type="presOf" srcId="{8DD52AA5-75EB-488A-940F-C3FE6DB85DB3}" destId="{BF57FF25-2A1E-45DD-A1D7-9EB67E530F66}" srcOrd="0" destOrd="2" presId="urn:microsoft.com/office/officeart/2005/8/layout/chevron2"/>
    <dgm:cxn modelId="{DB586C4C-8137-417B-90D2-73884DCFA776}" type="presOf" srcId="{12E34CFE-2F22-459B-BADC-311968E5D430}" destId="{BF57FF25-2A1E-45DD-A1D7-9EB67E530F66}" srcOrd="0" destOrd="0" presId="urn:microsoft.com/office/officeart/2005/8/layout/chevron2"/>
    <dgm:cxn modelId="{FDAFE328-5830-4D45-9734-9BC38023B111}" srcId="{18A39055-9227-4AF1-804C-25B7762F99B4}" destId="{A0B410C2-D308-4CC2-914F-940090A550EE}" srcOrd="1" destOrd="0" parTransId="{71C91B92-63C0-4CF8-B961-1A889D0FE3E6}" sibTransId="{CDDAEBAB-CB12-4135-8035-E424DB173F34}"/>
    <dgm:cxn modelId="{19776145-BE11-4CE4-A034-DCA589BD7D8E}" srcId="{A0B410C2-D308-4CC2-914F-940090A550EE}" destId="{0F1CE5FC-C122-4513-A70D-DB7A95EA2FB3}" srcOrd="0" destOrd="0" parTransId="{019CF99A-42BE-476E-984E-3931F9B9ABF5}" sibTransId="{32A1E630-421D-4F98-BDC5-34025E439605}"/>
    <dgm:cxn modelId="{3AAF1E59-7658-4674-BF06-886AA9E4FD66}" type="presOf" srcId="{A5B7C54F-FCEF-41D5-AD87-C660BAFE4F0A}" destId="{4F442AB4-2204-47C6-A3C2-558D68C3CBE0}" srcOrd="0" destOrd="0" presId="urn:microsoft.com/office/officeart/2005/8/layout/chevron2"/>
    <dgm:cxn modelId="{F864674A-F65A-4B7E-B12C-66040CD16864}" srcId="{18A39055-9227-4AF1-804C-25B7762F99B4}" destId="{2078B6BA-6F26-4C9C-AE02-D64B45C3AC78}" srcOrd="4" destOrd="0" parTransId="{C63C1FFC-FBC1-4659-9C90-E722F12D165B}" sibTransId="{0033C5D4-85F5-4919-8D95-19D5FD28C04A}"/>
    <dgm:cxn modelId="{89925D3B-0700-4474-800C-844879B70D76}" srcId="{2078B6BA-6F26-4C9C-AE02-D64B45C3AC78}" destId="{EA952066-AF16-4149-A54C-E76C8531D91D}" srcOrd="0" destOrd="0" parTransId="{5CC535B1-B7C9-4026-82D5-7719F37A7EC8}" sibTransId="{EABD9685-A979-4288-9C96-E32365374484}"/>
    <dgm:cxn modelId="{98E1B0D7-5176-452C-9DB1-DC968BEBEB16}" type="presOf" srcId="{02D67532-B5DC-4508-9240-65DA8BF16847}" destId="{6C20263B-C958-4C68-BEE7-B33F5E8BA54A}" srcOrd="0" destOrd="0" presId="urn:microsoft.com/office/officeart/2005/8/layout/chevron2"/>
    <dgm:cxn modelId="{642E3A26-039F-4F4A-B017-A7F87EBD07D8}" srcId="{2078B6BA-6F26-4C9C-AE02-D64B45C3AC78}" destId="{5BD5B116-A5C9-43F4-A92E-9EAF5F0904BB}" srcOrd="1" destOrd="0" parTransId="{8829F2A5-7290-476A-832B-05ED9EC86845}" sibTransId="{FFC1CA7C-7C2B-4594-BB62-B6849B9389B7}"/>
    <dgm:cxn modelId="{09895BDA-9AEB-4453-85B6-3C7D37BF1E73}" srcId="{12E34CFE-2F22-459B-BADC-311968E5D430}" destId="{8DD52AA5-75EB-488A-940F-C3FE6DB85DB3}" srcOrd="1" destOrd="0" parTransId="{25933D3A-F646-4D31-A1D7-8A83AA54D943}" sibTransId="{408A79E1-96DD-4880-873B-632A492FE06B}"/>
    <dgm:cxn modelId="{E1BA0574-2DE8-45AB-9B20-1486499A6D3C}" type="presOf" srcId="{C4DD26B0-E549-4010-B676-6C1202FFEDCE}" destId="{BF57FF25-2A1E-45DD-A1D7-9EB67E530F66}" srcOrd="0" destOrd="1" presId="urn:microsoft.com/office/officeart/2005/8/layout/chevron2"/>
    <dgm:cxn modelId="{502F57A6-68C1-45AF-96D3-DB7E5FB57D06}" srcId="{02D67532-B5DC-4508-9240-65DA8BF16847}" destId="{A5B7C54F-FCEF-41D5-AD87-C660BAFE4F0A}" srcOrd="0" destOrd="0" parTransId="{980D296E-BA29-42EC-B022-D5CF3C2B6E05}" sibTransId="{F994E847-B301-478E-94E8-B0DC36083019}"/>
    <dgm:cxn modelId="{CCA321CF-9052-4741-BA8F-4BD53D7889C0}" srcId="{DA623C5A-AE06-4AC7-8631-9282585813A1}" destId="{FB2FAB78-E462-496A-A912-3805CB20B6BA}" srcOrd="0" destOrd="0" parTransId="{C90E6DCB-6C1F-4C0D-A893-4B50BADFFE68}" sibTransId="{6D91B39B-A825-4264-8C22-ADF42DFFE655}"/>
    <dgm:cxn modelId="{B3355F25-8B16-4F68-873D-33DC9652C12F}" type="presOf" srcId="{0F1CE5FC-C122-4513-A70D-DB7A95EA2FB3}" destId="{5D0AA133-5817-4EE7-BAD8-D201703C86F9}" srcOrd="0" destOrd="0" presId="urn:microsoft.com/office/officeart/2005/8/layout/chevron2"/>
    <dgm:cxn modelId="{E496221E-BBFC-4BD3-8F40-7AA89950E0E5}" srcId="{18A39055-9227-4AF1-804C-25B7762F99B4}" destId="{02D67532-B5DC-4508-9240-65DA8BF16847}" srcOrd="0" destOrd="0" parTransId="{1A41860A-153B-4A93-827C-ED2F5538FD5F}" sibTransId="{817A4334-1B9E-400C-90A9-D7FB07CB0B1F}"/>
    <dgm:cxn modelId="{7E412AB2-403D-4B4B-BE13-ACFF6C0414F9}" srcId="{12E34CFE-2F22-459B-BADC-311968E5D430}" destId="{79BD4881-1B3C-457F-9C45-FCC690CB670F}" srcOrd="2" destOrd="0" parTransId="{46DBCAC7-7F86-4C0D-A9B8-C7AA0658A536}" sibTransId="{C1320E1F-2874-4D40-93E1-59505498E200}"/>
    <dgm:cxn modelId="{0DC85125-DA71-4765-AC6F-22A08AC0C101}" srcId="{18A39055-9227-4AF1-804C-25B7762F99B4}" destId="{DA623C5A-AE06-4AC7-8631-9282585813A1}" srcOrd="2" destOrd="0" parTransId="{3C8F65FC-3ADD-47A8-B21A-34840A6AF084}" sibTransId="{12707256-8EEB-4B3E-AD91-CF9CF8BC3DC1}"/>
    <dgm:cxn modelId="{E65A02C6-206F-4B2C-A207-3034734D8E03}" srcId="{18A39055-9227-4AF1-804C-25B7762F99B4}" destId="{93A134E1-A946-4031-B6FB-35C5B9AD66CC}" srcOrd="3" destOrd="0" parTransId="{A22B2916-69DB-4D5F-9E96-A31F41F72615}" sibTransId="{5F014B6F-4E1F-4DDE-AD52-DF0300233A47}"/>
    <dgm:cxn modelId="{965C5A82-B180-4320-9F0C-FD080FDD8E49}" srcId="{93A134E1-A946-4031-B6FB-35C5B9AD66CC}" destId="{12E34CFE-2F22-459B-BADC-311968E5D430}" srcOrd="0" destOrd="0" parTransId="{D8435E94-7C59-4CFD-88DE-C5C2ED132D52}" sibTransId="{8ECD0AE3-EEC7-496C-B20E-E691FB7FDE42}"/>
    <dgm:cxn modelId="{0F4F45F5-1C70-47C0-B48B-FF497F636BAB}" type="presOf" srcId="{18A39055-9227-4AF1-804C-25B7762F99B4}" destId="{E371B4CA-9FA6-4E1F-A81D-7C151D916EE7}" srcOrd="0" destOrd="0" presId="urn:microsoft.com/office/officeart/2005/8/layout/chevron2"/>
    <dgm:cxn modelId="{22EEB79A-AE0D-4FFF-98D6-9CB9D345F7E3}" type="presOf" srcId="{2078B6BA-6F26-4C9C-AE02-D64B45C3AC78}" destId="{57EDA0DA-105A-48BA-9751-B9E4FCA8C70C}" srcOrd="0" destOrd="0" presId="urn:microsoft.com/office/officeart/2005/8/layout/chevron2"/>
    <dgm:cxn modelId="{7D7ED8B8-0335-4ED0-BCA0-1808A2414E42}" type="presOf" srcId="{A0B410C2-D308-4CC2-914F-940090A550EE}" destId="{821E55C3-0F9F-40D7-BA4D-D11A08B595E5}" srcOrd="0" destOrd="0" presId="urn:microsoft.com/office/officeart/2005/8/layout/chevron2"/>
    <dgm:cxn modelId="{0F81FCB5-8D12-4803-9727-EC3223A9F4B0}" type="presOf" srcId="{79BD4881-1B3C-457F-9C45-FCC690CB670F}" destId="{BF57FF25-2A1E-45DD-A1D7-9EB67E530F66}" srcOrd="0" destOrd="3" presId="urn:microsoft.com/office/officeart/2005/8/layout/chevron2"/>
    <dgm:cxn modelId="{9F743B20-F424-4DC7-B64A-925640567C7F}" type="presOf" srcId="{5BD5B116-A5C9-43F4-A92E-9EAF5F0904BB}" destId="{2152DBE6-34CA-46C1-ACA3-67519A28A876}" srcOrd="0" destOrd="1" presId="urn:microsoft.com/office/officeart/2005/8/layout/chevron2"/>
    <dgm:cxn modelId="{CBEC5B4C-E854-4E37-83B9-F3A052AC9611}" srcId="{12E34CFE-2F22-459B-BADC-311968E5D430}" destId="{C4DD26B0-E549-4010-B676-6C1202FFEDCE}" srcOrd="0" destOrd="0" parTransId="{6B9CA4B1-A162-4DA1-8EC4-C9F339358F34}" sibTransId="{6E3DB8BB-4872-432C-A836-A964082F5A7B}"/>
    <dgm:cxn modelId="{BC8461EB-09D1-4DD7-BC7A-D26BF9DCD7A4}" type="presParOf" srcId="{E371B4CA-9FA6-4E1F-A81D-7C151D916EE7}" destId="{DFBEF335-5700-4BB8-9D88-7A2E38AE0306}" srcOrd="0" destOrd="0" presId="urn:microsoft.com/office/officeart/2005/8/layout/chevron2"/>
    <dgm:cxn modelId="{FB7F4FCB-CE06-4632-9E6B-8B3ECEDC3BD6}" type="presParOf" srcId="{DFBEF335-5700-4BB8-9D88-7A2E38AE0306}" destId="{6C20263B-C958-4C68-BEE7-B33F5E8BA54A}" srcOrd="0" destOrd="0" presId="urn:microsoft.com/office/officeart/2005/8/layout/chevron2"/>
    <dgm:cxn modelId="{A9D04F43-AF7E-4D96-B27C-CB4391DEC0D0}" type="presParOf" srcId="{DFBEF335-5700-4BB8-9D88-7A2E38AE0306}" destId="{4F442AB4-2204-47C6-A3C2-558D68C3CBE0}" srcOrd="1" destOrd="0" presId="urn:microsoft.com/office/officeart/2005/8/layout/chevron2"/>
    <dgm:cxn modelId="{279CEF2E-574E-4823-95F0-30B1A0B3D0CC}" type="presParOf" srcId="{E371B4CA-9FA6-4E1F-A81D-7C151D916EE7}" destId="{3EE59398-A455-4BC9-BA33-363E8C4DC3EE}" srcOrd="1" destOrd="0" presId="urn:microsoft.com/office/officeart/2005/8/layout/chevron2"/>
    <dgm:cxn modelId="{94A27101-FAE0-47C9-B794-7BA2ECBC50B8}" type="presParOf" srcId="{E371B4CA-9FA6-4E1F-A81D-7C151D916EE7}" destId="{5964FECC-2746-4218-96A2-CBD7CD55DCE0}" srcOrd="2" destOrd="0" presId="urn:microsoft.com/office/officeart/2005/8/layout/chevron2"/>
    <dgm:cxn modelId="{C87AF5DE-3CFD-4B85-A2DA-2A2A98AD8F7E}" type="presParOf" srcId="{5964FECC-2746-4218-96A2-CBD7CD55DCE0}" destId="{821E55C3-0F9F-40D7-BA4D-D11A08B595E5}" srcOrd="0" destOrd="0" presId="urn:microsoft.com/office/officeart/2005/8/layout/chevron2"/>
    <dgm:cxn modelId="{D1982EE9-9FB6-4DA6-93AC-7FD0522A3C24}" type="presParOf" srcId="{5964FECC-2746-4218-96A2-CBD7CD55DCE0}" destId="{5D0AA133-5817-4EE7-BAD8-D201703C86F9}" srcOrd="1" destOrd="0" presId="urn:microsoft.com/office/officeart/2005/8/layout/chevron2"/>
    <dgm:cxn modelId="{A57AFF16-0A64-4055-A188-3B92846B13C7}" type="presParOf" srcId="{E371B4CA-9FA6-4E1F-A81D-7C151D916EE7}" destId="{29641220-DC74-4B14-A771-2A022E3E7C06}" srcOrd="3" destOrd="0" presId="urn:microsoft.com/office/officeart/2005/8/layout/chevron2"/>
    <dgm:cxn modelId="{CCF390C3-5181-42FE-B2C5-F7FA82985547}" type="presParOf" srcId="{E371B4CA-9FA6-4E1F-A81D-7C151D916EE7}" destId="{A055D2C6-9E06-4144-B104-68FF09651224}" srcOrd="4" destOrd="0" presId="urn:microsoft.com/office/officeart/2005/8/layout/chevron2"/>
    <dgm:cxn modelId="{0B870DE9-2395-4893-9AA1-581026EE51DC}" type="presParOf" srcId="{A055D2C6-9E06-4144-B104-68FF09651224}" destId="{E5295757-A5EB-4FFD-B1AE-C9D716829469}" srcOrd="0" destOrd="0" presId="urn:microsoft.com/office/officeart/2005/8/layout/chevron2"/>
    <dgm:cxn modelId="{03A0AEA3-1739-4999-A5AB-AD6B40B62E3A}" type="presParOf" srcId="{A055D2C6-9E06-4144-B104-68FF09651224}" destId="{9935F6D5-2B77-4E74-BED2-1C318FF736EC}" srcOrd="1" destOrd="0" presId="urn:microsoft.com/office/officeart/2005/8/layout/chevron2"/>
    <dgm:cxn modelId="{DEF28DCC-059D-48FD-A019-7C48C0BD67FD}" type="presParOf" srcId="{E371B4CA-9FA6-4E1F-A81D-7C151D916EE7}" destId="{2272A3FD-D231-46AA-BD79-FA5A6D46D4EF}" srcOrd="5" destOrd="0" presId="urn:microsoft.com/office/officeart/2005/8/layout/chevron2"/>
    <dgm:cxn modelId="{BF2A6959-90C5-4BD1-AED4-D134FAB9C869}" type="presParOf" srcId="{E371B4CA-9FA6-4E1F-A81D-7C151D916EE7}" destId="{1AD0912B-6FA2-4F93-A6A1-89EF9A265EA7}" srcOrd="6" destOrd="0" presId="urn:microsoft.com/office/officeart/2005/8/layout/chevron2"/>
    <dgm:cxn modelId="{8C6349B2-86BB-4568-8F19-555CAACD53C7}" type="presParOf" srcId="{1AD0912B-6FA2-4F93-A6A1-89EF9A265EA7}" destId="{65941344-1B8E-4AE5-A521-E41331A04A84}" srcOrd="0" destOrd="0" presId="urn:microsoft.com/office/officeart/2005/8/layout/chevron2"/>
    <dgm:cxn modelId="{3737B1AD-DAE0-4494-B6D8-E1567853CCC0}" type="presParOf" srcId="{1AD0912B-6FA2-4F93-A6A1-89EF9A265EA7}" destId="{BF57FF25-2A1E-45DD-A1D7-9EB67E530F66}" srcOrd="1" destOrd="0" presId="urn:microsoft.com/office/officeart/2005/8/layout/chevron2"/>
    <dgm:cxn modelId="{B757B639-C68C-4068-BC89-3EFD60FA6A1F}" type="presParOf" srcId="{E371B4CA-9FA6-4E1F-A81D-7C151D916EE7}" destId="{7755F079-F733-4702-99C8-0DD3F94F828D}" srcOrd="7" destOrd="0" presId="urn:microsoft.com/office/officeart/2005/8/layout/chevron2"/>
    <dgm:cxn modelId="{6A9AAAA4-7E80-4B53-9B23-A0B3F1C6AE49}" type="presParOf" srcId="{E371B4CA-9FA6-4E1F-A81D-7C151D916EE7}" destId="{6EB37A44-96C2-4983-9627-9EEA24AE6CB9}" srcOrd="8" destOrd="0" presId="urn:microsoft.com/office/officeart/2005/8/layout/chevron2"/>
    <dgm:cxn modelId="{819B8D63-4257-4949-BAA0-DBFA122D629A}" type="presParOf" srcId="{6EB37A44-96C2-4983-9627-9EEA24AE6CB9}" destId="{57EDA0DA-105A-48BA-9751-B9E4FCA8C70C}" srcOrd="0" destOrd="0" presId="urn:microsoft.com/office/officeart/2005/8/layout/chevron2"/>
    <dgm:cxn modelId="{44A7137C-5318-4538-8D54-0F2DDFF03B17}" type="presParOf" srcId="{6EB37A44-96C2-4983-9627-9EEA24AE6CB9}" destId="{2152DBE6-34CA-46C1-ACA3-67519A28A8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0263B-C958-4C68-BEE7-B33F5E8BA54A}">
      <dsp:nvSpPr>
        <dsp:cNvPr id="0" name=""/>
        <dsp:cNvSpPr/>
      </dsp:nvSpPr>
      <dsp:spPr>
        <a:xfrm rot="5400000">
          <a:off x="-173503" y="178630"/>
          <a:ext cx="1156693" cy="80968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" y="409969"/>
        <a:ext cx="809685" cy="347008"/>
      </dsp:txXfrm>
    </dsp:sp>
    <dsp:sp modelId="{4F442AB4-2204-47C6-A3C2-558D68C3CBE0}">
      <dsp:nvSpPr>
        <dsp:cNvPr id="0" name=""/>
        <dsp:cNvSpPr/>
      </dsp:nvSpPr>
      <dsp:spPr>
        <a:xfrm rot="5400000">
          <a:off x="4025361" y="-3210549"/>
          <a:ext cx="751850" cy="7183202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Questionnaire d’adhésion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09685" y="41829"/>
        <a:ext cx="7146500" cy="678446"/>
      </dsp:txXfrm>
    </dsp:sp>
    <dsp:sp modelId="{821E55C3-0F9F-40D7-BA4D-D11A08B595E5}">
      <dsp:nvSpPr>
        <dsp:cNvPr id="0" name=""/>
        <dsp:cNvSpPr/>
      </dsp:nvSpPr>
      <dsp:spPr>
        <a:xfrm rot="5400000">
          <a:off x="-173503" y="1219041"/>
          <a:ext cx="1156693" cy="80968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" y="1450380"/>
        <a:ext cx="809685" cy="347008"/>
      </dsp:txXfrm>
    </dsp:sp>
    <dsp:sp modelId="{5D0AA133-5817-4EE7-BAD8-D201703C86F9}">
      <dsp:nvSpPr>
        <dsp:cNvPr id="0" name=""/>
        <dsp:cNvSpPr/>
      </dsp:nvSpPr>
      <dsp:spPr>
        <a:xfrm rot="5400000">
          <a:off x="4025361" y="-2170138"/>
          <a:ext cx="751850" cy="7183202"/>
        </a:xfrm>
        <a:prstGeom prst="round2SameRect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Engagement de conformité CNIL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  <a:latin typeface="+mj-lt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809685" y="1082240"/>
        <a:ext cx="7146500" cy="678446"/>
      </dsp:txXfrm>
    </dsp:sp>
    <dsp:sp modelId="{E5295757-A5EB-4FFD-B1AE-C9D716829469}">
      <dsp:nvSpPr>
        <dsp:cNvPr id="0" name=""/>
        <dsp:cNvSpPr/>
      </dsp:nvSpPr>
      <dsp:spPr>
        <a:xfrm rot="5400000">
          <a:off x="-173503" y="2259453"/>
          <a:ext cx="1156693" cy="80968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" y="2490792"/>
        <a:ext cx="809685" cy="347008"/>
      </dsp:txXfrm>
    </dsp:sp>
    <dsp:sp modelId="{9935F6D5-2B77-4E74-BED2-1C318FF736EC}">
      <dsp:nvSpPr>
        <dsp:cNvPr id="0" name=""/>
        <dsp:cNvSpPr/>
      </dsp:nvSpPr>
      <dsp:spPr>
        <a:xfrm rot="5400000">
          <a:off x="4025361" y="-1129726"/>
          <a:ext cx="751850" cy="7183202"/>
        </a:xfrm>
        <a:prstGeom prst="round2SameRect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Convention tripartite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09685" y="2122652"/>
        <a:ext cx="7146500" cy="678446"/>
      </dsp:txXfrm>
    </dsp:sp>
    <dsp:sp modelId="{65941344-1B8E-4AE5-A521-E41331A04A84}">
      <dsp:nvSpPr>
        <dsp:cNvPr id="0" name=""/>
        <dsp:cNvSpPr/>
      </dsp:nvSpPr>
      <dsp:spPr>
        <a:xfrm rot="5400000">
          <a:off x="-173503" y="3299864"/>
          <a:ext cx="1156693" cy="80968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" y="3531203"/>
        <a:ext cx="809685" cy="347008"/>
      </dsp:txXfrm>
    </dsp:sp>
    <dsp:sp modelId="{BF57FF25-2A1E-45DD-A1D7-9EB67E530F66}">
      <dsp:nvSpPr>
        <dsp:cNvPr id="0" name=""/>
        <dsp:cNvSpPr/>
      </dsp:nvSpPr>
      <dsp:spPr>
        <a:xfrm rot="5400000">
          <a:off x="4025361" y="-89315"/>
          <a:ext cx="751850" cy="7183202"/>
        </a:xfrm>
        <a:prstGeom prst="round2SameRect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Formation Administrateur ATRIUM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Chargement des données utilisateurs</a:t>
          </a:r>
          <a:endParaRPr lang="fr-FR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Fourniture des </a:t>
          </a:r>
          <a:r>
            <a:rPr lang="fr-FR" sz="1200" kern="1200" dirty="0" err="1" smtClean="0">
              <a:solidFill>
                <a:schemeClr val="tx1">
                  <a:lumMod val="50000"/>
                  <a:lumOff val="50000"/>
                </a:schemeClr>
              </a:solidFill>
            </a:rPr>
            <a:t>authentifiants</a:t>
          </a:r>
          <a:r>
            <a:rPr lang="fr-FR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 au Chef d’établissement</a:t>
          </a:r>
          <a:endParaRPr lang="fr-FR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Délégation des droits aux administrateurs d’établissement</a:t>
          </a:r>
          <a:endParaRPr lang="fr-FR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09685" y="3163063"/>
        <a:ext cx="7146500" cy="678446"/>
      </dsp:txXfrm>
    </dsp:sp>
    <dsp:sp modelId="{57EDA0DA-105A-48BA-9751-B9E4FCA8C70C}">
      <dsp:nvSpPr>
        <dsp:cNvPr id="0" name=""/>
        <dsp:cNvSpPr/>
      </dsp:nvSpPr>
      <dsp:spPr>
        <a:xfrm rot="5400000">
          <a:off x="-173503" y="4340276"/>
          <a:ext cx="1156693" cy="809685"/>
        </a:xfrm>
        <a:prstGeom prst="chevron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2" y="4571615"/>
        <a:ext cx="809685" cy="347008"/>
      </dsp:txXfrm>
    </dsp:sp>
    <dsp:sp modelId="{2152DBE6-34CA-46C1-ACA3-67519A28A876}">
      <dsp:nvSpPr>
        <dsp:cNvPr id="0" name=""/>
        <dsp:cNvSpPr/>
      </dsp:nvSpPr>
      <dsp:spPr>
        <a:xfrm rot="5400000">
          <a:off x="4025361" y="951096"/>
          <a:ext cx="751850" cy="7183202"/>
        </a:xfrm>
        <a:prstGeom prst="round2SameRect">
          <a:avLst/>
        </a:prstGeom>
        <a:noFill/>
        <a:ln w="25400" cap="flat" cmpd="sng" algn="ctr">
          <a:solidFill>
            <a:schemeClr val="bg1">
              <a:lumMod val="6500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Engagement du projet par l’Etablissement 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Accompagnement de l’académie</a:t>
          </a:r>
          <a:endParaRPr lang="fr-FR" sz="1600" b="1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09685" y="4203474"/>
        <a:ext cx="7146500" cy="678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F29A889-A0E3-4831-B3D2-679950D5BFAA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961AA50-C148-47FD-BEC1-BB87EFB83C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439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42" y="6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6F064F8-B1F5-4B01-B2C5-2CB78A337586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9938"/>
            <a:ext cx="511175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6" y="4860926"/>
            <a:ext cx="5680075" cy="4605338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42" y="9721857"/>
            <a:ext cx="3076575" cy="511175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744C727-55C2-4ABA-AFE7-CB15CE9809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49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3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94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2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15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103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173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1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527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342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5484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274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421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28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31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9503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2168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38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590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0813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35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8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50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3813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8452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608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4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3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31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248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47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62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44C727-55C2-4ABA-AFE7-CB15CE9809E9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11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18A0-10FB-4681-8955-B9DC8E53CFCB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1FDE-9F02-4D1D-B2BD-0671DBB802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FA519-2623-4B7A-94C6-63A3E6C604DC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886E-3509-4E0F-A09A-221E585750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6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61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82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07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0923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567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>
                <a:solidFill>
                  <a:srgbClr val="000000"/>
                </a:solidFill>
              </a:rPr>
              <a:t>Page </a:t>
            </a:r>
            <a:fld id="{D4351CF3-E3B8-4FB7-A3A4-5AAC7AB453E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915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86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313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988F5-486F-4825-89AE-CB9CA78392B2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D8D2-56F4-4A05-B204-5A8D4A422E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889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911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804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68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451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42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56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1889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71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457ED-38EF-4093-AB8D-C071E73FAE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1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B84E-850C-4EB6-9690-782BBB8EA44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58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84A6-C83B-4815-9769-CF6FB65F0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31BF-A904-47F2-B76B-44B0D4BA32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1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4C9A-F597-4DFB-8B15-BDA1E8D79A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38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2513E-B9D7-4CCF-BC0E-9F159E31D4F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64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2170-99E7-4A20-96E6-806EC94C0D2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484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7179B-4844-448A-8F5D-99F83F93C58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934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399E-4AAB-40A8-87AE-EFC6D398B5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2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B463-2455-4C5B-9415-02A88F5C754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71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8CEA-76C9-4664-9A10-2757E592A3F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547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4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4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771E-3510-4243-8483-5091BED6AA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93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6974" y="274411"/>
            <a:ext cx="8230054" cy="585220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9698-9A91-43A3-897F-953096822355}" type="datetime1">
              <a:rPr lang="fr-FR">
                <a:solidFill>
                  <a:srgbClr val="000000"/>
                </a:solidFill>
              </a:rPr>
              <a:pPr>
                <a:defRPr/>
              </a:pPr>
              <a:t>15/04/2015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EF6C7-F47E-4576-B367-DA1EC9DE7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777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7388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479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812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2615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4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20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7913" indent="-365125" defTabSz="1077913">
              <a:spcBef>
                <a:spcPts val="12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tabLst/>
              <a:defRPr sz="1800">
                <a:solidFill>
                  <a:srgbClr val="362877"/>
                </a:solidFill>
                <a:latin typeface="Lucida Bright" pitchFamily="18" charset="0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Sous-partie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108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05170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506128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64932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4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+mj-lt"/>
              <a:buAutoNum type="arabicPeriod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2589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26436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025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41E50-1561-4B5A-AF47-13805927D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819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325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988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57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026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925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41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52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2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EB88-1A21-4D11-8BB9-4599C82A68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2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72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158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849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388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563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8921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268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4857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D33-2936-47C4-ABA2-DE6D748CF6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996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9143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2071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310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13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361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994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5516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830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5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0AE7C-2412-4AA6-BE00-49F0D0A975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34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70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821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264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0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846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8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5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38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70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BBA6-535C-42C8-BE5B-692D5F4C9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2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6290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205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0641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1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1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205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/>
          <a:lstStyle>
            <a:lvl1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Wingdings" pitchFamily="2" charset="2"/>
              <a:buChar char="§"/>
              <a:defRPr sz="2000">
                <a:solidFill>
                  <a:srgbClr val="362877"/>
                </a:solidFill>
                <a:latin typeface="Lucida Bright" pitchFamily="18" charset="0"/>
              </a:defRPr>
            </a:lvl1pPr>
            <a:lvl2pPr marL="1071563" indent="-358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buFont typeface="Calibri" pitchFamily="34" charset="0"/>
              <a:buChar char="→"/>
              <a:defRPr sz="1800" baseline="0">
                <a:solidFill>
                  <a:srgbClr val="362877"/>
                </a:solidFill>
                <a:latin typeface="Lucida Bright" pitchFamily="18" charset="0"/>
              </a:defRPr>
            </a:lvl2pPr>
            <a:lvl3pPr marL="1520825" indent="-261938">
              <a:spcBef>
                <a:spcPts val="600"/>
              </a:spcBef>
              <a:spcAft>
                <a:spcPts val="600"/>
              </a:spcAft>
              <a:buClr>
                <a:srgbClr val="FF5F00"/>
              </a:buClr>
              <a:defRPr sz="1600" baseline="0">
                <a:solidFill>
                  <a:srgbClr val="362877"/>
                </a:solidFill>
                <a:latin typeface="Lucida Bright" pitchFamily="18" charset="0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400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57188" indent="0" algn="l">
              <a:buFont typeface="+mj-lt"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57188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1080000" y="6331195"/>
            <a:ext cx="7092000" cy="26161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10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80000" y="6336000"/>
            <a:ext cx="612000" cy="252000"/>
          </a:xfrm>
          <a:solidFill>
            <a:srgbClr val="D1CBED"/>
          </a:solidFill>
        </p:spPr>
        <p:txBody>
          <a:bodyPr/>
          <a:lstStyle>
            <a:lvl1pPr algn="ctr">
              <a:defRPr sz="1000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331192"/>
            <a:ext cx="7092000" cy="25391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– Juin 2014</a:t>
            </a:r>
            <a:endParaRPr lang="fr-FR" sz="1050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137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881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7315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7114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03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1010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048A-48A0-4B3A-851C-EBC2C1789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5474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724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23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4622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68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194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824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824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6193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l="27364" t="10887" r="25519" b="22288"/>
          <a:stretch>
            <a:fillRect/>
          </a:stretch>
        </p:blipFill>
        <p:spPr bwMode="auto">
          <a:xfrm>
            <a:off x="1084930" y="4"/>
            <a:ext cx="805907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 flipV="1">
            <a:off x="-1" y="-5"/>
            <a:ext cx="1080000" cy="6858005"/>
          </a:xfrm>
          <a:prstGeom prst="rect">
            <a:avLst/>
          </a:prstGeom>
          <a:solidFill>
            <a:srgbClr val="36287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  <a:latin typeface="Lucida Bright" pitchFamily="18" charset="0"/>
            </a:endParaRPr>
          </a:p>
        </p:txBody>
      </p:sp>
      <p:pic>
        <p:nvPicPr>
          <p:cNvPr id="8" name="Image 7" descr="ET-logo2-we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9999" y="6120000"/>
            <a:ext cx="540000" cy="540000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1584000" y="1620000"/>
            <a:ext cx="7308000" cy="4536000"/>
          </a:xfrm>
          <a:solidFill>
            <a:schemeClr val="bg1"/>
          </a:solidFill>
        </p:spPr>
        <p:txBody>
          <a:bodyPr>
            <a:normAutofit/>
          </a:bodyPr>
          <a:lstStyle>
            <a:lvl1pPr marL="474796" indent="-474796">
              <a:lnSpc>
                <a:spcPct val="150000"/>
              </a:lnSpc>
              <a:spcBef>
                <a:spcPts val="554"/>
              </a:spcBef>
              <a:spcAft>
                <a:spcPts val="554"/>
              </a:spcAft>
              <a:buClr>
                <a:srgbClr val="FF5F00"/>
              </a:buClr>
              <a:buFont typeface="+mj-lt"/>
              <a:buAutoNum type="arabicPeriod"/>
              <a:defRPr sz="1846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89999" y="342900"/>
            <a:ext cx="900000" cy="5796000"/>
          </a:xfrm>
          <a:noFill/>
        </p:spPr>
        <p:txBody>
          <a:bodyPr vert="vert270" anchor="ctr">
            <a:normAutofit/>
          </a:bodyPr>
          <a:lstStyle>
            <a:lvl1pPr marL="0" indent="0" algn="ctr">
              <a:buFont typeface="+mj-lt"/>
              <a:buNone/>
              <a:defRPr sz="2215" b="0" baseline="0">
                <a:solidFill>
                  <a:srgbClr val="FF5F00"/>
                </a:solidFill>
                <a:latin typeface="Lucida Bright" pitchFamily="18" charset="0"/>
              </a:defRPr>
            </a:lvl1pPr>
          </a:lstStyle>
          <a:p>
            <a:pPr lvl="0"/>
            <a:r>
              <a:rPr lang="fr-FR" dirty="0" smtClean="0"/>
              <a:t>Titre de la partie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79998" y="36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2585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sous-partie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80000" y="900000"/>
            <a:ext cx="7812000" cy="540000"/>
          </a:xfrm>
          <a:solidFill>
            <a:srgbClr val="E5F7FF"/>
          </a:solidFill>
        </p:spPr>
        <p:txBody>
          <a:bodyPr vert="horz" anchor="ctr">
            <a:normAutofit/>
          </a:bodyPr>
          <a:lstStyle>
            <a:lvl1pPr marL="329720" indent="0" algn="l">
              <a:buFont typeface="+mj-lt"/>
              <a:buNone/>
              <a:defRPr kumimoji="0" lang="fr-FR" sz="1662" b="0" i="0" u="none" strike="noStrike" kern="1200" cap="none" spc="0" normalizeH="0" baseline="0" noProof="0" dirty="0" smtClean="0">
                <a:ln>
                  <a:noFill/>
                </a:ln>
                <a:solidFill>
                  <a:srgbClr val="362877"/>
                </a:solidFill>
                <a:effectLst/>
                <a:uLnTx/>
                <a:uFillTx/>
                <a:latin typeface="Lucida Bright" pitchFamily="18" charset="0"/>
                <a:ea typeface="+mn-ea"/>
                <a:cs typeface="Arial" pitchFamily="34" charset="0"/>
              </a:defRPr>
            </a:lvl1pPr>
          </a:lstStyle>
          <a:p>
            <a:pPr marL="329720" marR="0" lvl="0" indent="0" algn="l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 de la sous-sous-partie</a:t>
            </a: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080000" y="6529129"/>
            <a:ext cx="7092000" cy="248530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1015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</a:t>
            </a:r>
            <a:endParaRPr lang="fr-FR" sz="1015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69367" y="6522589"/>
            <a:ext cx="612000" cy="257762"/>
          </a:xfrm>
          <a:solidFill>
            <a:srgbClr val="D1CBED"/>
          </a:solidFill>
        </p:spPr>
        <p:txBody>
          <a:bodyPr/>
          <a:lstStyle>
            <a:lvl1pPr algn="ctr">
              <a:defRPr sz="923" b="0">
                <a:solidFill>
                  <a:srgbClr val="362877"/>
                </a:solidFill>
                <a:latin typeface="Lucida Bright" pitchFamily="18" charset="0"/>
              </a:defRPr>
            </a:lvl1pPr>
          </a:lstStyle>
          <a:p>
            <a:fld id="{3637FB1D-2307-4456-B6E3-A2CBE755CE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080000" y="6532656"/>
            <a:ext cx="7092000" cy="241476"/>
          </a:xfrm>
          <a:prstGeom prst="rect">
            <a:avLst/>
          </a:prstGeom>
          <a:solidFill>
            <a:srgbClr val="D1CBED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969" dirty="0" smtClean="0">
                <a:solidFill>
                  <a:srgbClr val="362877"/>
                </a:solidFill>
                <a:latin typeface="Lucida Bright" pitchFamily="18" charset="0"/>
                <a:cs typeface="Arial" pitchFamily="34" charset="0"/>
              </a:rPr>
              <a:t>Equipement - Schéma directeur pour l’équipement et la maintenance informatiques - Mars 2013 – E.MAZO</a:t>
            </a:r>
            <a:endParaRPr lang="fr-FR" sz="969" dirty="0">
              <a:solidFill>
                <a:srgbClr val="362877"/>
              </a:solidFill>
              <a:latin typeface="Lucida Bright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2332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66971-EF37-4E5A-8096-55CA1DE1776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76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0D8F2-2B6A-4C8C-8A75-5F70CE6F6A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985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C1E08-FB17-489F-A9E9-4762A916695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937-3CAF-46A6-8AF2-5F88BBB20D9F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C3F0-EEDD-4E4F-A664-0C843E16FE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332-6907-4C02-BF14-0F8F14636D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B00-513A-4763-B935-5A3F1311FDC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552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BB133-E188-4091-9388-A6147D28914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81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AF8F-6D12-40EE-8A33-0CB7491B2008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890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1454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F62E-05C9-45E9-8971-AE71F0BFD16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2787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98B9-A1D0-4513-A29D-E99E8696DB1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179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CACA-A2A9-448A-BA24-AD85F64E909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458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C27B-1622-407F-BEAE-361FC90864B3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8035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7388-D482-4161-95AC-CFAD832D949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68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79872-9BEC-43F3-978A-72E94690D2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2"/>
            <a:ext cx="2286000" cy="54578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22"/>
            <a:ext cx="6705600" cy="54578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E5A0-A7E6-46CE-9295-50A3CBFC3B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020050" cy="8382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889019"/>
            <a:ext cx="44958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5CE8F-7C49-4119-87AF-C7100BDBF9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BBD42-1D67-497E-BED7-8CCE80CCF5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795D-E755-482E-BF66-49FA4448BD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049-A521-428F-8220-90417D8A22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E33C-97A6-4BAA-8274-6348E98450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FBDBC-9DB1-4F4B-863E-A48D63E0B0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AA35A-0793-44F7-A5D0-5572840B93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AFDA-3486-416A-BD00-5CE368C8FD88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FA4E5-889A-4826-97FF-5559C54FDE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8BA10-A71B-4BC8-A9C8-F4120CF575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4C8-769C-4AD3-B04E-32A6344BD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0367-A7BD-4C5C-B20F-12BEEB9E2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E3485-8F88-412B-9502-C8715E5162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AC01-DB8D-4FD3-AD89-93006803B2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EED8-9005-4E45-A316-E4CB7BF7A403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D6F-C39A-44B2-99CB-D781BEC543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320" y="116632"/>
            <a:ext cx="145355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2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70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7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D0895-4832-4A2B-8A44-417D2A15D084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6B6E3-CEBA-4A45-87DE-6DC9D764A8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3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0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0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9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18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5BD5-D155-4FED-AC51-3F0E23873FD1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15/04/2015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4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D784-7040-4402-960B-4ED61A38A3E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1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8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E598-9291-4AAF-9A70-41D136B05D53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665-FC4C-4D33-B9CD-946CEF094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7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6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360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761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49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59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31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85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F801-DC8E-4C38-958A-3D8BF3E05A75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F4339-CEAD-4565-BAFD-5B42D2F830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30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922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785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89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1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062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202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299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46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8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BAA4-2248-411B-BBB2-84BA0540784A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503B-A347-40C7-BBB5-515BF0EC03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145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946390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254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93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997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7AA-E61B-4E00-9926-55CF85DD4811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7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D330-5567-47B2-A949-BDE04912748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808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1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2745-36C8-435F-B81D-7F8157E7183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24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A259-8092-4840-93CD-FD4DCD04295B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25CA0-D08E-4042-9FBD-935A62D119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D6DF1-4498-4F5E-AF82-58D82DE99D4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188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96B62-4B0F-4E74-AC0C-20F6A81A436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8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A7AE-42D8-425B-AA06-BF78B362EF0C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28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6C1481-6057-4BDB-A5E5-5C469CF6383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706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839923"/>
      </p:ext>
    </p:extLst>
  </p:cSld>
  <p:clrMapOvr>
    <a:masterClrMapping/>
  </p:clrMapOvr>
  <p:transition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021E-CF95-4015-83FB-A36F254BEC1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9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C69C-D6C4-413C-B971-3BA72707445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435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9F410-C15B-460B-B3FA-21792D64A89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619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CF26E-48EE-4443-8806-FE3A7CF9EA1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5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8644-A429-4288-A078-CF2D17C0C2F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6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3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19F38FA-5D81-42E6-AAA9-98010D2E5DAB}" type="datetimeFigureOut">
              <a:rPr lang="fr-FR"/>
              <a:pPr>
                <a:defRPr/>
              </a:pPr>
              <a:t>15/04/2015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4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4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8D31112-8D34-4CE6-B1D4-FC25F593A1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>
              <a:solidFill>
                <a:srgbClr val="000099"/>
              </a:solidFill>
              <a:cs typeface="+mn-cs"/>
            </a:endParaRP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fr-FR" smtClean="0">
                <a:solidFill>
                  <a:srgbClr val="000099"/>
                </a:solidFill>
                <a:cs typeface="+mn-cs"/>
              </a:rPr>
              <a:t>Page </a:t>
            </a:r>
            <a:fld id="{1529046C-7393-4D3E-8CF2-C2FACC0ACE3E}" type="slidenum">
              <a:rPr lang="fr-FR" smtClean="0">
                <a:solidFill>
                  <a:srgbClr val="000099"/>
                </a:solidFill>
                <a:cs typeface="+mn-cs"/>
              </a:rPr>
              <a:pPr eaLnBrk="0" hangingPunct="0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</a:pPr>
              <a:t>‹N°›</a:t>
            </a:fld>
            <a:endParaRPr lang="fr-FR" dirty="0">
              <a:solidFill>
                <a:srgbClr val="000099"/>
              </a:solidFill>
              <a:cs typeface="+mn-cs"/>
            </a:endParaRPr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0" hangingPunct="0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endParaRPr lang="fr-FR" sz="1200">
              <a:solidFill>
                <a:srgbClr val="000099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65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7067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40816A-C0F3-463B-8207-AD530FF9F480}" type="slidenum">
              <a:rPr lang="fr-FR">
                <a:solidFill>
                  <a:srgbClr val="000000"/>
                </a:solidFill>
                <a:cs typeface="+mn-cs"/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  <a:cs typeface="+mn-cs"/>
            </a:endParaRPr>
          </a:p>
        </p:txBody>
      </p:sp>
      <p:pic>
        <p:nvPicPr>
          <p:cNvPr id="5127" name="Picture 7" descr="log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86317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9749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  <a:cs typeface="+mn-cs"/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  <a:cs typeface="+mn-cs"/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6356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8566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149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2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7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62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369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12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4941F9-1578-43DE-AE0E-49DC4EA136A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6838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5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020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89019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964AD6C-45BB-4744-8068-91E9C1D0F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055" name="Picture 7" descr="Bandeau Correlyc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8" y="20638"/>
            <a:ext cx="912336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7538" y="63595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C8386-092F-4F0E-8D90-BAF5A9F6DC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3079" name="Picture 10" descr="Logo Correlyc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20"/>
            <a:ext cx="2127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2235206" y="739775"/>
            <a:ext cx="67198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381" y="96315"/>
            <a:ext cx="1008235" cy="52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04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23373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375315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91936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49A007-4189-49A4-842A-02751C7763C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  <p:pic>
        <p:nvPicPr>
          <p:cNvPr id="4103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90" y="44450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1919" y="363539"/>
            <a:ext cx="93186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500" i="1">
                <a:solidFill>
                  <a:srgbClr val="333399"/>
                </a:solidFill>
              </a:rPr>
              <a:t>Direction des Lycées</a:t>
            </a:r>
          </a:p>
          <a:p>
            <a:pPr algn="ctr">
              <a:defRPr/>
            </a:pPr>
            <a:r>
              <a:rPr lang="fr-FR" sz="400" i="1">
                <a:solidFill>
                  <a:srgbClr val="333399"/>
                </a:solidFill>
              </a:rPr>
              <a:t>Service des Technologies de l’Information Educatives</a:t>
            </a:r>
          </a:p>
        </p:txBody>
      </p:sp>
    </p:spTree>
    <p:extLst>
      <p:ext uri="{BB962C8B-B14F-4D97-AF65-F5344CB8AC3E}">
        <p14:creationId xmlns:p14="http://schemas.microsoft.com/office/powerpoint/2010/main" val="12536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2.png"/><Relationship Id="rId5" Type="http://schemas.openxmlformats.org/officeDocument/2006/relationships/image" Target="../media/image58.WMF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rium-paca.fr/web/assistanc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.xml"/><Relationship Id="rId4" Type="http://schemas.openxmlformats.org/officeDocument/2006/relationships/hyperlink" Target="mailto:Admin.atrium@regionpaca.f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" y="1556792"/>
            <a:ext cx="7174279" cy="23042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5301208"/>
            <a:ext cx="2376264" cy="117695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H="1">
            <a:off x="179512" y="5857523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H="1">
            <a:off x="5148064" y="5877272"/>
            <a:ext cx="37444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37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7" name="Groupe 6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9" name="Groupe 8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1" name="Image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du menu et de ses pages…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2148382"/>
            <a:ext cx="6984776" cy="344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41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propose à chaque utilisateur une messagerie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interne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avec réacheminement sur boîte au lettre externe de son choix (saisie obligatoire à la 1</a:t>
            </a:r>
            <a:r>
              <a:rPr lang="fr-F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connexion)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376095" y="1895092"/>
            <a:ext cx="6402469" cy="4699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avec flèche vers le bas 5"/>
          <p:cNvSpPr/>
          <p:nvPr/>
        </p:nvSpPr>
        <p:spPr>
          <a:xfrm>
            <a:off x="4499992" y="5244618"/>
            <a:ext cx="1232330" cy="848678"/>
          </a:xfrm>
          <a:prstGeom prst="down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2"/>
                </a:solidFill>
              </a:rPr>
              <a:t>Editeur de texte WYSIWYG avec liens, images, etc.</a:t>
            </a:r>
            <a:endParaRPr lang="fr-FR" sz="1000" dirty="0">
              <a:solidFill>
                <a:schemeClr val="bg2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 flipH="1">
            <a:off x="2699792" y="4829090"/>
            <a:ext cx="936104" cy="400110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2"/>
                </a:solidFill>
              </a:rPr>
              <a:t>Pièces jointes</a:t>
            </a:r>
            <a:endParaRPr lang="fr-F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66963" y="2060848"/>
            <a:ext cx="8420733" cy="4252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destinataires peuvent être sélectionnés selon leur profil (enseignant, élève, parent, personnel), filière, classe, groupe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 flipH="1">
            <a:off x="3059832" y="2204864"/>
            <a:ext cx="2448272" cy="1015663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2"/>
                </a:solidFill>
              </a:rPr>
              <a:t>Possibilité de sélectionner des équipes, des listes de diffusion personnelles</a:t>
            </a:r>
            <a:endParaRPr lang="fr-FR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2463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propose pour chaque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site, son espace documentaire : espace documentaire personnel, espace du site d’établissement…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45945"/>
            <a:ext cx="5660618" cy="362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475656" y="2216462"/>
            <a:ext cx="504056" cy="204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9" idx="2"/>
          </p:cNvCxnSpPr>
          <p:nvPr/>
        </p:nvCxnSpPr>
        <p:spPr>
          <a:xfrm flipH="1">
            <a:off x="899592" y="2420888"/>
            <a:ext cx="828092" cy="38646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9570">
            <a:off x="6198368" y="2952343"/>
            <a:ext cx="2072551" cy="36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propose pour chaque site, un forum…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56844"/>
            <a:ext cx="6222108" cy="541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47" y="1414092"/>
            <a:ext cx="4661962" cy="5098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V="1">
            <a:off x="1331640" y="2925175"/>
            <a:ext cx="2803327" cy="2304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propose pour chaque site,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 calendrier: calendrier personnel, calendrier du site d’établissement…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691680" y="1628800"/>
            <a:ext cx="5893855" cy="479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0491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Avec l’outil « Annonces », ATRIUM permet de diffuser très rapidement des annonces à tous les utilisateurs d’un site, qui seront aussi notifiés sur leur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messagerie personnelle…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26714" y="1760203"/>
            <a:ext cx="4350616" cy="3324981"/>
            <a:chOff x="317195" y="2441721"/>
            <a:chExt cx="4350616" cy="332498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195" y="2441721"/>
              <a:ext cx="4350616" cy="3324981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4"/>
            <a:srcRect b="20106"/>
            <a:stretch/>
          </p:blipFill>
          <p:spPr>
            <a:xfrm>
              <a:off x="1835696" y="3853882"/>
              <a:ext cx="2710180" cy="1791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6336" y="2073197"/>
            <a:ext cx="5040160" cy="43801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92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offre à tout personnel, la possibilité de créer des sites collaboratifs qu’il affecte aux utilisateurs qu’il souhaite : élèves, parents, autres enseignants ou personnels de l’établissement…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523" t="7276" r="40224" b="35970"/>
          <a:stretch/>
        </p:blipFill>
        <p:spPr>
          <a:xfrm>
            <a:off x="611560" y="2348880"/>
            <a:ext cx="5638413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27048" t="7276" r="40224" b="35970"/>
          <a:stretch/>
        </p:blipFill>
        <p:spPr>
          <a:xfrm>
            <a:off x="3173675" y="2348880"/>
            <a:ext cx="3198525" cy="4320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10601" r="56995" b="53591"/>
          <a:stretch/>
        </p:blipFill>
        <p:spPr>
          <a:xfrm>
            <a:off x="5148064" y="1916832"/>
            <a:ext cx="273630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216923" y="306086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148064" y="2312876"/>
            <a:ext cx="576064" cy="468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576963" y="2564904"/>
            <a:ext cx="1571101" cy="61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orme libre 14"/>
          <p:cNvSpPr/>
          <p:nvPr/>
        </p:nvSpPr>
        <p:spPr>
          <a:xfrm>
            <a:off x="1691680" y="1784890"/>
            <a:ext cx="3456384" cy="635998"/>
          </a:xfrm>
          <a:custGeom>
            <a:avLst/>
            <a:gdLst>
              <a:gd name="connsiteX0" fmla="*/ 3009522 w 3009522"/>
              <a:gd name="connsiteY0" fmla="*/ 461367 h 461367"/>
              <a:gd name="connsiteX1" fmla="*/ 1319618 w 3009522"/>
              <a:gd name="connsiteY1" fmla="*/ 9954 h 461367"/>
              <a:gd name="connsiteX2" fmla="*/ 208448 w 3009522"/>
              <a:gd name="connsiteY2" fmla="*/ 172000 h 461367"/>
              <a:gd name="connsiteX3" fmla="*/ 104 w 3009522"/>
              <a:gd name="connsiteY3" fmla="*/ 438218 h 46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522" h="461367">
                <a:moveTo>
                  <a:pt x="3009522" y="461367"/>
                </a:moveTo>
                <a:cubicBezTo>
                  <a:pt x="2397993" y="259774"/>
                  <a:pt x="1786464" y="58182"/>
                  <a:pt x="1319618" y="9954"/>
                </a:cubicBezTo>
                <a:cubicBezTo>
                  <a:pt x="852772" y="-38274"/>
                  <a:pt x="428367" y="100623"/>
                  <a:pt x="208448" y="172000"/>
                </a:cubicBezTo>
                <a:cubicBezTo>
                  <a:pt x="-11471" y="243377"/>
                  <a:pt x="104" y="438218"/>
                  <a:pt x="104" y="438218"/>
                </a:cubicBezTo>
              </a:path>
            </a:pathLst>
          </a:custGeom>
          <a:noFill/>
          <a:ln>
            <a:solidFill>
              <a:srgbClr val="FF0000"/>
            </a:solidFill>
            <a:headEnd w="lg" len="lg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lum/>
          </a:blip>
          <a:srcRect b="6718"/>
          <a:stretch/>
        </p:blipFill>
        <p:spPr>
          <a:xfrm>
            <a:off x="2660402" y="1741621"/>
            <a:ext cx="5691456" cy="4999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lum/>
          </a:blip>
          <a:srcRect b="6381"/>
          <a:stretch/>
        </p:blipFill>
        <p:spPr>
          <a:xfrm>
            <a:off x="683569" y="1762235"/>
            <a:ext cx="2027370" cy="49791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20688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Pour chaque site collaboratif : un forum, un blog, un espace documentaire, annonces, calendrier, et tous les widgets disponibles…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03849" y="2492895"/>
            <a:ext cx="2736303" cy="2568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3569" y="1741621"/>
            <a:ext cx="1944216" cy="4999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rayée 6"/>
          <p:cNvSpPr/>
          <p:nvPr/>
        </p:nvSpPr>
        <p:spPr>
          <a:xfrm>
            <a:off x="2267744" y="35418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rayée 14"/>
          <p:cNvSpPr/>
          <p:nvPr/>
        </p:nvSpPr>
        <p:spPr>
          <a:xfrm>
            <a:off x="2267744" y="5558045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5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3" grpId="0" animBg="1"/>
      <p:bldP spid="7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01125"/>
            <a:ext cx="7413379" cy="5438103"/>
          </a:xfrm>
          <a:prstGeom prst="rect">
            <a:avLst/>
          </a:prstGeom>
        </p:spPr>
      </p:pic>
      <p:sp>
        <p:nvSpPr>
          <p:cNvPr id="10" name="Flèche droite rayée 9"/>
          <p:cNvSpPr/>
          <p:nvPr/>
        </p:nvSpPr>
        <p:spPr>
          <a:xfrm>
            <a:off x="4952235" y="2262921"/>
            <a:ext cx="936104" cy="720080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868144" y="1844824"/>
            <a:ext cx="2807521" cy="1797115"/>
            <a:chOff x="5960347" y="1700808"/>
            <a:chExt cx="2807521" cy="179711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74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195736" y="824703"/>
            <a:ext cx="5212237" cy="7506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95736" y="3178214"/>
            <a:ext cx="5212075" cy="1982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5736" y="1668722"/>
            <a:ext cx="5206737" cy="1377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233698" y="-22029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263022" y="8661"/>
            <a:ext cx="8856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Principes généraux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3300654"/>
            <a:ext cx="15592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C8038"/>
                </a:solidFill>
                <a:latin typeface="Arial" charset="0"/>
                <a:cs typeface="Arial" charset="0"/>
              </a:rPr>
              <a:t>Gestion de sites web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5099" y="3303863"/>
            <a:ext cx="1561961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Stockage et partage de documents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1016" y="3303863"/>
            <a:ext cx="1561961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Forum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7858" y="3860065"/>
            <a:ext cx="1556441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Messagerie interne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45099" y="4450470"/>
            <a:ext cx="1561961" cy="4976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Calendriers partageables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1760" y="4445664"/>
            <a:ext cx="15592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Annonces, sondages, flux RSS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3860065"/>
            <a:ext cx="1559200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Espaces collaboratifs</a:t>
            </a:r>
            <a:endParaRPr lang="fr-FR" sz="1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81016" y="3860066"/>
            <a:ext cx="156727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 Blog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91853" y="4439943"/>
            <a:ext cx="1556441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 Wiki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833697"/>
            <a:ext cx="1542342" cy="501512"/>
          </a:xfrm>
          <a:prstGeom prst="rect">
            <a:avLst/>
          </a:prstGeom>
          <a:ln w="19050">
            <a:solidFill>
              <a:srgbClr val="BCBCBC"/>
            </a:solidFill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73" y="1833697"/>
            <a:ext cx="1556441" cy="502445"/>
          </a:xfrm>
          <a:prstGeom prst="rect">
            <a:avLst/>
          </a:prstGeom>
          <a:ln w="19050">
            <a:solidFill>
              <a:srgbClr val="BCBCBC"/>
            </a:solidFill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659" y="1833697"/>
            <a:ext cx="1552673" cy="504056"/>
          </a:xfrm>
          <a:prstGeom prst="rect">
            <a:avLst/>
          </a:prstGeom>
          <a:ln w="19050">
            <a:solidFill>
              <a:srgbClr val="BCBCBC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2411760" y="2419954"/>
            <a:ext cx="1553862" cy="487055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GRR </a:t>
            </a:r>
            <a:r>
              <a:rPr 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(2</a:t>
            </a:r>
            <a:r>
              <a:rPr lang="fr-FR" sz="105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ème</a:t>
            </a:r>
            <a:r>
              <a:rPr 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sem.2015)</a:t>
            </a:r>
            <a:endParaRPr lang="fr-FR" sz="105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5099" y="2418128"/>
            <a:ext cx="1556441" cy="47455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GLPI 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(2</a:t>
            </a:r>
            <a:r>
              <a:rPr lang="fr-FR" sz="105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ème</a:t>
            </a:r>
            <a:r>
              <a:rPr lang="fr-F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fr-FR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sem.2015)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81016" y="2403858"/>
            <a:ext cx="1567278" cy="47455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….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4037173" y="953330"/>
            <a:ext cx="1560933" cy="504056"/>
            <a:chOff x="4239621" y="954773"/>
            <a:chExt cx="2160240" cy="504056"/>
          </a:xfrm>
        </p:grpSpPr>
        <p:sp>
          <p:nvSpPr>
            <p:cNvPr id="31" name="Rectangle 30"/>
            <p:cNvSpPr/>
            <p:nvPr/>
          </p:nvSpPr>
          <p:spPr>
            <a:xfrm>
              <a:off x="4239621" y="954773"/>
              <a:ext cx="2160240" cy="504056"/>
            </a:xfrm>
            <a:prstGeom prst="rect">
              <a:avLst/>
            </a:prstGeom>
            <a:ln w="19050">
              <a:solidFill>
                <a:srgbClr val="BCBCB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0157" y="1087005"/>
              <a:ext cx="1352249" cy="21080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4371" y="1055765"/>
              <a:ext cx="413128" cy="302072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5681016" y="949689"/>
            <a:ext cx="1567278" cy="474558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…</a:t>
            </a:r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195736" y="5293267"/>
            <a:ext cx="5206738" cy="1188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11760" y="5926803"/>
            <a:ext cx="4831216" cy="388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Annuaire unique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11760" y="5467569"/>
            <a:ext cx="3036242" cy="3778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Recherches Profils / classes / groupes / filières / matières</a:t>
            </a:r>
            <a:r>
              <a:rPr lang="fr-FR" sz="1200" dirty="0">
                <a:solidFill>
                  <a:srgbClr val="FC8038"/>
                </a:solidFill>
                <a:latin typeface="Arial" charset="0"/>
                <a:cs typeface="Arial" charset="0"/>
              </a:rPr>
              <a:t> </a:t>
            </a:r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fonctions /  etc…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35051" y="5455112"/>
            <a:ext cx="1707925" cy="390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FC8038"/>
                </a:solidFill>
                <a:latin typeface="Arial" charset="0"/>
                <a:cs typeface="Arial" charset="0"/>
              </a:rPr>
              <a:t>Gestion d’équipes</a:t>
            </a:r>
            <a:endParaRPr lang="fr-FR" sz="1200" dirty="0">
              <a:solidFill>
                <a:srgbClr val="FC8038"/>
              </a:solidFill>
              <a:latin typeface="Arial" charset="0"/>
              <a:cs typeface="Arial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2411760" y="957928"/>
            <a:ext cx="1550409" cy="504056"/>
            <a:chOff x="1886893" y="954773"/>
            <a:chExt cx="2160240" cy="504056"/>
          </a:xfrm>
        </p:grpSpPr>
        <p:sp>
          <p:nvSpPr>
            <p:cNvPr id="28" name="Rectangle 27"/>
            <p:cNvSpPr/>
            <p:nvPr/>
          </p:nvSpPr>
          <p:spPr>
            <a:xfrm>
              <a:off x="1886893" y="954773"/>
              <a:ext cx="2160240" cy="5040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BCBCB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8"/>
            <a:srcRect/>
            <a:stretch/>
          </p:blipFill>
          <p:spPr>
            <a:xfrm>
              <a:off x="3347865" y="978911"/>
              <a:ext cx="667214" cy="46705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37056" y="1132864"/>
              <a:ext cx="1480989" cy="156143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46" name="Rectangle 45"/>
          <p:cNvSpPr/>
          <p:nvPr/>
        </p:nvSpPr>
        <p:spPr>
          <a:xfrm>
            <a:off x="107504" y="3429000"/>
            <a:ext cx="1238163" cy="11859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Un seul compte d’accès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Flèche droite 43"/>
          <p:cNvSpPr/>
          <p:nvPr/>
        </p:nvSpPr>
        <p:spPr>
          <a:xfrm rot="10800000">
            <a:off x="7452320" y="915450"/>
            <a:ext cx="601200" cy="5780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13155" y="836712"/>
            <a:ext cx="936104" cy="761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Services tiers</a:t>
            </a:r>
          </a:p>
          <a:p>
            <a:pPr algn="ctr"/>
            <a:r>
              <a:rPr lang="fr-FR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connecteurs</a:t>
            </a:r>
          </a:p>
        </p:txBody>
      </p:sp>
      <p:sp>
        <p:nvSpPr>
          <p:cNvPr id="45" name="Flèche droite 44"/>
          <p:cNvSpPr/>
          <p:nvPr/>
        </p:nvSpPr>
        <p:spPr>
          <a:xfrm rot="10800000">
            <a:off x="7452320" y="2060848"/>
            <a:ext cx="601200" cy="5780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00392" y="1916832"/>
            <a:ext cx="961630" cy="890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Outils intégrés </a:t>
            </a:r>
          </a:p>
          <a:p>
            <a:pPr algn="ctr"/>
            <a:r>
              <a:rPr lang="fr-FR" sz="10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même base utilisateurs</a:t>
            </a:r>
            <a:endParaRPr lang="fr-FR" sz="105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Flèche droite 49"/>
          <p:cNvSpPr/>
          <p:nvPr/>
        </p:nvSpPr>
        <p:spPr>
          <a:xfrm>
            <a:off x="1419623" y="3760050"/>
            <a:ext cx="601200" cy="57805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6" grpId="0" animBg="1"/>
      <p:bldP spid="37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4" grpId="0" animBg="1"/>
      <p:bldP spid="39" grpId="0" animBg="1"/>
      <p:bldP spid="45" grpId="0" animBg="1"/>
      <p:bldP spid="49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va retrouver l’ensemble des sites collaboratifs auxquels il est affecté…….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268760"/>
            <a:ext cx="7422124" cy="5444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48499" y="1938603"/>
            <a:ext cx="4358229" cy="2326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896381" y="3977310"/>
            <a:ext cx="4334703" cy="285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4932040" y="3805775"/>
            <a:ext cx="4128634" cy="2918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" name="Groupe 18"/>
          <p:cNvGrpSpPr/>
          <p:nvPr/>
        </p:nvGrpSpPr>
        <p:grpSpPr>
          <a:xfrm>
            <a:off x="5960347" y="1703893"/>
            <a:ext cx="2807521" cy="1797115"/>
            <a:chOff x="5960347" y="1700808"/>
            <a:chExt cx="2807521" cy="179711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7"/>
            <a:srcRect t="32126" r="2879" b="11371"/>
            <a:stretch/>
          </p:blipFill>
          <p:spPr>
            <a:xfrm>
              <a:off x="5960347" y="1744063"/>
              <a:ext cx="2788117" cy="1512168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7949" y="2104103"/>
              <a:ext cx="2730515" cy="13938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80325" y="1700808"/>
              <a:ext cx="2787543" cy="1797115"/>
            </a:xfrm>
            <a:prstGeom prst="rect">
              <a:avLst/>
            </a:prstGeom>
            <a:noFill/>
            <a:ln w="508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5" name="Connecteur droit avec flèche 14"/>
          <p:cNvCxnSpPr/>
          <p:nvPr/>
        </p:nvCxnSpPr>
        <p:spPr>
          <a:xfrm flipH="1">
            <a:off x="5706188" y="3140968"/>
            <a:ext cx="508318" cy="112437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3923928" y="2564904"/>
            <a:ext cx="2218572" cy="180020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4355976" y="2276872"/>
            <a:ext cx="18585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2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Au-delà des classes et groupes, ATRIUM permet à tout administrateur de site, de constituer des « Equipes » d’utilisateurs spécifiques…</a:t>
            </a: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équipes permettent de s’adapter à l’organisation de chaque Etablissement, de chaque communauté d’usagers de site…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-84"/>
          <a:stretch/>
        </p:blipFill>
        <p:spPr>
          <a:xfrm>
            <a:off x="1115616" y="2852936"/>
            <a:ext cx="6806975" cy="3821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2843808" y="4437112"/>
            <a:ext cx="121644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33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942582"/>
            <a:ext cx="7537968" cy="4492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permet la gestion des droits d’accès sur tout ses composants (documents, répertoires, widgets, pages…), par rôle (élève, enseignant, etc…), par équipe…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224746"/>
            <a:ext cx="1368152" cy="924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81014" y="4293096"/>
            <a:ext cx="1362794" cy="1656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127345" y="3394524"/>
            <a:ext cx="1256462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rôle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107504" y="4828800"/>
            <a:ext cx="1276303" cy="584775"/>
          </a:xfrm>
          <a:prstGeom prst="right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 Equipe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5656" y="2636913"/>
            <a:ext cx="588481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avec flèche vers le haut 7"/>
          <p:cNvSpPr/>
          <p:nvPr/>
        </p:nvSpPr>
        <p:spPr>
          <a:xfrm>
            <a:off x="3995936" y="3164096"/>
            <a:ext cx="3456384" cy="1273016"/>
          </a:xfrm>
          <a:prstGeom prst="upArrowCallout">
            <a:avLst/>
          </a:prstGeom>
          <a:ln>
            <a:solidFill>
              <a:srgbClr val="FF99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droits en fonction du composant (exemple ici d’un répertoire)</a:t>
            </a:r>
            <a:endParaRPr lang="fr-FR" sz="16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743" y="2722396"/>
            <a:ext cx="1952673" cy="1332744"/>
          </a:xfrm>
          <a:prstGeom prst="rect">
            <a:avLst/>
          </a:prstGeom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Chaque Site ATRIUM d’établissement ou collaboratif, permet de publier une partie visible sur Internet en mode « non connecté »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site « vitrine » ou site « public »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47028" y="4310645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sp>
        <p:nvSpPr>
          <p:cNvPr id="6" name="Rectangle à coins arrondis 5"/>
          <p:cNvSpPr/>
          <p:nvPr/>
        </p:nvSpPr>
        <p:spPr>
          <a:xfrm>
            <a:off x="3417051" y="1936627"/>
            <a:ext cx="2448272" cy="78576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Site d’établissement</a:t>
            </a:r>
          </a:p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ou site collaboratif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961637" y="4310644"/>
            <a:ext cx="2800836" cy="2127443"/>
            <a:chOff x="3124552" y="2992096"/>
            <a:chExt cx="2800836" cy="2127443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767451" y="3256562"/>
            <a:ext cx="23933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Accès direct à l’URL</a:t>
            </a:r>
            <a:endParaRPr lang="fr-FR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www.atrium-paca.fr/monsite</a:t>
            </a:r>
          </a:p>
          <a:p>
            <a:r>
              <a:rPr lang="fr-FR" sz="1400" dirty="0" smtClean="0">
                <a:solidFill>
                  <a:schemeClr val="bg1">
                    <a:lumMod val="65000"/>
                  </a:schemeClr>
                </a:solidFill>
              </a:rPr>
              <a:t>www.monsite.atrium-paca.fr</a:t>
            </a:r>
          </a:p>
          <a:p>
            <a:endParaRPr lang="fr-FR" sz="1400" dirty="0" smtClean="0"/>
          </a:p>
        </p:txBody>
      </p:sp>
      <p:cxnSp>
        <p:nvCxnSpPr>
          <p:cNvPr id="21" name="Connecteur en arc 20"/>
          <p:cNvCxnSpPr>
            <a:stCxn id="6" idx="1"/>
            <a:endCxn id="13" idx="0"/>
          </p:cNvCxnSpPr>
          <p:nvPr/>
        </p:nvCxnSpPr>
        <p:spPr>
          <a:xfrm rot="10800000" flipV="1">
            <a:off x="1964125" y="2329512"/>
            <a:ext cx="1452926" cy="927050"/>
          </a:xfrm>
          <a:prstGeom prst="curved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-321875" y="6368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public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76056" y="63686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Partie Site « privé »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57" name="Connecteur en arc 56"/>
          <p:cNvCxnSpPr>
            <a:stCxn id="6" idx="3"/>
            <a:endCxn id="16" idx="0"/>
          </p:cNvCxnSpPr>
          <p:nvPr/>
        </p:nvCxnSpPr>
        <p:spPr>
          <a:xfrm>
            <a:off x="5865323" y="2329512"/>
            <a:ext cx="1496732" cy="1981132"/>
          </a:xfrm>
          <a:prstGeom prst="curvedConnector2">
            <a:avLst/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516216" y="3226742"/>
            <a:ext cx="1656184" cy="461665"/>
          </a:xfrm>
          <a:prstGeom prst="rect">
            <a:avLst/>
          </a:prstGeom>
          <a:solidFill>
            <a:srgbClr val="FBFCF2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</a:rPr>
              <a:t>Connexion</a:t>
            </a:r>
            <a:endParaRPr lang="fr-FR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3347864" y="3501008"/>
            <a:ext cx="2952328" cy="864096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3" grpId="0"/>
      <p:bldP spid="22" grpId="0"/>
      <p:bldP spid="24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72816"/>
            <a:ext cx="6984776" cy="4280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156" y="3440838"/>
            <a:ext cx="3349340" cy="341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395288" y="665401"/>
            <a:ext cx="84971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ATRIUM, donne la possibilité à tout utilisateur de synchroniser en permanence les documents de tous ses sites, avec son PC, smartphone, sa tablette 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(à l’image de Dropbox © ou </a:t>
            </a:r>
            <a:r>
              <a:rPr lang="fr-FR" sz="1400" dirty="0" err="1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GoogleDrive</a:t>
            </a:r>
            <a:r>
              <a:rPr lang="fr-FR" sz="1400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 ©)</a:t>
            </a:r>
            <a:endParaRPr lang="fr-FR" sz="1400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703" y="1772816"/>
            <a:ext cx="1006921" cy="247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2173084"/>
            <a:ext cx="1080120" cy="319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1257300" y="1916833"/>
            <a:ext cx="1874540" cy="256252"/>
          </a:xfrm>
          <a:custGeom>
            <a:avLst/>
            <a:gdLst>
              <a:gd name="connsiteX0" fmla="*/ 0 w 1962150"/>
              <a:gd name="connsiteY0" fmla="*/ 29535 h 258135"/>
              <a:gd name="connsiteX1" fmla="*/ 1571625 w 1962150"/>
              <a:gd name="connsiteY1" fmla="*/ 20010 h 258135"/>
              <a:gd name="connsiteX2" fmla="*/ 1962150 w 1962150"/>
              <a:gd name="connsiteY2" fmla="*/ 258135 h 25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258135">
                <a:moveTo>
                  <a:pt x="0" y="29535"/>
                </a:moveTo>
                <a:cubicBezTo>
                  <a:pt x="622300" y="5722"/>
                  <a:pt x="1244600" y="-18090"/>
                  <a:pt x="1571625" y="20010"/>
                </a:cubicBezTo>
                <a:cubicBezTo>
                  <a:pt x="1898650" y="58110"/>
                  <a:pt x="1930400" y="158122"/>
                  <a:pt x="1962150" y="258135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fr-FR" smtClean="0">
              <a:solidFill>
                <a:srgbClr val="FFFFFF"/>
              </a:solidFill>
            </a:endParaRPr>
          </a:p>
        </p:txBody>
      </p:sp>
      <p:sp>
        <p:nvSpPr>
          <p:cNvPr id="10" name="Rectangle avec flèche vers la droite 9"/>
          <p:cNvSpPr/>
          <p:nvPr/>
        </p:nvSpPr>
        <p:spPr>
          <a:xfrm>
            <a:off x="755576" y="3140968"/>
            <a:ext cx="2160240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télécharge puis installe sur son poste le « </a:t>
            </a:r>
            <a:r>
              <a:rPr lang="fr-FR" sz="1050" dirty="0" err="1" smtClean="0">
                <a:solidFill>
                  <a:srgbClr val="FFFFFF">
                    <a:lumMod val="50000"/>
                  </a:srgbClr>
                </a:solidFill>
              </a:rPr>
              <a:t>synchonisateur</a:t>
            </a:r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 »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90158" y="5539458"/>
            <a:ext cx="1750194" cy="841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3" name="Rectangle avec flèche vers la droite 12"/>
          <p:cNvSpPr/>
          <p:nvPr/>
        </p:nvSpPr>
        <p:spPr>
          <a:xfrm>
            <a:off x="3203848" y="5601912"/>
            <a:ext cx="2664296" cy="864096"/>
          </a:xfrm>
          <a:prstGeom prst="rightArrowCallou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fr-FR" sz="1050" dirty="0" smtClean="0">
                <a:solidFill>
                  <a:srgbClr val="FFFFFF">
                    <a:lumMod val="50000"/>
                  </a:srgbClr>
                </a:solidFill>
              </a:rPr>
              <a:t>L’utilisateur choisi les sites dont il veut synchroniser en permanence les documents sur son poste</a:t>
            </a:r>
          </a:p>
        </p:txBody>
      </p:sp>
    </p:spTree>
    <p:extLst>
      <p:ext uri="{BB962C8B-B14F-4D97-AF65-F5344CB8AC3E}">
        <p14:creationId xmlns:p14="http://schemas.microsoft.com/office/powerpoint/2010/main" val="218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l’accès direct à des applications thématiques « intégrées » (basées sur l’annuaire ATRIUM)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745074" y="3645024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395536" y="1556792"/>
            <a:ext cx="3107258" cy="46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2289109" y="2816321"/>
            <a:ext cx="2247181" cy="468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1331640" y="2172687"/>
            <a:ext cx="2436118" cy="46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83568" y="2080155"/>
            <a:ext cx="1699654" cy="21409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1547664" y="2671878"/>
            <a:ext cx="1224136" cy="1549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2411760" y="3334492"/>
            <a:ext cx="766767" cy="902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67744" y="4221088"/>
            <a:ext cx="1152128" cy="181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>
            <a:lum/>
          </a:blip>
          <a:srcRect l="-1134" t="2066" r="1134" b="697"/>
          <a:stretch/>
        </p:blipFill>
        <p:spPr>
          <a:xfrm>
            <a:off x="7415134" y="2049068"/>
            <a:ext cx="773488" cy="78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1" name="Connecteur droit avec flèche 20"/>
          <p:cNvCxnSpPr>
            <a:endCxn id="19" idx="2"/>
          </p:cNvCxnSpPr>
          <p:nvPr/>
        </p:nvCxnSpPr>
        <p:spPr>
          <a:xfrm flipV="1">
            <a:off x="6410508" y="2838366"/>
            <a:ext cx="1391370" cy="13609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5843134" y="1614128"/>
            <a:ext cx="1134748" cy="612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27" name="Connecteur droit avec flèche 26"/>
          <p:cNvCxnSpPr>
            <a:endCxn id="25" idx="2"/>
          </p:cNvCxnSpPr>
          <p:nvPr/>
        </p:nvCxnSpPr>
        <p:spPr>
          <a:xfrm flipV="1">
            <a:off x="6045048" y="2226247"/>
            <a:ext cx="365460" cy="197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192929" y="166073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GRR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404241" y="1804754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GLPI</a:t>
            </a:r>
            <a:endParaRPr 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774424">
            <a:off x="6292574" y="2576801"/>
            <a:ext cx="133351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fin 2015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9" grpId="0"/>
      <p:bldP spid="31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22184"/>
            <a:ext cx="1584176" cy="1108923"/>
          </a:xfrm>
          <a:prstGeom prst="rect">
            <a:avLst/>
          </a:prstGeom>
        </p:spPr>
      </p:pic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un portail vers des applications «externes» (connecteur) </a:t>
            </a:r>
          </a:p>
          <a:p>
            <a:pPr marL="0" indent="0">
              <a:buNone/>
            </a:pPr>
            <a:endParaRPr lang="fr-FR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fr-FR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Exemple de PRONOTE , VieScolaire.net :</a:t>
            </a:r>
            <a:endParaRPr lang="fr-FR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1027239" y="3478200"/>
            <a:ext cx="5419214" cy="3124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" name="Connecteur droit avec flèche 13"/>
          <p:cNvCxnSpPr>
            <a:stCxn id="18" idx="0"/>
          </p:cNvCxnSpPr>
          <p:nvPr/>
        </p:nvCxnSpPr>
        <p:spPr>
          <a:xfrm flipH="1" flipV="1">
            <a:off x="2914098" y="2420888"/>
            <a:ext cx="3963" cy="16488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2037" y="4069768"/>
            <a:ext cx="432048" cy="165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29835" y="2780928"/>
            <a:ext cx="76852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3" y="2865774"/>
            <a:ext cx="690130" cy="46497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15616" y="2878689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Connecteur</a:t>
            </a:r>
            <a:endParaRPr lang="fr-FR" dirty="0"/>
          </a:p>
        </p:txBody>
      </p:sp>
      <p:sp>
        <p:nvSpPr>
          <p:cNvPr id="30" name="Organigramme : Disque magnétique 29"/>
          <p:cNvSpPr/>
          <p:nvPr/>
        </p:nvSpPr>
        <p:spPr>
          <a:xfrm>
            <a:off x="7368733" y="4284433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</a:t>
            </a:r>
            <a:endParaRPr lang="fr-FR" sz="1200" b="1" dirty="0">
              <a:solidFill>
                <a:srgbClr val="FD8039"/>
              </a:solidFill>
            </a:endParaRPr>
          </a:p>
        </p:txBody>
      </p:sp>
      <p:sp>
        <p:nvSpPr>
          <p:cNvPr id="32" name="Organigramme : Disque magnétique 31"/>
          <p:cNvSpPr/>
          <p:nvPr/>
        </p:nvSpPr>
        <p:spPr>
          <a:xfrm>
            <a:off x="7401233" y="1244494"/>
            <a:ext cx="1224136" cy="1611358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Annuaire </a:t>
            </a:r>
          </a:p>
          <a:p>
            <a:pPr algn="ctr"/>
            <a:endParaRPr lang="fr-FR" sz="1100" b="1" dirty="0" smtClean="0">
              <a:solidFill>
                <a:srgbClr val="FFFFFF">
                  <a:lumMod val="50000"/>
                </a:srgbClr>
              </a:solidFill>
            </a:endParaRP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Index Education</a:t>
            </a:r>
          </a:p>
          <a:p>
            <a:pPr algn="ctr"/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Ou </a:t>
            </a:r>
          </a:p>
          <a:p>
            <a:pPr algn="ctr"/>
            <a:r>
              <a:rPr lang="fr-FR" sz="1100" b="1" dirty="0" err="1" smtClean="0">
                <a:solidFill>
                  <a:srgbClr val="FFFFFF">
                    <a:lumMod val="50000"/>
                  </a:srgbClr>
                </a:solidFill>
              </a:rPr>
              <a:t>Axess</a:t>
            </a:r>
            <a:r>
              <a:rPr lang="fr-FR" sz="1100" b="1" dirty="0" smtClean="0">
                <a:solidFill>
                  <a:srgbClr val="FFFFFF">
                    <a:lumMod val="50000"/>
                  </a:srgbClr>
                </a:solidFill>
              </a:rPr>
              <a:t>-OMT</a:t>
            </a:r>
          </a:p>
        </p:txBody>
      </p:sp>
      <p:cxnSp>
        <p:nvCxnSpPr>
          <p:cNvPr id="33" name="Connecteur droit avec flèche 32"/>
          <p:cNvCxnSpPr>
            <a:stCxn id="17" idx="3"/>
            <a:endCxn id="32" idx="2"/>
          </p:cNvCxnSpPr>
          <p:nvPr/>
        </p:nvCxnSpPr>
        <p:spPr>
          <a:xfrm flipV="1">
            <a:off x="5596462" y="2050173"/>
            <a:ext cx="1804771" cy="577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" idx="3"/>
            <a:endCxn id="30" idx="2"/>
          </p:cNvCxnSpPr>
          <p:nvPr/>
        </p:nvCxnSpPr>
        <p:spPr>
          <a:xfrm flipV="1">
            <a:off x="6446453" y="5040517"/>
            <a:ext cx="922280" cy="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17570" y="2889751"/>
            <a:ext cx="412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Accès direct sans </a:t>
            </a:r>
            <a:r>
              <a:rPr lang="fr-FR" dirty="0" smtClean="0"/>
              <a:t>réauthentification 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3563888" y="1618997"/>
            <a:ext cx="2032574" cy="873899"/>
            <a:chOff x="4239621" y="954773"/>
            <a:chExt cx="2160240" cy="504056"/>
          </a:xfrm>
        </p:grpSpPr>
        <p:sp>
          <p:nvSpPr>
            <p:cNvPr id="17" name="Rectangle 16"/>
            <p:cNvSpPr/>
            <p:nvPr/>
          </p:nvSpPr>
          <p:spPr>
            <a:xfrm>
              <a:off x="4239621" y="954773"/>
              <a:ext cx="2160240" cy="504056"/>
            </a:xfrm>
            <a:prstGeom prst="rect">
              <a:avLst/>
            </a:prstGeom>
            <a:ln w="19050">
              <a:solidFill>
                <a:srgbClr val="BCBCB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00157" y="1087005"/>
              <a:ext cx="1352249" cy="210807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94371" y="1055765"/>
              <a:ext cx="413128" cy="302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95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2" grpId="0" animBg="1"/>
      <p:bldP spid="23" grpId="0"/>
      <p:bldP spid="30" grpId="0" animBg="1"/>
      <p:bldP spid="32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eur droit 21"/>
          <p:cNvCxnSpPr/>
          <p:nvPr/>
        </p:nvCxnSpPr>
        <p:spPr>
          <a:xfrm flipV="1">
            <a:off x="6808413" y="1228920"/>
            <a:ext cx="1480579" cy="58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5776" b="25200"/>
          <a:stretch/>
        </p:blipFill>
        <p:spPr>
          <a:xfrm>
            <a:off x="5193552" y="1233484"/>
            <a:ext cx="3096344" cy="4274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intègre une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assistance en ligne,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tout d’abord son aide en ligne accessible à tout moment…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63442" y="1772816"/>
            <a:ext cx="6594949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7750654" y="1233484"/>
            <a:ext cx="6009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8128433" y="761607"/>
            <a:ext cx="504056" cy="580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860032" y="1233484"/>
            <a:ext cx="356478" cy="54862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4866593" y="1660968"/>
            <a:ext cx="349917" cy="36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6809317" y="1660969"/>
            <a:ext cx="1479675" cy="361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5536" y="2492896"/>
            <a:ext cx="23762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85145"/>
            <a:ext cx="8017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intègre une gestion des demandes d’assistance en ligne pour tout utilisateur…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618963" y="1562348"/>
            <a:ext cx="3837326" cy="241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972051" y="1412776"/>
            <a:ext cx="403204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1049207" y="3122965"/>
            <a:ext cx="265673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Demande d’assistance « publique »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Non connecté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661682" y="3122965"/>
            <a:ext cx="2831224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>
                <a:solidFill>
                  <a:srgbClr val="FF0000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Demande </a:t>
            </a:r>
            <a:r>
              <a:rPr lang="fr-FR" dirty="0"/>
              <a:t>d’assistance « privée »</a:t>
            </a:r>
          </a:p>
          <a:p>
            <a:r>
              <a:rPr lang="fr-FR" dirty="0" smtClean="0"/>
              <a:t>Connecté</a:t>
            </a:r>
          </a:p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203848" y="4511973"/>
            <a:ext cx="3024336" cy="7172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par l’administrateur ATRIUM de l'établissement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5017" y="5736680"/>
            <a:ext cx="3024336" cy="8606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Gestion des demandes des administrateurs d’établissement par l’administrateur ATRIUM Région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Connecteur en arc 11"/>
          <p:cNvCxnSpPr>
            <a:stCxn id="7" idx="3"/>
            <a:endCxn id="10" idx="0"/>
          </p:cNvCxnSpPr>
          <p:nvPr/>
        </p:nvCxnSpPr>
        <p:spPr>
          <a:xfrm>
            <a:off x="4456289" y="2768155"/>
            <a:ext cx="259727" cy="1743818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/>
          <p:cNvCxnSpPr>
            <a:stCxn id="8" idx="1"/>
            <a:endCxn id="10" idx="0"/>
          </p:cNvCxnSpPr>
          <p:nvPr/>
        </p:nvCxnSpPr>
        <p:spPr>
          <a:xfrm rot="10800000" flipV="1">
            <a:off x="4716017" y="2708919"/>
            <a:ext cx="256035" cy="1803053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en arc 29"/>
          <p:cNvCxnSpPr/>
          <p:nvPr/>
        </p:nvCxnSpPr>
        <p:spPr>
          <a:xfrm rot="16200000" flipH="1">
            <a:off x="4463146" y="5482072"/>
            <a:ext cx="506909" cy="116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 rot="5400000" flipH="1" flipV="1">
            <a:off x="4318544" y="5482655"/>
            <a:ext cx="506910" cy="1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5" grpId="0" animBg="1"/>
      <p:bldP spid="10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685145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L’utilisateur est autonome en cas de mot de passe oublié…</a:t>
            </a:r>
          </a:p>
          <a:p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10634" y="1484784"/>
            <a:ext cx="4830889" cy="2744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3450994" y="3342727"/>
            <a:ext cx="928544" cy="1692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500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00" y="1516872"/>
            <a:ext cx="2496456" cy="2416184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V="1">
            <a:off x="4435544" y="2575900"/>
            <a:ext cx="1679746" cy="851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331314" y="3584012"/>
            <a:ext cx="288032" cy="943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8457" y="4545420"/>
            <a:ext cx="2885714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nativement multi-supports (responsive design), ses écrans s’adaptent automatiquement…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699792" y="2888433"/>
            <a:ext cx="4608512" cy="3852935"/>
            <a:chOff x="395536" y="1657536"/>
            <a:chExt cx="3810000" cy="325653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b="14527"/>
            <a:stretch/>
          </p:blipFill>
          <p:spPr>
            <a:xfrm>
              <a:off x="395536" y="1657536"/>
              <a:ext cx="3810000" cy="325653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620" y="2303339"/>
              <a:ext cx="3239308" cy="1822111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3498">
            <a:off x="429304" y="1871095"/>
            <a:ext cx="2527704" cy="203467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9593">
            <a:off x="7522077" y="2146811"/>
            <a:ext cx="1207201" cy="208541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51520" y="4744455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 de nécessité de télécharger des APP sur des </a:t>
            </a:r>
            <a:r>
              <a:rPr lang="fr-FR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stores 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(IOS, </a:t>
            </a:r>
            <a:r>
              <a:rPr lang="fr-FR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android</a:t>
            </a:r>
            <a:r>
              <a:rPr lang="fr-F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…)</a:t>
            </a:r>
            <a:endParaRPr lang="fr-F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8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448"/>
          <a:stretch/>
        </p:blipFill>
        <p:spPr>
          <a:xfrm>
            <a:off x="179512" y="4783875"/>
            <a:ext cx="2622534" cy="1885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Organigramme : Disque magnétique 8"/>
          <p:cNvSpPr/>
          <p:nvPr/>
        </p:nvSpPr>
        <p:spPr>
          <a:xfrm>
            <a:off x="3851647" y="5199835"/>
            <a:ext cx="1215126" cy="1512168"/>
          </a:xfrm>
          <a:prstGeom prst="flowChartMagneticDisk">
            <a:avLst/>
          </a:prstGeom>
          <a:ln>
            <a:solidFill>
              <a:srgbClr val="FC414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Annuaire</a:t>
            </a:r>
          </a:p>
          <a:p>
            <a:pPr algn="ctr"/>
            <a:r>
              <a:rPr lang="fr-FR" sz="1200" b="1" dirty="0" smtClean="0">
                <a:solidFill>
                  <a:srgbClr val="FD8039"/>
                </a:solidFill>
              </a:rPr>
              <a:t>ATRIUM des utilisateurs</a:t>
            </a:r>
            <a:endParaRPr lang="fr-FR" sz="1200" b="1" dirty="0">
              <a:solidFill>
                <a:srgbClr val="FD8039"/>
              </a:solidFill>
            </a:endParaRPr>
          </a:p>
        </p:txBody>
      </p:sp>
      <p:cxnSp>
        <p:nvCxnSpPr>
          <p:cNvPr id="11" name="Connecteur droit avec flèche 10"/>
          <p:cNvCxnSpPr>
            <a:stCxn id="6" idx="3"/>
          </p:cNvCxnSpPr>
          <p:nvPr/>
        </p:nvCxnSpPr>
        <p:spPr>
          <a:xfrm flipH="1">
            <a:off x="4722219" y="4365076"/>
            <a:ext cx="612068" cy="83475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5" name="Connecteur droit avec flèche 14"/>
          <p:cNvCxnSpPr>
            <a:stCxn id="8" idx="3"/>
          </p:cNvCxnSpPr>
          <p:nvPr/>
        </p:nvCxnSpPr>
        <p:spPr>
          <a:xfrm flipH="1">
            <a:off x="5008317" y="4473248"/>
            <a:ext cx="2912055" cy="105761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Connecteur droit avec flèche 51"/>
          <p:cNvCxnSpPr>
            <a:stCxn id="51" idx="2"/>
            <a:endCxn id="9" idx="4"/>
          </p:cNvCxnSpPr>
          <p:nvPr/>
        </p:nvCxnSpPr>
        <p:spPr>
          <a:xfrm flipH="1">
            <a:off x="5066773" y="5924585"/>
            <a:ext cx="2299987" cy="31334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3" name="Connecteur droit avec flèche 62"/>
          <p:cNvCxnSpPr>
            <a:stCxn id="5" idx="3"/>
            <a:endCxn id="9" idx="2"/>
          </p:cNvCxnSpPr>
          <p:nvPr/>
        </p:nvCxnSpPr>
        <p:spPr>
          <a:xfrm>
            <a:off x="2802046" y="5726618"/>
            <a:ext cx="1049601" cy="229301"/>
          </a:xfrm>
          <a:prstGeom prst="straightConnector1">
            <a:avLst/>
          </a:prstGeom>
          <a:ln>
            <a:solidFill>
              <a:srgbClr val="FD8039"/>
            </a:solidFill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05" name="Groupe 104"/>
          <p:cNvGrpSpPr/>
          <p:nvPr/>
        </p:nvGrpSpPr>
        <p:grpSpPr>
          <a:xfrm>
            <a:off x="974241" y="2505533"/>
            <a:ext cx="1580409" cy="1478045"/>
            <a:chOff x="827584" y="692695"/>
            <a:chExt cx="2088232" cy="1836661"/>
          </a:xfrm>
        </p:grpSpPr>
        <p:pic>
          <p:nvPicPr>
            <p:cNvPr id="93" name="Image 92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896863" y="761702"/>
              <a:ext cx="1721912" cy="1536884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827584" y="692695"/>
              <a:ext cx="2088232" cy="1823791"/>
            </a:xfrm>
            <a:prstGeom prst="rect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922730" y="2108659"/>
              <a:ext cx="1953815" cy="420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Etablissement</a:t>
              </a:r>
              <a:endParaRPr lang="fr-FR" dirty="0"/>
            </a:p>
          </p:txBody>
        </p:sp>
      </p:grpSp>
      <p:cxnSp>
        <p:nvCxnSpPr>
          <p:cNvPr id="107" name="Connecteur droit avec flèche 106"/>
          <p:cNvCxnSpPr/>
          <p:nvPr/>
        </p:nvCxnSpPr>
        <p:spPr>
          <a:xfrm flipV="1">
            <a:off x="2627784" y="2546137"/>
            <a:ext cx="1230896" cy="666839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2" name="Groupe 1"/>
          <p:cNvGrpSpPr/>
          <p:nvPr/>
        </p:nvGrpSpPr>
        <p:grpSpPr>
          <a:xfrm>
            <a:off x="3858680" y="980729"/>
            <a:ext cx="2938274" cy="3548571"/>
            <a:chOff x="3858680" y="980729"/>
            <a:chExt cx="2938274" cy="3548571"/>
          </a:xfrm>
        </p:grpSpPr>
        <p:sp>
          <p:nvSpPr>
            <p:cNvPr id="101" name="Pentagone 100"/>
            <p:cNvSpPr/>
            <p:nvPr/>
          </p:nvSpPr>
          <p:spPr>
            <a:xfrm rot="5400000">
              <a:off x="5073759" y="1416623"/>
              <a:ext cx="522057" cy="2516788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" name="Organigramme : Disque magnétique 5"/>
            <p:cNvSpPr/>
            <p:nvPr/>
          </p:nvSpPr>
          <p:spPr>
            <a:xfrm>
              <a:off x="4722219" y="2996953"/>
              <a:ext cx="1224136" cy="1368123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 Académique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Fédérateur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(AAF)</a:t>
              </a:r>
            </a:p>
          </p:txBody>
        </p:sp>
        <p:sp>
          <p:nvSpPr>
            <p:cNvPr id="48" name="Organigramme : Disque magnétique 47"/>
            <p:cNvSpPr/>
            <p:nvPr/>
          </p:nvSpPr>
          <p:spPr>
            <a:xfrm>
              <a:off x="5409545" y="1319283"/>
              <a:ext cx="1183637" cy="104977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Structures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STS-WEB</a:t>
              </a:r>
            </a:p>
          </p:txBody>
        </p:sp>
        <p:sp>
          <p:nvSpPr>
            <p:cNvPr id="44" name="Organigramme : Disque magnétique 43"/>
            <p:cNvSpPr/>
            <p:nvPr/>
          </p:nvSpPr>
          <p:spPr>
            <a:xfrm>
              <a:off x="4074148" y="1333434"/>
              <a:ext cx="1185884" cy="1029598"/>
            </a:xfrm>
            <a:prstGeom prst="flowChartMagneticDisk">
              <a:avLst/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 Elèves Etablissement 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BEE-SIECLE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858680" y="980729"/>
              <a:ext cx="293827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0" name="ZoneTexte 109"/>
            <p:cNvSpPr txBox="1"/>
            <p:nvPr/>
          </p:nvSpPr>
          <p:spPr>
            <a:xfrm>
              <a:off x="4779175" y="980729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Académies </a:t>
              </a:r>
              <a:endParaRPr lang="fr-FR" sz="1400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6954467" y="4797153"/>
            <a:ext cx="2024224" cy="1914850"/>
            <a:chOff x="6954467" y="4797153"/>
            <a:chExt cx="2024224" cy="1914850"/>
          </a:xfrm>
        </p:grpSpPr>
        <p:sp>
          <p:nvSpPr>
            <p:cNvPr id="51" name="Organigramme : Disque magnétique 50"/>
            <p:cNvSpPr/>
            <p:nvPr/>
          </p:nvSpPr>
          <p:spPr>
            <a:xfrm>
              <a:off x="7366760" y="5251817"/>
              <a:ext cx="1224136" cy="134553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Personnels Région</a:t>
              </a:r>
              <a:endParaRPr lang="fr-FR" sz="12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954467" y="4797153"/>
              <a:ext cx="2024224" cy="191485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36" name="ZoneTexte 135"/>
            <p:cNvSpPr txBox="1"/>
            <p:nvPr/>
          </p:nvSpPr>
          <p:spPr>
            <a:xfrm>
              <a:off x="7467770" y="4827467"/>
              <a:ext cx="8931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REGION</a:t>
              </a:r>
              <a:endParaRPr lang="fr-FR" sz="1400" dirty="0"/>
            </a:p>
          </p:txBody>
        </p:sp>
      </p:grpSp>
      <p:cxnSp>
        <p:nvCxnSpPr>
          <p:cNvPr id="152" name="Connecteur droit avec flèche 151"/>
          <p:cNvCxnSpPr/>
          <p:nvPr/>
        </p:nvCxnSpPr>
        <p:spPr>
          <a:xfrm>
            <a:off x="1876581" y="4061528"/>
            <a:ext cx="2197567" cy="1138307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8" name="ZoneTexte 167"/>
          <p:cNvSpPr txBox="1"/>
          <p:nvPr/>
        </p:nvSpPr>
        <p:spPr>
          <a:xfrm>
            <a:off x="1090732" y="332656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provenance des données personnelles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9" name="ZoneTexte 168"/>
          <p:cNvSpPr txBox="1"/>
          <p:nvPr/>
        </p:nvSpPr>
        <p:spPr>
          <a:xfrm rot="1708603">
            <a:off x="2627238" y="4415363"/>
            <a:ext cx="1183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65000"/>
                  </a:schemeClr>
                </a:solidFill>
              </a:rPr>
              <a:t>Saisie manuelle</a:t>
            </a:r>
            <a:endParaRPr lang="fr-FR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948264" y="980729"/>
            <a:ext cx="2024224" cy="3548571"/>
            <a:chOff x="6948264" y="980729"/>
            <a:chExt cx="2024224" cy="3548571"/>
          </a:xfrm>
        </p:grpSpPr>
        <p:sp>
          <p:nvSpPr>
            <p:cNvPr id="8" name="Organigramme : Disque magnétique 7"/>
            <p:cNvSpPr/>
            <p:nvPr/>
          </p:nvSpPr>
          <p:spPr>
            <a:xfrm>
              <a:off x="7308304" y="3140968"/>
              <a:ext cx="1224136" cy="133228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Annuaire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SAPIA</a:t>
              </a:r>
            </a:p>
            <a:p>
              <a:pPr algn="ctr"/>
              <a:r>
                <a:rPr lang="fr-FR" sz="1100" b="1" dirty="0" smtClean="0">
                  <a:solidFill>
                    <a:srgbClr val="FFFFFF">
                      <a:lumMod val="50000"/>
                    </a:srgbClr>
                  </a:solidFill>
                </a:rPr>
                <a:t>Enseignement Agricole</a:t>
              </a:r>
              <a:endParaRPr lang="fr-FR" sz="1100" b="1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46" name="Organigramme : Disque magnétique 45"/>
            <p:cNvSpPr/>
            <p:nvPr/>
          </p:nvSpPr>
          <p:spPr>
            <a:xfrm>
              <a:off x="7164288" y="1320590"/>
              <a:ext cx="1525720" cy="1172307"/>
            </a:xfrm>
            <a:prstGeom prst="flowChartMagneticDisk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 smtClean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Bases</a:t>
              </a:r>
            </a:p>
            <a:p>
              <a:pPr algn="ctr"/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Libellule (élèves)</a:t>
              </a: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Guepard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</a:t>
              </a:r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ens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.)</a:t>
              </a:r>
              <a:endParaRPr lang="fr-FR" sz="1100" dirty="0">
                <a:solidFill>
                  <a:srgbClr val="FFFFFF">
                    <a:lumMod val="50000"/>
                  </a:srgbClr>
                </a:solidFill>
              </a:endParaRPr>
            </a:p>
            <a:p>
              <a:pPr algn="ctr"/>
              <a:r>
                <a:rPr lang="fr-FR" sz="1100" dirty="0" err="1" smtClean="0">
                  <a:solidFill>
                    <a:srgbClr val="FFFFFF">
                      <a:lumMod val="50000"/>
                    </a:srgbClr>
                  </a:solidFill>
                </a:rPr>
                <a:t>Colentagri</a:t>
              </a:r>
              <a:r>
                <a:rPr lang="fr-FR" sz="1100" dirty="0" smtClean="0">
                  <a:solidFill>
                    <a:srgbClr val="FFFFFF">
                      <a:lumMod val="50000"/>
                    </a:srgbClr>
                  </a:solidFill>
                </a:rPr>
                <a:t> (admin)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948264" y="980729"/>
              <a:ext cx="2024224" cy="354857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7517464" y="980729"/>
              <a:ext cx="793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DRAAF</a:t>
              </a:r>
              <a:endParaRPr lang="fr-FR" sz="1400" dirty="0"/>
            </a:p>
          </p:txBody>
        </p:sp>
        <p:sp>
          <p:nvSpPr>
            <p:cNvPr id="29" name="Pentagone 28"/>
            <p:cNvSpPr/>
            <p:nvPr/>
          </p:nvSpPr>
          <p:spPr>
            <a:xfrm rot="5400000">
              <a:off x="7666119" y="2058194"/>
              <a:ext cx="522057" cy="1525720"/>
            </a:xfrm>
            <a:prstGeom prst="homePlat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</p:grpSp>
      <p:sp>
        <p:nvSpPr>
          <p:cNvPr id="7" name="Ellipse 6"/>
          <p:cNvSpPr/>
          <p:nvPr/>
        </p:nvSpPr>
        <p:spPr>
          <a:xfrm>
            <a:off x="4889649" y="4395291"/>
            <a:ext cx="1301047" cy="938554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Mise à jour journalière</a:t>
            </a:r>
          </a:p>
        </p:txBody>
      </p:sp>
    </p:spTree>
    <p:extLst>
      <p:ext uri="{BB962C8B-B14F-4D97-AF65-F5344CB8AC3E}">
        <p14:creationId xmlns:p14="http://schemas.microsoft.com/office/powerpoint/2010/main" val="103914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9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oneTexte 167"/>
          <p:cNvSpPr txBox="1"/>
          <p:nvPr/>
        </p:nvSpPr>
        <p:spPr>
          <a:xfrm>
            <a:off x="467544" y="764704"/>
            <a:ext cx="80177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un logiciel édité par la Région qui en assure la maîtrise d’ouvrage. Actuellement son développement est assurée par la Sté ATOS (marché de 4 ans, attribution 07/2013)</a:t>
            </a: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fondé sur des logiciels libres; les développements spécifiques qui le composent sont placés sous licence « open source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 indépendance, pérennité.</a:t>
            </a: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est développé selon la méthode « AGILE », qui prévoit la collecte des besoins des usagers et la mise en œuvre des évolutions </a:t>
            </a:r>
            <a:r>
              <a:rPr lang="fr-FR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continu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ATRIUM est hébergé sur la plateforme régionale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lycées (PFS) point de convergence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des fibres optiques des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établissements et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de connexion à Internet via </a:t>
            </a:r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Renater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ATRIUM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 déclaré à la CNIL sous le numéro 1821887.</a:t>
            </a:r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677954049"/>
              </p:ext>
            </p:extLst>
          </p:nvPr>
        </p:nvGraphicFramePr>
        <p:xfrm>
          <a:off x="611560" y="1052736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090732" y="332656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Initialisation d’un lycée « ATRIUM »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ZoneTexte 167"/>
          <p:cNvSpPr txBox="1"/>
          <p:nvPr/>
        </p:nvSpPr>
        <p:spPr>
          <a:xfrm>
            <a:off x="323528" y="1268760"/>
            <a:ext cx="8017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indent="0" algn="ctr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  <a:hlinkClick r:id="rId3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2060"/>
                </a:solidFill>
                <a:hlinkClick r:id="rId3"/>
              </a:rPr>
              <a:t>www.atrium-paca.fr/web/assistance</a:t>
            </a:r>
            <a:endParaRPr lang="fr-F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2060"/>
                </a:solidFill>
                <a:hlinkClick r:id="rId4"/>
              </a:rPr>
              <a:t>admin.atrium@regionpaca.fr</a:t>
            </a:r>
            <a:endParaRPr lang="fr-FR" dirty="0" smtClean="0">
              <a:solidFill>
                <a:srgbClr val="002060"/>
              </a:solidFill>
            </a:endParaRPr>
          </a:p>
          <a:p>
            <a:pPr algn="ctr"/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è"/>
            </a:pP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3" y="476672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6470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"/>
            </a:pP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ATRIUM</a:t>
            </a:r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propose à chaque utilisateur, trois types d’espace, au fonctionnement et à l’ergonomie similaires…</a:t>
            </a:r>
            <a:endParaRPr lang="fr-FR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93179" y="1740578"/>
            <a:ext cx="2097553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site</a:t>
            </a:r>
          </a:p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personnel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50442" y="1728287"/>
            <a:ext cx="1944216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site d’établissement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354369" y="1740578"/>
            <a:ext cx="2109849" cy="10081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Des sites collaboratifs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083709"/>
            <a:ext cx="22231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32" y="3064996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48" y="3209012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353028"/>
            <a:ext cx="2091300" cy="1876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e 13"/>
          <p:cNvGrpSpPr/>
          <p:nvPr/>
        </p:nvGrpSpPr>
        <p:grpSpPr>
          <a:xfrm>
            <a:off x="3124552" y="2992096"/>
            <a:ext cx="2800836" cy="2127443"/>
            <a:chOff x="3124552" y="2992096"/>
            <a:chExt cx="2800836" cy="212744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4552" y="2992096"/>
              <a:ext cx="2800836" cy="212744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35647" y="3677496"/>
              <a:ext cx="828000" cy="62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68568" y="3679114"/>
              <a:ext cx="762157" cy="572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7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Tous les sites sont organisé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« 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widgets »,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 objets qui affichent des blocs, chaque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objet étant une application particulière…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23" y="1772816"/>
            <a:ext cx="6594061" cy="4739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35896" y="2636912"/>
            <a:ext cx="4248472" cy="3672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16323" y="2636912"/>
            <a:ext cx="2047565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516323" y="3675232"/>
            <a:ext cx="2047565" cy="283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1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6926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L’administrateur du site peut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ajouter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à son écran les applications de son choix à partir d’une liste à sa disposition, ou les supprimer… 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4688" b="25340"/>
          <a:stretch/>
        </p:blipFill>
        <p:spPr>
          <a:xfrm>
            <a:off x="467544" y="1820128"/>
            <a:ext cx="3528392" cy="2252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395536" y="1892136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endCxn id="5" idx="1"/>
          </p:cNvCxnSpPr>
          <p:nvPr/>
        </p:nvCxnSpPr>
        <p:spPr>
          <a:xfrm>
            <a:off x="251520" y="1460088"/>
            <a:ext cx="207288" cy="484775"/>
          </a:xfrm>
          <a:prstGeom prst="straightConnector1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/>
          <p:cNvCxnSpPr>
            <a:stCxn id="5" idx="4"/>
          </p:cNvCxnSpPr>
          <p:nvPr/>
        </p:nvCxnSpPr>
        <p:spPr>
          <a:xfrm rot="16200000" flipH="1">
            <a:off x="-284226" y="3147962"/>
            <a:ext cx="2655668" cy="864096"/>
          </a:xfrm>
          <a:prstGeom prst="curvedConnector2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894" y="3061006"/>
            <a:ext cx="6216347" cy="3752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475657" y="3044263"/>
            <a:ext cx="2088231" cy="3739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51" y="4072293"/>
            <a:ext cx="2485714" cy="3428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9264" y="4072293"/>
            <a:ext cx="2496601" cy="34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611659" y="4372519"/>
            <a:ext cx="1232149" cy="183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>
            <a:stCxn id="20" idx="3"/>
            <a:endCxn id="19" idx="1"/>
          </p:cNvCxnSpPr>
          <p:nvPr/>
        </p:nvCxnSpPr>
        <p:spPr>
          <a:xfrm flipV="1">
            <a:off x="2843808" y="4243722"/>
            <a:ext cx="1925456" cy="220754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96037" y="1624823"/>
            <a:ext cx="3889948" cy="3244338"/>
          </a:xfrm>
          <a:prstGeom prst="rect">
            <a:avLst/>
          </a:prstGeom>
          <a:solidFill>
            <a:srgbClr val="F3F3F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Les Widgets: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Contenus WEB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Espace documentaire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Forum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Messagerie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Calendrier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Annonces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Flux RSS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Etc.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85 0.03218 L -2.22222E-6 1.11022E-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9" grpId="0" animBg="1"/>
      <p:bldP spid="2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ATRIUM, c’est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l’accès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 des sites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affectés à l’utilisateur, et notamment le site de son lycée…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40" y="1447281"/>
            <a:ext cx="7413379" cy="54381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t="31725" b="-529"/>
          <a:stretch/>
        </p:blipFill>
        <p:spPr>
          <a:xfrm>
            <a:off x="5888340" y="1844824"/>
            <a:ext cx="1852012" cy="11879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88339" y="2780928"/>
            <a:ext cx="1852013" cy="251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5364088" y="1844823"/>
            <a:ext cx="537347" cy="1080121"/>
          </a:xfrm>
          <a:custGeom>
            <a:avLst/>
            <a:gdLst>
              <a:gd name="connsiteX0" fmla="*/ 644695 w 644695"/>
              <a:gd name="connsiteY0" fmla="*/ 0 h 1697970"/>
              <a:gd name="connsiteX1" fmla="*/ 135409 w 644695"/>
              <a:gd name="connsiteY1" fmla="*/ 405114 h 1697970"/>
              <a:gd name="connsiteX2" fmla="*/ 8087 w 644695"/>
              <a:gd name="connsiteY2" fmla="*/ 1088021 h 1697970"/>
              <a:gd name="connsiteX3" fmla="*/ 309029 w 644695"/>
              <a:gd name="connsiteY3" fmla="*/ 1643605 h 1697970"/>
              <a:gd name="connsiteX4" fmla="*/ 540523 w 644695"/>
              <a:gd name="connsiteY4" fmla="*/ 1678329 h 169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695" h="1697970">
                <a:moveTo>
                  <a:pt x="644695" y="0"/>
                </a:moveTo>
                <a:cubicBezTo>
                  <a:pt x="443102" y="111888"/>
                  <a:pt x="241510" y="223777"/>
                  <a:pt x="135409" y="405114"/>
                </a:cubicBezTo>
                <a:cubicBezTo>
                  <a:pt x="29308" y="586451"/>
                  <a:pt x="-20850" y="881606"/>
                  <a:pt x="8087" y="1088021"/>
                </a:cubicBezTo>
                <a:cubicBezTo>
                  <a:pt x="37024" y="1294436"/>
                  <a:pt x="220290" y="1545220"/>
                  <a:pt x="309029" y="1643605"/>
                </a:cubicBezTo>
                <a:cubicBezTo>
                  <a:pt x="397768" y="1741990"/>
                  <a:pt x="501941" y="1676400"/>
                  <a:pt x="540523" y="1678329"/>
                </a:cubicBezTo>
              </a:path>
            </a:pathLst>
          </a:custGeom>
          <a:ln>
            <a:solidFill>
              <a:srgbClr val="FF000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888340" y="1628800"/>
            <a:ext cx="644696" cy="21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993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 site d’Etablissement est modulable et personnalisable, mais uniquement par son administrateur…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6" name="Groupe 5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73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187624" y="1564620"/>
            <a:ext cx="6774082" cy="5084119"/>
            <a:chOff x="1211847" y="1564620"/>
            <a:chExt cx="7056784" cy="5237109"/>
          </a:xfrm>
        </p:grpSpPr>
        <p:grpSp>
          <p:nvGrpSpPr>
            <p:cNvPr id="9" name="Groupe 8"/>
            <p:cNvGrpSpPr/>
            <p:nvPr/>
          </p:nvGrpSpPr>
          <p:grpSpPr>
            <a:xfrm>
              <a:off x="1211847" y="1564620"/>
              <a:ext cx="7056784" cy="5237109"/>
              <a:chOff x="3203848" y="1561544"/>
              <a:chExt cx="7056784" cy="5237109"/>
            </a:xfrm>
          </p:grpSpPr>
          <p:grpSp>
            <p:nvGrpSpPr>
              <p:cNvPr id="11" name="Groupe 10"/>
              <p:cNvGrpSpPr/>
              <p:nvPr/>
            </p:nvGrpSpPr>
            <p:grpSpPr>
              <a:xfrm>
                <a:off x="3203848" y="1561544"/>
                <a:ext cx="7056784" cy="5237109"/>
                <a:chOff x="971600" y="1534605"/>
                <a:chExt cx="7056784" cy="5237109"/>
              </a:xfrm>
            </p:grpSpPr>
            <p:pic>
              <p:nvPicPr>
                <p:cNvPr id="13" name="Image 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71600" y="1534605"/>
                  <a:ext cx="7056784" cy="52371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1187624" y="4941168"/>
                  <a:ext cx="1152128" cy="1440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800" dirty="0" smtClean="0">
                      <a:solidFill>
                        <a:schemeClr val="tx1"/>
                      </a:solidFill>
                    </a:rPr>
                    <a:t>Lycée ATRIUM</a:t>
                  </a:r>
                  <a:endParaRPr lang="fr-FR" sz="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9521" y="3140969"/>
                <a:ext cx="2146575" cy="1728192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2370807" y="6093296"/>
              <a:ext cx="671634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500" b="1" dirty="0" smtClean="0">
                  <a:solidFill>
                    <a:srgbClr val="FF0000"/>
                  </a:solidFill>
                </a:rPr>
                <a:t>Lycée ATRIUM</a:t>
              </a:r>
              <a:endParaRPr lang="fr-FR" sz="5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148" name="Rectangle 30"/>
          <p:cNvSpPr>
            <a:spLocks noChangeArrowheads="1"/>
          </p:cNvSpPr>
          <p:nvPr/>
        </p:nvSpPr>
        <p:spPr bwMode="auto">
          <a:xfrm>
            <a:off x="107501" y="529744"/>
            <a:ext cx="8939659" cy="34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2800" dirty="0">
                <a:solidFill>
                  <a:srgbClr val="000099"/>
                </a:solidFill>
                <a:latin typeface="Tahoma" pitchFamily="34" charset="0"/>
              </a:rPr>
              <a:t/>
            </a:r>
            <a:br>
              <a:rPr lang="fr-FR" sz="2800" dirty="0">
                <a:solidFill>
                  <a:srgbClr val="000099"/>
                </a:solidFill>
                <a:latin typeface="Tahoma" pitchFamily="34" charset="0"/>
              </a:rPr>
            </a:br>
            <a:endParaRPr lang="fr-FR" sz="2400" i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93239"/>
            <a:ext cx="8017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342900" indent="-342900" algn="just">
              <a:buFont typeface="Wingdings" panose="05000000000000000000" pitchFamily="2" charset="2"/>
              <a:buChar char=""/>
              <a:defRPr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Personnalisable au niveau des « widgets »…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2687" y="2780928"/>
            <a:ext cx="460851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39568</TotalTime>
  <Words>889</Words>
  <Application>Microsoft Office PowerPoint</Application>
  <PresentationFormat>Affichage à l'écran (4:3)</PresentationFormat>
  <Paragraphs>224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18</vt:i4>
      </vt:variant>
      <vt:variant>
        <vt:lpstr>Titres des diapositives</vt:lpstr>
      </vt:variant>
      <vt:variant>
        <vt:i4>33</vt:i4>
      </vt:variant>
    </vt:vector>
  </HeadingPairs>
  <TitlesOfParts>
    <vt:vector size="57" baseType="lpstr">
      <vt:lpstr>Arial</vt:lpstr>
      <vt:lpstr>Arial Narrow</vt:lpstr>
      <vt:lpstr>Calibri</vt:lpstr>
      <vt:lpstr>Lucida Bright</vt:lpstr>
      <vt:lpstr>Tahoma</vt:lpstr>
      <vt:lpstr>Wingdings</vt:lpstr>
      <vt:lpstr>Conception personnalisée</vt:lpstr>
      <vt:lpstr>1_Modèle par défaut</vt:lpstr>
      <vt:lpstr>3_Modèle par défaut</vt:lpstr>
      <vt:lpstr>Modèle par défaut</vt:lpstr>
      <vt:lpstr>2_Modèle par défaut</vt:lpstr>
      <vt:lpstr>4_Modèle par défaut</vt:lpstr>
      <vt:lpstr>5_Modèle par défaut</vt:lpstr>
      <vt:lpstr>6_Modèle par défaut</vt:lpstr>
      <vt:lpstr>7_Modèle par défaut</vt:lpstr>
      <vt:lpstr>8_Modèle par défaut</vt:lpstr>
      <vt:lpstr>10_Modèle par défaut</vt:lpstr>
      <vt:lpstr>9_Modèle par défaut</vt:lpstr>
      <vt:lpstr>11_Modèle par défaut</vt:lpstr>
      <vt:lpstr>12_Modèle par défaut</vt:lpstr>
      <vt:lpstr>22_Modèle par défaut</vt:lpstr>
      <vt:lpstr>23_Modèle par défaut</vt:lpstr>
      <vt:lpstr>24_Modèle par défaut</vt:lpstr>
      <vt:lpstr>13_Modèle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Eric</cp:lastModifiedBy>
  <cp:revision>763</cp:revision>
  <cp:lastPrinted>2015-02-06T18:47:54Z</cp:lastPrinted>
  <dcterms:created xsi:type="dcterms:W3CDTF">2007-11-30T18:57:55Z</dcterms:created>
  <dcterms:modified xsi:type="dcterms:W3CDTF">2015-04-15T07:12:57Z</dcterms:modified>
</cp:coreProperties>
</file>