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ucomte" initials="v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0" autoAdjust="0"/>
  </p:normalViewPr>
  <p:slideViewPr>
    <p:cSldViewPr>
      <p:cViewPr>
        <p:scale>
          <a:sx n="100" d="100"/>
          <a:sy n="100" d="100"/>
        </p:scale>
        <p:origin x="-28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E275-2254-4128-9A47-EC81A35A9B1D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2B99-08CD-49CF-8C52-CC3709D552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E275-2254-4128-9A47-EC81A35A9B1D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2B99-08CD-49CF-8C52-CC3709D552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E275-2254-4128-9A47-EC81A35A9B1D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2B99-08CD-49CF-8C52-CC3709D552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E275-2254-4128-9A47-EC81A35A9B1D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2B99-08CD-49CF-8C52-CC3709D552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E275-2254-4128-9A47-EC81A35A9B1D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2B99-08CD-49CF-8C52-CC3709D552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E275-2254-4128-9A47-EC81A35A9B1D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2B99-08CD-49CF-8C52-CC3709D552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E275-2254-4128-9A47-EC81A35A9B1D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2B99-08CD-49CF-8C52-CC3709D552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E275-2254-4128-9A47-EC81A35A9B1D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2B99-08CD-49CF-8C52-CC3709D552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E275-2254-4128-9A47-EC81A35A9B1D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2B99-08CD-49CF-8C52-CC3709D552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E275-2254-4128-9A47-EC81A35A9B1D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2B99-08CD-49CF-8C52-CC3709D552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E275-2254-4128-9A47-EC81A35A9B1D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2B99-08CD-49CF-8C52-CC3709D552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FE275-2254-4128-9A47-EC81A35A9B1D}" type="datetimeFigureOut">
              <a:rPr lang="fr-FR" smtClean="0"/>
              <a:pPr/>
              <a:t>15/10/2019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D2B99-08CD-49CF-8C52-CC3709D552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Lycée Félix ESCLANGON</a:t>
            </a:r>
            <a:br>
              <a:rPr lang="fr-FR" dirty="0"/>
            </a:br>
            <a:r>
              <a:rPr lang="fr-FR" dirty="0"/>
              <a:t>MANOSQUE</a:t>
            </a:r>
          </a:p>
        </p:txBody>
      </p:sp>
      <p:pic>
        <p:nvPicPr>
          <p:cNvPr id="40968" name="Picture 1032" descr="100_052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484784"/>
            <a:ext cx="7632700" cy="4840287"/>
          </a:xfrm>
          <a:noFill/>
          <a:ln/>
        </p:spPr>
      </p:pic>
      <p:pic>
        <p:nvPicPr>
          <p:cNvPr id="40969" name="Picture 1033" descr="Logo_Lfe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8FF"/>
              </a:clrFrom>
              <a:clrTo>
                <a:srgbClr val="F5F8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-315416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51520" y="623731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CONVEGNO  ALCOTRA 14 e 15 </a:t>
            </a:r>
            <a:r>
              <a:rPr lang="fr-FR" dirty="0" err="1" smtClean="0"/>
              <a:t>aprile</a:t>
            </a:r>
            <a:r>
              <a:rPr lang="fr-FR" dirty="0" smtClean="0"/>
              <a:t> 2011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Gli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insegnamenti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esplorazione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90872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Obiettivo</a:t>
            </a:r>
            <a:r>
              <a:rPr lang="fr-FR" dirty="0" smtClean="0"/>
              <a:t>:</a:t>
            </a:r>
          </a:p>
          <a:p>
            <a:r>
              <a:rPr lang="fr-FR" dirty="0" smtClean="0"/>
              <a:t>	</a:t>
            </a:r>
            <a:r>
              <a:rPr lang="fr-FR" dirty="0" err="1" smtClean="0"/>
              <a:t>Fare</a:t>
            </a:r>
            <a:r>
              <a:rPr lang="fr-FR" dirty="0" smtClean="0"/>
              <a:t> </a:t>
            </a:r>
            <a:r>
              <a:rPr lang="fr-FR" dirty="0" err="1" smtClean="0"/>
              <a:t>scoprire</a:t>
            </a:r>
            <a:r>
              <a:rPr lang="fr-FR" dirty="0" smtClean="0"/>
              <a:t> </a:t>
            </a:r>
            <a:r>
              <a:rPr lang="fr-FR" dirty="0" err="1" smtClean="0"/>
              <a:t>nuovi</a:t>
            </a:r>
            <a:r>
              <a:rPr lang="fr-FR" dirty="0" smtClean="0"/>
              <a:t> </a:t>
            </a:r>
            <a:r>
              <a:rPr lang="fr-FR" dirty="0" err="1" smtClean="0"/>
              <a:t>settori</a:t>
            </a:r>
            <a:r>
              <a:rPr lang="fr-FR" dirty="0" smtClean="0"/>
              <a:t> </a:t>
            </a:r>
            <a:r>
              <a:rPr lang="fr-FR" dirty="0" err="1" smtClean="0"/>
              <a:t>disciplinari</a:t>
            </a:r>
            <a:r>
              <a:rPr lang="fr-FR" dirty="0" smtClean="0"/>
              <a:t> di </a:t>
            </a:r>
            <a:r>
              <a:rPr lang="fr-FR" dirty="0" err="1" smtClean="0"/>
              <a:t>conoscenze</a:t>
            </a:r>
            <a:r>
              <a:rPr lang="fr-FR" dirty="0" smtClean="0"/>
              <a:t> e i </a:t>
            </a:r>
            <a:r>
              <a:rPr lang="fr-FR" dirty="0" err="1" smtClean="0"/>
              <a:t>metodi</a:t>
            </a:r>
            <a:r>
              <a:rPr lang="fr-FR" dirty="0" smtClean="0"/>
              <a:t> </a:t>
            </a:r>
            <a:r>
              <a:rPr lang="fr-FR" dirty="0" err="1" smtClean="0"/>
              <a:t>associati</a:t>
            </a:r>
            <a:r>
              <a:rPr lang="fr-FR" dirty="0" smtClean="0"/>
              <a:t>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5536" y="22048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Due </a:t>
            </a:r>
            <a:r>
              <a:rPr lang="fr-FR" dirty="0" err="1" smtClean="0"/>
              <a:t>insegnamenti</a:t>
            </a:r>
            <a:r>
              <a:rPr lang="fr-FR" dirty="0" smtClean="0"/>
              <a:t> a </a:t>
            </a:r>
            <a:r>
              <a:rPr lang="fr-FR" dirty="0" err="1" smtClean="0"/>
              <a:t>scelta</a:t>
            </a:r>
            <a:r>
              <a:rPr lang="fr-FR" dirty="0" smtClean="0"/>
              <a:t>:</a:t>
            </a:r>
          </a:p>
          <a:p>
            <a:r>
              <a:rPr lang="fr-FR" dirty="0" err="1" smtClean="0"/>
              <a:t>Uno</a:t>
            </a:r>
            <a:r>
              <a:rPr lang="fr-FR" dirty="0" smtClean="0"/>
              <a:t> o </a:t>
            </a:r>
            <a:r>
              <a:rPr lang="fr-FR" dirty="0" err="1" smtClean="0"/>
              <a:t>ambedue</a:t>
            </a:r>
            <a:r>
              <a:rPr lang="fr-FR" dirty="0" smtClean="0"/>
              <a:t> di </a:t>
            </a:r>
            <a:r>
              <a:rPr lang="fr-FR" dirty="0" err="1" smtClean="0"/>
              <a:t>economia</a:t>
            </a:r>
            <a:r>
              <a:rPr lang="fr-FR" dirty="0" smtClean="0"/>
              <a:t>:</a:t>
            </a:r>
          </a:p>
          <a:p>
            <a:r>
              <a:rPr lang="fr-FR" dirty="0" smtClean="0"/>
              <a:t>	o </a:t>
            </a:r>
            <a:r>
              <a:rPr lang="fr-FR" dirty="0" err="1" smtClean="0"/>
              <a:t>Scienze</a:t>
            </a:r>
            <a:r>
              <a:rPr lang="fr-FR" dirty="0" smtClean="0"/>
              <a:t> </a:t>
            </a:r>
            <a:r>
              <a:rPr lang="fr-FR" dirty="0" err="1" smtClean="0"/>
              <a:t>Economiche</a:t>
            </a:r>
            <a:r>
              <a:rPr lang="fr-FR" dirty="0" smtClean="0"/>
              <a:t> e </a:t>
            </a:r>
            <a:r>
              <a:rPr lang="fr-FR" dirty="0" err="1" smtClean="0"/>
              <a:t>sociali</a:t>
            </a:r>
            <a:r>
              <a:rPr lang="fr-FR" dirty="0" smtClean="0"/>
              <a:t> (macro </a:t>
            </a:r>
            <a:r>
              <a:rPr lang="fr-FR" dirty="0" err="1" smtClean="0"/>
              <a:t>economia</a:t>
            </a:r>
            <a:r>
              <a:rPr lang="fr-FR" dirty="0" smtClean="0"/>
              <a:t>)</a:t>
            </a:r>
          </a:p>
          <a:p>
            <a:r>
              <a:rPr lang="fr-FR" dirty="0" smtClean="0"/>
              <a:t>	o </a:t>
            </a:r>
            <a:r>
              <a:rPr lang="fr-FR" dirty="0" err="1" smtClean="0"/>
              <a:t>Principi</a:t>
            </a:r>
            <a:r>
              <a:rPr lang="fr-FR" dirty="0" smtClean="0"/>
              <a:t> </a:t>
            </a:r>
            <a:r>
              <a:rPr lang="fr-FR" dirty="0" err="1" smtClean="0"/>
              <a:t>Fondamentali</a:t>
            </a:r>
            <a:r>
              <a:rPr lang="fr-FR" dirty="0" smtClean="0"/>
              <a:t> </a:t>
            </a:r>
            <a:r>
              <a:rPr lang="fr-FR" dirty="0" err="1" smtClean="0"/>
              <a:t>dell’Economia</a:t>
            </a:r>
            <a:r>
              <a:rPr lang="fr-FR" dirty="0" smtClean="0"/>
              <a:t> e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Gestione</a:t>
            </a:r>
            <a:r>
              <a:rPr lang="fr-FR" dirty="0" smtClean="0"/>
              <a:t> (micro </a:t>
            </a:r>
            <a:r>
              <a:rPr lang="fr-FR" dirty="0" err="1" smtClean="0"/>
              <a:t>economia</a:t>
            </a:r>
            <a:r>
              <a:rPr lang="fr-FR" dirty="0" smtClean="0"/>
              <a:t>).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536" y="3789040"/>
            <a:ext cx="842493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Uno</a:t>
            </a:r>
            <a:r>
              <a:rPr lang="fr-FR" dirty="0" smtClean="0"/>
              <a:t> </a:t>
            </a:r>
            <a:r>
              <a:rPr lang="fr-FR" dirty="0" err="1" smtClean="0"/>
              <a:t>tra</a:t>
            </a:r>
            <a:r>
              <a:rPr lang="fr-FR" dirty="0" smtClean="0"/>
              <a:t>:</a:t>
            </a:r>
          </a:p>
          <a:p>
            <a:r>
              <a:rPr lang="fr-FR" dirty="0" err="1" smtClean="0"/>
              <a:t>Letteratura</a:t>
            </a:r>
            <a:r>
              <a:rPr lang="fr-FR" dirty="0" smtClean="0"/>
              <a:t> e </a:t>
            </a:r>
            <a:r>
              <a:rPr lang="fr-FR" dirty="0" err="1" smtClean="0"/>
              <a:t>società</a:t>
            </a:r>
            <a:endParaRPr lang="fr-FR" dirty="0" smtClean="0"/>
          </a:p>
          <a:p>
            <a:r>
              <a:rPr lang="fr-FR" dirty="0" err="1" smtClean="0"/>
              <a:t>Metodi</a:t>
            </a:r>
            <a:r>
              <a:rPr lang="fr-FR" dirty="0" smtClean="0"/>
              <a:t> e </a:t>
            </a:r>
            <a:r>
              <a:rPr lang="fr-FR" dirty="0" err="1" smtClean="0"/>
              <a:t>pratiche</a:t>
            </a:r>
            <a:r>
              <a:rPr lang="fr-FR" dirty="0" smtClean="0"/>
              <a:t> </a:t>
            </a:r>
            <a:r>
              <a:rPr lang="fr-FR" dirty="0" err="1" smtClean="0"/>
              <a:t>scientifiche</a:t>
            </a:r>
            <a:endParaRPr lang="fr-FR" dirty="0" smtClean="0"/>
          </a:p>
          <a:p>
            <a:r>
              <a:rPr lang="fr-FR" dirty="0" smtClean="0"/>
              <a:t>Terza lingua: italiano, </a:t>
            </a:r>
            <a:r>
              <a:rPr lang="fr-FR" dirty="0" err="1" smtClean="0"/>
              <a:t>provenzale</a:t>
            </a:r>
            <a:endParaRPr lang="fr-FR" dirty="0" smtClean="0"/>
          </a:p>
          <a:p>
            <a:r>
              <a:rPr lang="fr-FR" dirty="0" smtClean="0"/>
              <a:t>Latino o </a:t>
            </a:r>
            <a:r>
              <a:rPr lang="fr-FR" dirty="0" err="1" smtClean="0"/>
              <a:t>greco</a:t>
            </a:r>
            <a:endParaRPr lang="fr-FR" dirty="0" smtClean="0"/>
          </a:p>
          <a:p>
            <a:r>
              <a:rPr lang="fr-FR" dirty="0" err="1" smtClean="0"/>
              <a:t>Musica</a:t>
            </a:r>
            <a:r>
              <a:rPr lang="fr-FR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27584" y="1700808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fr-FR" b="1" i="1" dirty="0" smtClean="0"/>
              <a:t/>
            </a:r>
            <a:br>
              <a:rPr lang="fr-FR" b="1" i="1" dirty="0" smtClean="0"/>
            </a:br>
            <a:r>
              <a:rPr lang="fr-FR" b="1" i="1" dirty="0" smtClean="0"/>
              <a:t>Il </a:t>
            </a:r>
            <a:r>
              <a:rPr lang="fr-FR" b="1" i="1" dirty="0" err="1" smtClean="0"/>
              <a:t>proseguimento</a:t>
            </a:r>
            <a:r>
              <a:rPr lang="fr-FR" b="1" i="1" dirty="0" smtClean="0"/>
              <a:t> </a:t>
            </a:r>
            <a:r>
              <a:rPr lang="fr-FR" b="1" i="1" dirty="0" err="1" smtClean="0"/>
              <a:t>degli</a:t>
            </a:r>
            <a:r>
              <a:rPr lang="fr-FR" b="1" i="1" dirty="0" smtClean="0"/>
              <a:t> </a:t>
            </a:r>
            <a:r>
              <a:rPr lang="fr-FR" b="1" i="1" dirty="0" err="1" smtClean="0"/>
              <a:t>studi</a:t>
            </a:r>
            <a:r>
              <a:rPr lang="fr-FR" b="1" i="1" dirty="0" smtClean="0"/>
              <a:t/>
            </a:r>
            <a:br>
              <a:rPr lang="fr-FR" b="1" i="1" dirty="0" smtClean="0"/>
            </a:br>
            <a:r>
              <a:rPr lang="fr-FR" b="1" i="1" dirty="0" err="1" smtClean="0"/>
              <a:t>dopo</a:t>
            </a:r>
            <a:r>
              <a:rPr lang="fr-FR" b="1" i="1" dirty="0" smtClean="0"/>
              <a:t> la seconde </a:t>
            </a:r>
            <a:endParaRPr lang="fr-FR" b="1" i="1" dirty="0"/>
          </a:p>
        </p:txBody>
      </p:sp>
      <p:sp>
        <p:nvSpPr>
          <p:cNvPr id="25604" name="Text Box 1028"/>
          <p:cNvSpPr txBox="1">
            <a:spLocks noChangeArrowheads="1"/>
          </p:cNvSpPr>
          <p:nvPr/>
        </p:nvSpPr>
        <p:spPr bwMode="auto">
          <a:xfrm>
            <a:off x="7740352" y="332656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i="1" dirty="0"/>
              <a:t>3</a:t>
            </a:r>
          </a:p>
        </p:txBody>
      </p:sp>
      <p:pic>
        <p:nvPicPr>
          <p:cNvPr id="25605" name="Picture 1029" descr="Logo_Lfe_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8FF"/>
              </a:clrFrom>
              <a:clrTo>
                <a:srgbClr val="F5F8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8" name="Text Box 1038"/>
          <p:cNvSpPr txBox="1">
            <a:spLocks noChangeArrowheads="1"/>
          </p:cNvSpPr>
          <p:nvPr/>
        </p:nvSpPr>
        <p:spPr bwMode="auto">
          <a:xfrm>
            <a:off x="5652120" y="836712"/>
            <a:ext cx="3048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 smtClean="0"/>
              <a:t>I</a:t>
            </a:r>
            <a:r>
              <a:rPr lang="fr-FR" sz="2000" dirty="0" err="1" smtClean="0"/>
              <a:t>ndirizzo</a:t>
            </a:r>
            <a:r>
              <a:rPr lang="fr-FR" sz="2000" dirty="0" smtClean="0"/>
              <a:t> L</a:t>
            </a:r>
            <a:endParaRPr lang="fr-FR" sz="2000" dirty="0"/>
          </a:p>
        </p:txBody>
      </p:sp>
      <p:sp>
        <p:nvSpPr>
          <p:cNvPr id="26639" name="Text Box 1039"/>
          <p:cNvSpPr txBox="1">
            <a:spLocks noChangeArrowheads="1"/>
          </p:cNvSpPr>
          <p:nvPr/>
        </p:nvSpPr>
        <p:spPr bwMode="auto">
          <a:xfrm>
            <a:off x="5638800" y="2209800"/>
            <a:ext cx="30480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 smtClean="0"/>
              <a:t>I</a:t>
            </a:r>
            <a:r>
              <a:rPr lang="fr-FR" sz="2000" dirty="0" err="1" smtClean="0"/>
              <a:t>ndirizzo</a:t>
            </a:r>
            <a:r>
              <a:rPr lang="fr-FR" sz="2000" dirty="0" smtClean="0"/>
              <a:t> ES</a:t>
            </a:r>
            <a:endParaRPr lang="fr-FR" sz="2000" dirty="0"/>
          </a:p>
        </p:txBody>
      </p:sp>
      <p:sp>
        <p:nvSpPr>
          <p:cNvPr id="26640" name="Text Box 1040"/>
          <p:cNvSpPr txBox="1">
            <a:spLocks noChangeArrowheads="1"/>
          </p:cNvSpPr>
          <p:nvPr/>
        </p:nvSpPr>
        <p:spPr bwMode="auto">
          <a:xfrm>
            <a:off x="5638800" y="3429000"/>
            <a:ext cx="30480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 smtClean="0"/>
              <a:t>I</a:t>
            </a:r>
            <a:r>
              <a:rPr lang="fr-FR" sz="2000" dirty="0" err="1" smtClean="0"/>
              <a:t>ndirizzo</a:t>
            </a:r>
            <a:r>
              <a:rPr lang="fr-FR" sz="2000" dirty="0" smtClean="0"/>
              <a:t> S</a:t>
            </a:r>
            <a:endParaRPr lang="fr-FR" sz="2000" dirty="0"/>
          </a:p>
        </p:txBody>
      </p:sp>
      <p:sp>
        <p:nvSpPr>
          <p:cNvPr id="26641" name="Text Box 1041"/>
          <p:cNvSpPr txBox="1">
            <a:spLocks noChangeArrowheads="1"/>
          </p:cNvSpPr>
          <p:nvPr/>
        </p:nvSpPr>
        <p:spPr bwMode="auto">
          <a:xfrm>
            <a:off x="5638800" y="4648200"/>
            <a:ext cx="3048000" cy="40011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 smtClean="0"/>
              <a:t>I</a:t>
            </a:r>
            <a:r>
              <a:rPr lang="fr-FR" sz="2000" dirty="0" err="1" smtClean="0"/>
              <a:t>ndirizzo</a:t>
            </a:r>
            <a:r>
              <a:rPr lang="fr-FR" sz="2000" dirty="0" smtClean="0"/>
              <a:t> STG</a:t>
            </a:r>
            <a:endParaRPr lang="fr-FR" sz="2000" dirty="0"/>
          </a:p>
        </p:txBody>
      </p:sp>
      <p:pic>
        <p:nvPicPr>
          <p:cNvPr id="26675" name="Picture 1075" descr="Logo_Lfe_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8FF"/>
              </a:clrFrom>
              <a:clrTo>
                <a:srgbClr val="F5F8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5517232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683568" y="1916832"/>
            <a:ext cx="3312368" cy="19442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</a:t>
            </a:r>
            <a:r>
              <a:rPr kumimoji="0" lang="fr-FR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</a:t>
            </a:r>
            <a:r>
              <a:rPr kumimoji="0" lang="fr-FR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 premières</a:t>
            </a:r>
            <a:endParaRPr kumimoji="0" lang="fr-FR" sz="44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 autoUpdateAnimBg="0"/>
      <p:bldP spid="26639" grpId="0" animBg="1" autoUpdateAnimBg="0"/>
      <p:bldP spid="26640" grpId="0" animBg="1" autoUpdateAnimBg="0"/>
      <p:bldP spid="26641" grpId="0" animBg="1" autoUpdateAnimBg="0"/>
      <p:bldP spid="3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18864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INSEGNAMENTI COMUNI ALLE </a:t>
            </a:r>
            <a:r>
              <a:rPr lang="fr-FR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 SERIE (ai tre indirizzi)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79512" y="620688"/>
          <a:ext cx="8784976" cy="2609895"/>
        </p:xfrm>
        <a:graphic>
          <a:graphicData uri="http://schemas.openxmlformats.org/drawingml/2006/table">
            <a:tbl>
              <a:tblPr/>
              <a:tblGrid>
                <a:gridCol w="5929859"/>
                <a:gridCol w="2855117"/>
              </a:tblGrid>
              <a:tr h="332270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Discipline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054225" indent="-15113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Ore</a:t>
                      </a:r>
                      <a:endParaRPr lang="fr-F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54480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francese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181225" indent="-16383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h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254480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r>
                        <a:rPr lang="fr-FR" sz="16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toria</a:t>
                      </a:r>
                      <a:r>
                        <a:rPr lang="fr-FR" sz="1600" spc="-1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fr-FR" sz="1600" spc="-10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geografia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181225" indent="-16383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h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34708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LV 1 </a:t>
                      </a:r>
                      <a:r>
                        <a:rPr lang="fr-FR" sz="16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 </a:t>
                      </a:r>
                      <a:r>
                        <a:rPr lang="fr-FR" sz="1600" spc="-1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LV2 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114550" indent="-1571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spc="-1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4h30 </a:t>
                      </a:r>
                      <a:r>
                        <a:rPr lang="fr-FR" sz="1000" spc="-1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(2,5h</a:t>
                      </a:r>
                      <a:r>
                        <a:rPr lang="fr-FR" sz="1000" spc="-10" baseline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per la 1°lingua straniera e</a:t>
                      </a:r>
                    </a:p>
                    <a:p>
                      <a:pPr marL="2114550" indent="-1571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00" spc="-10" baseline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2h per la seconda)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254480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</a:t>
                      </a:r>
                      <a:r>
                        <a:rPr lang="fr-FR" sz="16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ducazione</a:t>
                      </a:r>
                      <a:r>
                        <a:rPr lang="fr-FR" sz="16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6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fisica</a:t>
                      </a:r>
                      <a:r>
                        <a:rPr lang="fr-FR" sz="16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 </a:t>
                      </a:r>
                      <a:r>
                        <a:rPr lang="fr-FR" sz="16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sportiva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184400" indent="-16414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h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254480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</a:t>
                      </a:r>
                      <a:r>
                        <a:rPr lang="fr-FR" sz="16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ducazione</a:t>
                      </a:r>
                      <a:r>
                        <a:rPr lang="fr-FR" sz="16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6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civica</a:t>
                      </a:r>
                      <a:r>
                        <a:rPr lang="fr-FR" sz="16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fr-FR" sz="1600" spc="-1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600" spc="-10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giuridica</a:t>
                      </a:r>
                      <a:r>
                        <a:rPr lang="fr-FR" sz="1600" spc="-1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 sociale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539750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 h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254480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Accompagnement </a:t>
                      </a:r>
                      <a:r>
                        <a:rPr lang="fr-FR" sz="16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personnalisé (</a:t>
                      </a:r>
                      <a:r>
                        <a:rPr lang="fr-FR" sz="16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attività</a:t>
                      </a:r>
                      <a:r>
                        <a:rPr lang="fr-FR" sz="1600" spc="-1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600" spc="-10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integrative</a:t>
                      </a:r>
                      <a:r>
                        <a:rPr lang="fr-FR" sz="16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446088" indent="96838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h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292869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spc="-1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TPE (Attività </a:t>
                      </a:r>
                      <a:r>
                        <a:rPr lang="fr-FR" sz="16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 </a:t>
                      </a:r>
                      <a:r>
                        <a:rPr lang="fr-FR" sz="1600" spc="-1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ricerca</a:t>
                      </a:r>
                      <a:r>
                        <a:rPr lang="fr-FR" sz="1600" spc="-1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guidata)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6088" algn="l"/>
                        </a:tabLst>
                      </a:pPr>
                      <a:r>
                        <a:rPr lang="fr-FR" sz="160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</a:t>
                      </a:r>
                      <a:r>
                        <a:rPr lang="fr-FR" sz="1600" baseline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60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851920" y="3501008"/>
          <a:ext cx="2448272" cy="1051560"/>
        </p:xfrm>
        <a:graphic>
          <a:graphicData uri="http://schemas.openxmlformats.org/drawingml/2006/table">
            <a:tbl>
              <a:tblPr/>
              <a:tblGrid>
                <a:gridCol w="1718352"/>
                <a:gridCol w="729920"/>
              </a:tblGrid>
              <a:tr h="0">
                <a:tc gridSpan="2">
                  <a:txBody>
                    <a:bodyPr/>
                    <a:lstStyle/>
                    <a:p>
                      <a:pPr marL="7747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 smtClean="0"/>
                        <a:t>I</a:t>
                      </a:r>
                      <a:r>
                        <a:rPr lang="fr-FR" sz="1200" dirty="0" err="1" smtClean="0"/>
                        <a:t>ndirizzo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b="1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</a:t>
                      </a:r>
                      <a:endParaRPr lang="fr-F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8270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r>
                        <a:rPr lang="fr-FR" sz="12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cienze</a:t>
                      </a:r>
                      <a:r>
                        <a:rPr lang="fr-FR" sz="1200" spc="-1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200" spc="-10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economiche</a:t>
                      </a:r>
                      <a:r>
                        <a:rPr lang="fr-FR" sz="1200" spc="-1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 </a:t>
                      </a:r>
                      <a:r>
                        <a:rPr lang="fr-FR" sz="1200" spc="-10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sociali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h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matematica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h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scienze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h 30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23528" y="3789040"/>
          <a:ext cx="3312368" cy="2721797"/>
        </p:xfrm>
        <a:graphic>
          <a:graphicData uri="http://schemas.openxmlformats.org/drawingml/2006/table">
            <a:tbl>
              <a:tblPr/>
              <a:tblGrid>
                <a:gridCol w="2736304"/>
                <a:gridCol w="576064"/>
              </a:tblGrid>
              <a:tr h="208050">
                <a:tc gridSpan="2">
                  <a:txBody>
                    <a:bodyPr/>
                    <a:lstStyle/>
                    <a:p>
                      <a:pPr marL="11188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 smtClean="0"/>
                        <a:t>I</a:t>
                      </a:r>
                      <a:r>
                        <a:rPr lang="fr-FR" sz="1400" dirty="0" err="1" smtClean="0"/>
                        <a:t>ndirizzo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b="1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</a:t>
                      </a:r>
                      <a:endParaRPr lang="fr-F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2510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Letteratura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952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h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3313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Letteratura</a:t>
                      </a:r>
                      <a:r>
                        <a:rPr lang="fr-FR" sz="12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2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straniera</a:t>
                      </a:r>
                      <a:r>
                        <a:rPr lang="fr-FR" sz="12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in lingua </a:t>
                      </a:r>
                      <a:r>
                        <a:rPr lang="fr-FR" sz="12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straniera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/>
                      </a:pPr>
                      <a:r>
                        <a:rPr lang="fr-FR" sz="12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h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2510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Scienze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h30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3313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</a:t>
                      </a:r>
                      <a:r>
                        <a:rPr lang="fr-FR" sz="1200" b="1" spc="-1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200" b="1" spc="-10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insegnamento</a:t>
                      </a:r>
                      <a:r>
                        <a:rPr lang="fr-FR" sz="1200" b="1" spc="-1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200" b="1" spc="-10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obbligatorio</a:t>
                      </a:r>
                      <a:r>
                        <a:rPr lang="fr-FR" sz="1200" b="1" spc="-1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 </a:t>
                      </a:r>
                      <a:r>
                        <a:rPr lang="fr-FR" sz="1200" b="1" spc="-10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scelta</a:t>
                      </a:r>
                      <a:r>
                        <a:rPr lang="fr-FR" sz="1200" b="1" spc="-1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200" b="1" spc="-10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tra</a:t>
                      </a:r>
                      <a:r>
                        <a:rPr lang="fr-FR" sz="1200" b="1" spc="-1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200" spc="-1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2510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Musica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h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2510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LCA : </a:t>
                      </a:r>
                      <a:r>
                        <a:rPr lang="fr-FR" sz="12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latino o </a:t>
                      </a:r>
                      <a:r>
                        <a:rPr lang="fr-FR" sz="12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greco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h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2510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LV3 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h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2510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LV 1 </a:t>
                      </a:r>
                      <a:r>
                        <a:rPr lang="fr-FR" sz="12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r>
                        <a:rPr lang="fr-FR" sz="1200" spc="-1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2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2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LV2</a:t>
                      </a:r>
                      <a:r>
                        <a:rPr lang="fr-FR" sz="12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2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approfondite</a:t>
                      </a:r>
                      <a:r>
                        <a:rPr lang="fr-FR" sz="12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fr-FR" sz="12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Inglese</a:t>
                      </a:r>
                      <a:r>
                        <a:rPr lang="fr-FR" sz="12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200" spc="-10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Spagnolo</a:t>
                      </a:r>
                      <a:r>
                        <a:rPr lang="fr-FR" sz="1200" spc="-1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h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2510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Matematica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h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444208" y="3501008"/>
          <a:ext cx="2304256" cy="841248"/>
        </p:xfrm>
        <a:graphic>
          <a:graphicData uri="http://schemas.openxmlformats.org/drawingml/2006/table">
            <a:tbl>
              <a:tblPr/>
              <a:tblGrid>
                <a:gridCol w="1113095"/>
                <a:gridCol w="1191161"/>
              </a:tblGrid>
              <a:tr h="128270">
                <a:tc gridSpan="2">
                  <a:txBody>
                    <a:bodyPr/>
                    <a:lstStyle/>
                    <a:p>
                      <a:pPr marL="90487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 smtClean="0"/>
                        <a:t>I</a:t>
                      </a:r>
                      <a:r>
                        <a:rPr lang="fr-FR" sz="1200" dirty="0" err="1" smtClean="0"/>
                        <a:t>ndirizzo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b="1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endParaRPr lang="fr-FR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8270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Matematica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9088" indent="223838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h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3510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</a:t>
                      </a:r>
                      <a:r>
                        <a:rPr lang="fr-FR" sz="12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isica-chimica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h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0810"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S.V.T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h</a:t>
                      </a:r>
                      <a:endParaRPr lang="fr-F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99592" y="3212976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INSEGNAMENTI SPECIFICI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83968" y="4653136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Arial" pitchFamily="34" charset="0"/>
                <a:cs typeface="Arial" pitchFamily="34" charset="0"/>
              </a:rPr>
              <a:t>2 MATERIE A SCELTA in più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4067944" y="5013176"/>
          <a:ext cx="3800377" cy="1368150"/>
        </p:xfrm>
        <a:graphic>
          <a:graphicData uri="http://schemas.openxmlformats.org/drawingml/2006/table">
            <a:tbl>
              <a:tblPr/>
              <a:tblGrid>
                <a:gridCol w="2383474"/>
                <a:gridCol w="1416903"/>
              </a:tblGrid>
              <a:tr h="273630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LV3 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spc="-1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h</a:t>
                      </a:r>
                      <a:endParaRPr lang="fr-FR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LCA </a:t>
                      </a:r>
                      <a:r>
                        <a:rPr lang="fr-FR" sz="1400" spc="-1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</a:t>
                      </a:r>
                      <a:r>
                        <a:rPr lang="fr-FR" sz="1400" spc="-1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latino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</a:t>
                      </a:r>
                      <a:r>
                        <a:rPr lang="fr-FR" sz="14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h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LCA </a:t>
                      </a:r>
                      <a:r>
                        <a:rPr lang="fr-FR" sz="1400" spc="-1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</a:t>
                      </a:r>
                      <a:r>
                        <a:rPr lang="fr-FR" sz="1400" spc="-1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greco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h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Educazione</a:t>
                      </a:r>
                      <a:r>
                        <a:rPr lang="fr-FR" sz="14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4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fisica</a:t>
                      </a:r>
                      <a:r>
                        <a:rPr lang="fr-FR" sz="1400" spc="-1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4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 </a:t>
                      </a:r>
                      <a:r>
                        <a:rPr lang="fr-FR" sz="14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sportiva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h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marL="311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Arti </a:t>
                      </a:r>
                      <a:r>
                        <a:rPr lang="fr-FR" sz="14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plastiche</a:t>
                      </a:r>
                      <a:r>
                        <a:rPr lang="fr-FR" sz="1400" spc="-1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 </a:t>
                      </a:r>
                      <a:r>
                        <a:rPr lang="fr-FR" sz="1400" spc="-1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musica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spc="-1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h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196752"/>
            <a:ext cx="7772400" cy="2520280"/>
          </a:xfrm>
        </p:spPr>
        <p:txBody>
          <a:bodyPr>
            <a:normAutofit/>
          </a:bodyPr>
          <a:lstStyle/>
          <a:p>
            <a:r>
              <a:rPr lang="fr-FR" b="1" i="1" dirty="0" err="1" smtClean="0"/>
              <a:t>Gli</a:t>
            </a:r>
            <a:r>
              <a:rPr lang="fr-FR" b="1" i="1" dirty="0" smtClean="0"/>
              <a:t> </a:t>
            </a:r>
            <a:r>
              <a:rPr lang="fr-FR" b="1" i="1" dirty="0" err="1" smtClean="0"/>
              <a:t>indirizzi</a:t>
            </a:r>
            <a:r>
              <a:rPr lang="fr-FR" b="1" i="1" dirty="0" smtClean="0"/>
              <a:t> STG</a:t>
            </a:r>
            <a:br>
              <a:rPr lang="fr-FR" b="1" i="1" dirty="0" smtClean="0"/>
            </a:br>
            <a:r>
              <a:rPr lang="fr-FR" b="1" i="1" dirty="0" smtClean="0"/>
              <a:t>SCIENZE  e TECNOLOGIE DI GESTIONE</a:t>
            </a:r>
            <a:endParaRPr lang="fr-FR" b="1" i="1" dirty="0"/>
          </a:p>
        </p:txBody>
      </p:sp>
      <p:pic>
        <p:nvPicPr>
          <p:cNvPr id="4" name="Picture 1075" descr="Logo_Lfe_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8FF"/>
              </a:clrFrom>
              <a:clrTo>
                <a:srgbClr val="F5F8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5157192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275856" y="620688"/>
            <a:ext cx="1752600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u="sng" dirty="0">
                <a:latin typeface="Arial" pitchFamily="34" charset="0"/>
                <a:cs typeface="Arial" pitchFamily="34" charset="0"/>
              </a:rPr>
              <a:t>«</a:t>
            </a:r>
            <a:r>
              <a:rPr lang="fr-FR" sz="1400" b="1" u="sng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1400" b="1" u="sng" dirty="0" err="1" smtClean="0">
                <a:latin typeface="Arial" pitchFamily="34" charset="0"/>
                <a:cs typeface="Arial" pitchFamily="34" charset="0"/>
              </a:rPr>
              <a:t>gestione</a:t>
            </a:r>
            <a:r>
              <a:rPr lang="fr-FR" sz="1400" b="1" u="sng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1400" b="1" u="sng" dirty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3h + (1h)</a:t>
            </a:r>
          </a:p>
          <a:p>
            <a:pPr algn="ctr"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1h + (2h)</a:t>
            </a:r>
          </a:p>
          <a:p>
            <a:pPr algn="ctr"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3h + (2h)</a:t>
            </a:r>
          </a:p>
          <a:p>
            <a:pPr algn="ctr"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1h + (1h)</a:t>
            </a:r>
          </a:p>
          <a:p>
            <a:pPr algn="ctr"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2h + (1h)</a:t>
            </a:r>
          </a:p>
          <a:p>
            <a:pPr algn="ctr"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3h </a:t>
            </a:r>
          </a:p>
          <a:p>
            <a:pPr algn="ctr"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5h</a:t>
            </a:r>
          </a:p>
          <a:p>
            <a:pPr algn="ctr"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2h</a:t>
            </a:r>
          </a:p>
          <a:p>
            <a:pPr algn="ctr"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2h</a:t>
            </a:r>
          </a:p>
          <a:p>
            <a:pPr algn="ctr"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10h / an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84168" y="548680"/>
            <a:ext cx="1828800" cy="353943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 u="sng" dirty="0">
                <a:latin typeface="Arial" pitchFamily="34" charset="0"/>
                <a:cs typeface="Arial" pitchFamily="34" charset="0"/>
              </a:rPr>
              <a:t>«</a:t>
            </a:r>
            <a:r>
              <a:rPr lang="fr-FR" sz="1200" b="1" u="sng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1400" b="1" u="sng" dirty="0" err="1" smtClean="0">
                <a:latin typeface="Arial" pitchFamily="34" charset="0"/>
                <a:cs typeface="Arial" pitchFamily="34" charset="0"/>
              </a:rPr>
              <a:t>comunicazione</a:t>
            </a:r>
            <a:r>
              <a:rPr lang="fr-FR" sz="1400" b="1" u="sng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1400" b="1" u="sng" dirty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3h + (1h)</a:t>
            </a:r>
          </a:p>
          <a:p>
            <a:pPr algn="ctr"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2h + (3h)</a:t>
            </a:r>
          </a:p>
          <a:p>
            <a:pPr algn="ctr"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2h + (1h)</a:t>
            </a:r>
          </a:p>
          <a:p>
            <a:pPr algn="ctr"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1h + (1h)</a:t>
            </a:r>
          </a:p>
          <a:p>
            <a:pPr algn="ctr"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2h + (1h)</a:t>
            </a:r>
          </a:p>
          <a:p>
            <a:pPr algn="ctr"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3h</a:t>
            </a:r>
          </a:p>
          <a:p>
            <a:pPr algn="ctr"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5h</a:t>
            </a:r>
          </a:p>
          <a:p>
            <a:pPr algn="ctr"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2h</a:t>
            </a:r>
          </a:p>
          <a:p>
            <a:pPr algn="ctr"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2h</a:t>
            </a:r>
          </a:p>
          <a:p>
            <a:pPr algn="ctr"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10h / an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2895600" cy="37240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 u="sng" dirty="0" err="1" smtClean="0">
                <a:latin typeface="Arial" pitchFamily="34" charset="0"/>
                <a:cs typeface="Arial" pitchFamily="34" charset="0"/>
              </a:rPr>
              <a:t>Insegnamenti</a:t>
            </a:r>
            <a:r>
              <a:rPr lang="fr-FR" sz="1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u="sng" dirty="0" err="1" smtClean="0">
                <a:latin typeface="Arial" pitchFamily="34" charset="0"/>
                <a:cs typeface="Arial" pitchFamily="34" charset="0"/>
              </a:rPr>
              <a:t>obbligatori</a:t>
            </a:r>
            <a:endParaRPr lang="fr-FR" sz="1200" b="1" u="sng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Economia-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Diritto</a:t>
            </a:r>
            <a:endParaRPr lang="fr-FR" sz="14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Informazione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comunicazione</a:t>
            </a:r>
            <a:endParaRPr lang="fr-FR" sz="14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Informazione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gestione</a:t>
            </a:r>
            <a:endParaRPr lang="fr-FR" sz="14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400" b="1" dirty="0">
                <a:latin typeface="Arial" pitchFamily="34" charset="0"/>
                <a:cs typeface="Arial" pitchFamily="34" charset="0"/>
              </a:rPr>
              <a:t>Management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delle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organizzazioni</a:t>
            </a:r>
            <a:endParaRPr lang="fr-FR" sz="14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Francese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Matematica</a:t>
            </a:r>
            <a:endParaRPr lang="fr-FR" sz="14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LV1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LV2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Storia-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geografia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E.P.S.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Vita di classe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203848" y="5196007"/>
            <a:ext cx="29718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u="sng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1600" b="1" u="sng" dirty="0" err="1" smtClean="0">
                <a:latin typeface="Arial" pitchFamily="34" charset="0"/>
                <a:cs typeface="Arial" pitchFamily="34" charset="0"/>
              </a:rPr>
              <a:t>pzione</a:t>
            </a:r>
            <a:r>
              <a:rPr lang="fr-FR" sz="1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u="sng" dirty="0" err="1" smtClean="0">
                <a:latin typeface="Arial" pitchFamily="34" charset="0"/>
                <a:cs typeface="Arial" pitchFamily="34" charset="0"/>
              </a:rPr>
              <a:t>facoltativa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Arte</a:t>
            </a:r>
          </a:p>
          <a:p>
            <a:pPr>
              <a:spcBef>
                <a:spcPct val="50000"/>
              </a:spcBef>
            </a:pPr>
            <a:r>
              <a:rPr lang="fr-FR" sz="1600" smtClean="0">
                <a:latin typeface="Arial" pitchFamily="34" charset="0"/>
                <a:cs typeface="Arial" pitchFamily="34" charset="0"/>
              </a:rPr>
              <a:t>Educazione fisica e sportiva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Lingua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regionale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467544" y="4581128"/>
            <a:ext cx="21526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Terminale  "</a:t>
            </a:r>
            <a:r>
              <a:rPr lang="fr-FR" sz="1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contabilità</a:t>
            </a:r>
            <a:endParaRPr lang="fr-FR" sz="1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fr-FR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 </a:t>
            </a:r>
            <a:r>
              <a:rPr lang="fr-FR" sz="1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finanza</a:t>
            </a:r>
            <a:r>
              <a:rPr lang="fr-FR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fr-FR" sz="1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delle</a:t>
            </a:r>
            <a:endParaRPr lang="fr-FR" sz="1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fr-FR" sz="1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imprese</a:t>
            </a:r>
            <a:r>
              <a:rPr lang="fr-FR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"</a:t>
            </a:r>
            <a:endParaRPr lang="fr-FR" sz="1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cxnSp>
        <p:nvCxnSpPr>
          <p:cNvPr id="29704" name="AutoShape 8"/>
          <p:cNvCxnSpPr>
            <a:cxnSpLocks noChangeShapeType="1"/>
          </p:cNvCxnSpPr>
          <p:nvPr/>
        </p:nvCxnSpPr>
        <p:spPr bwMode="auto">
          <a:xfrm rot="10800000" flipV="1">
            <a:off x="5076056" y="3861048"/>
            <a:ext cx="1152128" cy="9204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9705" name="AutoShape 9"/>
          <p:cNvCxnSpPr>
            <a:cxnSpLocks noChangeShapeType="1"/>
            <a:endCxn id="29707" idx="1"/>
          </p:cNvCxnSpPr>
          <p:nvPr/>
        </p:nvCxnSpPr>
        <p:spPr bwMode="auto">
          <a:xfrm rot="16200000" flipH="1">
            <a:off x="5831279" y="4329962"/>
            <a:ext cx="937827" cy="43204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9706" name="WordArt 10"/>
          <p:cNvSpPr>
            <a:spLocks noChangeArrowheads="1" noChangeShapeType="1" noTextEdit="1"/>
          </p:cNvSpPr>
          <p:nvPr/>
        </p:nvSpPr>
        <p:spPr bwMode="auto">
          <a:xfrm>
            <a:off x="3995936" y="4365104"/>
            <a:ext cx="1447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Terminale</a:t>
            </a:r>
          </a:p>
          <a:p>
            <a:pPr algn="ctr"/>
            <a:r>
              <a:rPr lang="fr-FR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   </a:t>
            </a:r>
            <a:r>
              <a:rPr lang="fr-FR" sz="1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"marketing</a:t>
            </a:r>
            <a:r>
              <a:rPr lang="fr-FR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"</a:t>
            </a:r>
            <a:endParaRPr lang="fr-FR" sz="1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6516216" y="4581128"/>
            <a:ext cx="2322984" cy="867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Terminale  " </a:t>
            </a:r>
            <a:r>
              <a:rPr lang="fr-FR" sz="1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comunicazione</a:t>
            </a:r>
            <a:endParaRPr lang="fr-FR" sz="1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fr-FR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 </a:t>
            </a:r>
            <a:r>
              <a:rPr lang="fr-FR" sz="1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gestione</a:t>
            </a:r>
            <a:r>
              <a:rPr lang="fr-FR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fr-FR" sz="1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delle</a:t>
            </a:r>
            <a:endParaRPr lang="fr-FR" sz="1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it-IT" sz="1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</a:t>
            </a:r>
            <a:r>
              <a:rPr lang="fr-FR" sz="1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isorse</a:t>
            </a:r>
            <a:r>
              <a:rPr lang="fr-FR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fr-FR" sz="1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umane</a:t>
            </a:r>
            <a:r>
              <a:rPr lang="fr-FR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 "</a:t>
            </a:r>
            <a:endParaRPr lang="fr-FR" sz="1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29709" name="WordArt 13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17907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Premières</a:t>
            </a:r>
          </a:p>
        </p:txBody>
      </p:sp>
      <p:cxnSp>
        <p:nvCxnSpPr>
          <p:cNvPr id="29710" name="AutoShape 14"/>
          <p:cNvCxnSpPr>
            <a:cxnSpLocks noChangeShapeType="1"/>
            <a:stCxn id="29698" idx="2"/>
            <a:endCxn id="29703" idx="3"/>
          </p:cNvCxnSpPr>
          <p:nvPr/>
        </p:nvCxnSpPr>
        <p:spPr bwMode="auto">
          <a:xfrm rot="5400000">
            <a:off x="2947070" y="3833242"/>
            <a:ext cx="878210" cy="1531962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 autoUpdateAnimBg="0"/>
      <p:bldP spid="29699" grpId="0" animBg="1" autoUpdateAnimBg="0"/>
      <p:bldP spid="29700" grpId="0" animBg="1" autoUpdateAnimBg="0"/>
      <p:bldP spid="29701" grpId="0" animBg="1" autoUpdateAnimBg="0"/>
      <p:bldP spid="29703" grpId="0" animBg="1"/>
      <p:bldP spid="29706" grpId="0" animBg="1"/>
      <p:bldP spid="29707" grpId="0" animBg="1"/>
      <p:bldP spid="297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Contesto</a:t>
            </a:r>
            <a:r>
              <a:rPr lang="fr-FR" dirty="0" smtClean="0"/>
              <a:t> </a:t>
            </a:r>
            <a:r>
              <a:rPr lang="fr-FR" dirty="0" err="1" smtClean="0"/>
              <a:t>generale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1200" dirty="0" err="1" smtClean="0"/>
              <a:t>Liceo</a:t>
            </a:r>
            <a:r>
              <a:rPr lang="fr-FR" sz="1200" dirty="0" smtClean="0"/>
              <a:t> </a:t>
            </a:r>
            <a:r>
              <a:rPr lang="fr-FR" sz="1200" dirty="0" err="1" smtClean="0"/>
              <a:t>generale</a:t>
            </a:r>
            <a:r>
              <a:rPr lang="fr-FR" sz="1200" dirty="0" smtClean="0"/>
              <a:t> e </a:t>
            </a:r>
            <a:r>
              <a:rPr lang="fr-FR" sz="1200" dirty="0" err="1" smtClean="0"/>
              <a:t>tecnologico</a:t>
            </a:r>
            <a:r>
              <a:rPr lang="fr-FR" sz="1200" dirty="0" smtClean="0"/>
              <a:t> </a:t>
            </a:r>
            <a:r>
              <a:rPr lang="fr-FR" sz="1200" dirty="0" err="1" smtClean="0"/>
              <a:t>terziario</a:t>
            </a:r>
            <a:r>
              <a:rPr lang="fr-FR" sz="1200" dirty="0" smtClean="0"/>
              <a:t> </a:t>
            </a:r>
            <a:r>
              <a:rPr lang="fr-FR" sz="1200" dirty="0" err="1" smtClean="0"/>
              <a:t>situato</a:t>
            </a:r>
            <a:r>
              <a:rPr lang="fr-FR" sz="1200" dirty="0" smtClean="0"/>
              <a:t> in  </a:t>
            </a:r>
            <a:r>
              <a:rPr lang="fr-FR" sz="1200" dirty="0" err="1" smtClean="0"/>
              <a:t>centro</a:t>
            </a:r>
            <a:r>
              <a:rPr lang="fr-FR" sz="1200" dirty="0" smtClean="0"/>
              <a:t> </a:t>
            </a:r>
            <a:r>
              <a:rPr lang="fr-FR" sz="1200" dirty="0" err="1" smtClean="0"/>
              <a:t>città</a:t>
            </a:r>
            <a:r>
              <a:rPr lang="fr-FR" sz="1200" dirty="0" smtClean="0"/>
              <a:t> (19 553m2), </a:t>
            </a:r>
            <a:r>
              <a:rPr lang="fr-FR" sz="1200" dirty="0" err="1" smtClean="0"/>
              <a:t>ultima</a:t>
            </a:r>
            <a:r>
              <a:rPr lang="fr-FR" sz="1200" dirty="0" smtClean="0"/>
              <a:t> </a:t>
            </a:r>
            <a:r>
              <a:rPr lang="fr-FR" sz="1200" err="1" smtClean="0"/>
              <a:t>ristrutturazione</a:t>
            </a:r>
            <a:r>
              <a:rPr lang="fr-FR" sz="1200" smtClean="0"/>
              <a:t> nel 1992</a:t>
            </a:r>
            <a:r>
              <a:rPr lang="fr-FR" sz="1200" dirty="0" smtClean="0"/>
              <a:t>. </a:t>
            </a:r>
            <a:r>
              <a:rPr lang="fr-FR" sz="1200" dirty="0" err="1" smtClean="0"/>
              <a:t>Ristrutturazione</a:t>
            </a:r>
            <a:r>
              <a:rPr lang="fr-FR" sz="1200" dirty="0" smtClean="0"/>
              <a:t> </a:t>
            </a:r>
            <a:r>
              <a:rPr lang="fr-FR" sz="1200" dirty="0" err="1" smtClean="0"/>
              <a:t>prevista</a:t>
            </a:r>
            <a:r>
              <a:rPr lang="fr-FR" sz="1200" dirty="0" smtClean="0"/>
              <a:t> </a:t>
            </a:r>
            <a:r>
              <a:rPr lang="fr-FR" sz="1200" dirty="0" err="1" smtClean="0"/>
              <a:t>nel</a:t>
            </a:r>
            <a:r>
              <a:rPr lang="fr-FR" sz="1200" dirty="0" smtClean="0"/>
              <a:t> 2011 (i </a:t>
            </a:r>
            <a:r>
              <a:rPr lang="fr-FR" sz="1200" dirty="0" err="1" smtClean="0"/>
              <a:t>lavori</a:t>
            </a:r>
            <a:r>
              <a:rPr lang="fr-FR" sz="1200" dirty="0" smtClean="0"/>
              <a:t> i </a:t>
            </a:r>
            <a:r>
              <a:rPr lang="fr-FR" sz="1200" dirty="0" err="1" smtClean="0"/>
              <a:t>lavori</a:t>
            </a:r>
            <a:r>
              <a:rPr lang="fr-FR" sz="1200" dirty="0" smtClean="0"/>
              <a:t> si </a:t>
            </a:r>
            <a:r>
              <a:rPr lang="fr-FR" sz="1200" dirty="0" err="1" smtClean="0"/>
              <a:t>protrarranno</a:t>
            </a:r>
            <a:r>
              <a:rPr lang="fr-FR" sz="1200" dirty="0" smtClean="0"/>
              <a:t> </a:t>
            </a:r>
            <a:r>
              <a:rPr lang="fr-FR" sz="1200" dirty="0" err="1" smtClean="0"/>
              <a:t>fino</a:t>
            </a:r>
            <a:r>
              <a:rPr lang="fr-FR" sz="1200" dirty="0" smtClean="0"/>
              <a:t>  al 2015)</a:t>
            </a:r>
          </a:p>
          <a:p>
            <a:pPr>
              <a:spcAft>
                <a:spcPts val="600"/>
              </a:spcAft>
            </a:pPr>
            <a:r>
              <a:rPr lang="it-IT" sz="1200" dirty="0" smtClean="0"/>
              <a:t>È il liceo più grande del dipartimento a partire dall’anno scolastico 2010 2011:</a:t>
            </a:r>
          </a:p>
          <a:p>
            <a:pPr lvl="1">
              <a:spcAft>
                <a:spcPts val="600"/>
              </a:spcAft>
              <a:buNone/>
            </a:pPr>
            <a:r>
              <a:rPr lang="it-IT" sz="1200" dirty="0" smtClean="0"/>
              <a:t>1080 studenti di cui </a:t>
            </a:r>
            <a:r>
              <a:rPr lang="it-IT" sz="1200" dirty="0" err="1" smtClean="0"/>
              <a:t>2</a:t>
            </a:r>
            <a:r>
              <a:rPr lang="it-IT" sz="1200" dirty="0" smtClean="0"/>
              <a:t> classi di BTS, così suddivisi: 63% di ragazze e 37% di ragazzi, 6,48% interni e 64,8</a:t>
            </a:r>
            <a:r>
              <a:rPr lang="it-IT" sz="1200" smtClean="0"/>
              <a:t>% DP ( a mezza pensione)</a:t>
            </a:r>
            <a:endParaRPr lang="fr-FR" sz="1200" dirty="0" smtClean="0"/>
          </a:p>
          <a:p>
            <a:pPr>
              <a:spcAft>
                <a:spcPts val="600"/>
              </a:spcAft>
              <a:buNone/>
            </a:pPr>
            <a:endParaRPr lang="fr-FR" sz="1200" dirty="0" smtClean="0"/>
          </a:p>
          <a:p>
            <a:pPr>
              <a:spcAft>
                <a:spcPts val="600"/>
              </a:spcAft>
            </a:pPr>
            <a:r>
              <a:rPr lang="fr-FR" sz="1200" dirty="0" smtClean="0"/>
              <a:t>84 </a:t>
            </a:r>
            <a:r>
              <a:rPr lang="fr-FR" sz="1200" dirty="0" err="1" smtClean="0"/>
              <a:t>insegnanti</a:t>
            </a:r>
            <a:r>
              <a:rPr lang="fr-FR" sz="1200" dirty="0" smtClean="0"/>
              <a:t> e 28 non </a:t>
            </a:r>
            <a:r>
              <a:rPr lang="fr-FR" sz="1200" dirty="0" err="1" smtClean="0"/>
              <a:t>insegnanti</a:t>
            </a:r>
            <a:r>
              <a:rPr lang="fr-FR" sz="1200" dirty="0" smtClean="0"/>
              <a:t> (di </a:t>
            </a:r>
            <a:r>
              <a:rPr lang="fr-FR" sz="1200" dirty="0" err="1" smtClean="0"/>
              <a:t>cui</a:t>
            </a:r>
            <a:r>
              <a:rPr lang="fr-FR" sz="1200" dirty="0" smtClean="0"/>
              <a:t> 5 </a:t>
            </a:r>
            <a:r>
              <a:rPr lang="fr-FR" sz="1200" dirty="0" err="1" smtClean="0"/>
              <a:t>persone</a:t>
            </a:r>
            <a:r>
              <a:rPr lang="fr-FR" sz="1200" dirty="0" smtClean="0"/>
              <a:t> </a:t>
            </a:r>
            <a:r>
              <a:rPr lang="fr-FR" sz="1200" dirty="0" err="1" smtClean="0"/>
              <a:t>componenti</a:t>
            </a:r>
            <a:r>
              <a:rPr lang="fr-FR" sz="1200" dirty="0" smtClean="0"/>
              <a:t> il personale </a:t>
            </a:r>
            <a:r>
              <a:rPr lang="fr-FR" sz="1200" dirty="0" err="1" smtClean="0"/>
              <a:t>amministrativo</a:t>
            </a:r>
            <a:r>
              <a:rPr lang="fr-FR" sz="12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it-IT" sz="1200" dirty="0" smtClean="0"/>
              <a:t>I</a:t>
            </a:r>
            <a:r>
              <a:rPr lang="fr-FR" sz="1200" dirty="0" smtClean="0"/>
              <a:t> </a:t>
            </a:r>
            <a:r>
              <a:rPr lang="fr-FR" sz="1200" dirty="0" err="1" smtClean="0"/>
              <a:t>percorsi</a:t>
            </a:r>
            <a:r>
              <a:rPr lang="fr-FR" sz="1200" dirty="0" smtClean="0"/>
              <a:t> </a:t>
            </a:r>
            <a:r>
              <a:rPr lang="fr-FR" sz="1200" dirty="0" err="1" smtClean="0"/>
              <a:t>formativi</a:t>
            </a:r>
            <a:r>
              <a:rPr lang="fr-FR" sz="1200" dirty="0" smtClean="0"/>
              <a:t> sono </a:t>
            </a:r>
            <a:r>
              <a:rPr lang="fr-FR" sz="1200" dirty="0" err="1" smtClean="0"/>
              <a:t>definiti</a:t>
            </a:r>
            <a:r>
              <a:rPr lang="fr-FR" sz="1200" dirty="0" smtClean="0"/>
              <a:t> « </a:t>
            </a:r>
            <a:r>
              <a:rPr lang="fr-FR" sz="1200" dirty="0" err="1" smtClean="0"/>
              <a:t>classici</a:t>
            </a:r>
            <a:r>
              <a:rPr lang="fr-FR" sz="1200" dirty="0" smtClean="0"/>
              <a:t> » e </a:t>
            </a:r>
            <a:r>
              <a:rPr lang="fr-FR" sz="1200" dirty="0" err="1" smtClean="0"/>
              <a:t>tecnologici</a:t>
            </a:r>
            <a:r>
              <a:rPr lang="fr-FR" sz="1200" dirty="0" smtClean="0"/>
              <a:t> </a:t>
            </a:r>
            <a:r>
              <a:rPr lang="fr-FR" sz="1200" dirty="0" err="1" smtClean="0"/>
              <a:t>terziari</a:t>
            </a:r>
            <a:r>
              <a:rPr lang="fr-FR" sz="1200" dirty="0" smtClean="0"/>
              <a:t> </a:t>
            </a:r>
            <a:r>
              <a:rPr lang="fr-FR" sz="1200" dirty="0" err="1" smtClean="0"/>
              <a:t>inoltre</a:t>
            </a:r>
            <a:r>
              <a:rPr lang="fr-FR" sz="1200" dirty="0" smtClean="0"/>
              <a:t> le </a:t>
            </a:r>
            <a:r>
              <a:rPr lang="fr-FR" sz="1200" dirty="0" err="1" smtClean="0"/>
              <a:t>possibilità</a:t>
            </a:r>
            <a:r>
              <a:rPr lang="fr-FR" sz="1200" dirty="0" smtClean="0"/>
              <a:t> di </a:t>
            </a:r>
            <a:r>
              <a:rPr lang="fr-FR" sz="1200" dirty="0" err="1" smtClean="0"/>
              <a:t>combinare</a:t>
            </a:r>
            <a:r>
              <a:rPr lang="fr-FR" sz="1200" dirty="0" smtClean="0"/>
              <a:t> le </a:t>
            </a:r>
            <a:r>
              <a:rPr lang="fr-FR" sz="1200" dirty="0" err="1" smtClean="0"/>
              <a:t>materie</a:t>
            </a:r>
            <a:r>
              <a:rPr lang="fr-FR" sz="1200" dirty="0" smtClean="0"/>
              <a:t> </a:t>
            </a:r>
            <a:r>
              <a:rPr lang="fr-FR" sz="1200" dirty="0" err="1" smtClean="0"/>
              <a:t>opzionali</a:t>
            </a:r>
            <a:r>
              <a:rPr lang="fr-FR" sz="1200" dirty="0" smtClean="0"/>
              <a:t> sono molto </a:t>
            </a:r>
            <a:r>
              <a:rPr lang="fr-FR" sz="1200" dirty="0" err="1" smtClean="0"/>
              <a:t>numerose</a:t>
            </a:r>
            <a:r>
              <a:rPr lang="fr-FR" sz="12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it-IT" sz="1200" dirty="0" smtClean="0"/>
              <a:t>A</a:t>
            </a:r>
            <a:r>
              <a:rPr lang="fr-FR" sz="1200" dirty="0" err="1" smtClean="0"/>
              <a:t>rea</a:t>
            </a:r>
            <a:r>
              <a:rPr lang="fr-FR" sz="1200" dirty="0" smtClean="0"/>
              <a:t> </a:t>
            </a:r>
            <a:r>
              <a:rPr lang="fr-FR" sz="1200" smtClean="0"/>
              <a:t>di provenienza degli studenti: </a:t>
            </a:r>
            <a:r>
              <a:rPr lang="fr-FR" sz="1200" dirty="0" smtClean="0"/>
              <a:t>9 collèges (di </a:t>
            </a:r>
            <a:r>
              <a:rPr lang="fr-FR" sz="1200" dirty="0" err="1" smtClean="0"/>
              <a:t>cui</a:t>
            </a:r>
            <a:r>
              <a:rPr lang="fr-FR" sz="1200" dirty="0" smtClean="0"/>
              <a:t> </a:t>
            </a:r>
            <a:r>
              <a:rPr lang="fr-FR" sz="1200" dirty="0" err="1" smtClean="0"/>
              <a:t>uno</a:t>
            </a:r>
            <a:r>
              <a:rPr lang="fr-FR" sz="1200" dirty="0" smtClean="0"/>
              <a:t> </a:t>
            </a:r>
            <a:r>
              <a:rPr lang="fr-FR" sz="1200" dirty="0" err="1" smtClean="0"/>
              <a:t>privato</a:t>
            </a:r>
            <a:r>
              <a:rPr lang="fr-FR" sz="1200" dirty="0" smtClean="0"/>
              <a:t>) </a:t>
            </a:r>
            <a:r>
              <a:rPr lang="fr-FR" sz="1200" dirty="0" err="1" smtClean="0"/>
              <a:t>del</a:t>
            </a:r>
            <a:r>
              <a:rPr lang="fr-FR" sz="1200" dirty="0" smtClean="0"/>
              <a:t> </a:t>
            </a:r>
            <a:r>
              <a:rPr lang="fr-FR" sz="1200" dirty="0" err="1" smtClean="0"/>
              <a:t>settore</a:t>
            </a:r>
            <a:r>
              <a:rPr lang="fr-FR" sz="1200" dirty="0" smtClean="0"/>
              <a:t> e 1 collège </a:t>
            </a:r>
            <a:r>
              <a:rPr lang="fr-FR" sz="1200" dirty="0" err="1" smtClean="0"/>
              <a:t>del</a:t>
            </a:r>
            <a:r>
              <a:rPr lang="fr-FR" sz="1200" dirty="0" smtClean="0"/>
              <a:t> Var, per i </a:t>
            </a:r>
            <a:r>
              <a:rPr lang="fr-FR" sz="1200" dirty="0" err="1" smtClean="0"/>
              <a:t>liceali</a:t>
            </a:r>
            <a:r>
              <a:rPr lang="fr-FR" sz="1200" dirty="0" smtClean="0"/>
              <a:t>. In BTS 33% </a:t>
            </a:r>
            <a:r>
              <a:rPr lang="fr-FR" sz="1200" dirty="0" err="1" smtClean="0"/>
              <a:t>fuori</a:t>
            </a:r>
            <a:r>
              <a:rPr lang="fr-FR" sz="1200" dirty="0" smtClean="0"/>
              <a:t> il </a:t>
            </a:r>
            <a:r>
              <a:rPr lang="fr-FR" sz="1200" dirty="0" err="1" smtClean="0"/>
              <a:t>dipartimento</a:t>
            </a:r>
            <a:r>
              <a:rPr lang="fr-FR" sz="1200" dirty="0" smtClean="0"/>
              <a:t>, 67% </a:t>
            </a:r>
            <a:r>
              <a:rPr lang="fr-FR" sz="1200" dirty="0" err="1" smtClean="0"/>
              <a:t>recrutamento</a:t>
            </a:r>
            <a:r>
              <a:rPr lang="fr-FR" sz="1200" dirty="0" smtClean="0"/>
              <a:t> </a:t>
            </a:r>
            <a:r>
              <a:rPr lang="fr-FR" sz="1200" dirty="0" err="1" smtClean="0"/>
              <a:t>interno</a:t>
            </a:r>
            <a:r>
              <a:rPr lang="fr-FR" sz="12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it-IT" sz="1200" dirty="0" err="1" smtClean="0"/>
              <a:t>L</a:t>
            </a:r>
            <a:r>
              <a:rPr lang="fr-FR" sz="1200" dirty="0" smtClean="0"/>
              <a:t>a </a:t>
            </a:r>
            <a:r>
              <a:rPr lang="fr-FR" sz="1200" dirty="0" err="1" smtClean="0"/>
              <a:t>mensa</a:t>
            </a:r>
            <a:r>
              <a:rPr lang="fr-FR" sz="1200" dirty="0" smtClean="0"/>
              <a:t> e la </a:t>
            </a:r>
            <a:r>
              <a:rPr lang="fr-FR" sz="1200" dirty="0" err="1" smtClean="0"/>
              <a:t>residenza</a:t>
            </a:r>
            <a:r>
              <a:rPr lang="fr-FR" sz="1200" dirty="0" smtClean="0"/>
              <a:t> sono </a:t>
            </a:r>
            <a:r>
              <a:rPr lang="fr-FR" sz="1200" dirty="0" err="1" smtClean="0"/>
              <a:t>all’interno</a:t>
            </a:r>
            <a:r>
              <a:rPr lang="fr-FR" sz="1200" dirty="0" smtClean="0"/>
              <a:t> </a:t>
            </a:r>
            <a:r>
              <a:rPr lang="fr-FR" sz="1200" dirty="0" err="1" smtClean="0"/>
              <a:t>del</a:t>
            </a:r>
            <a:r>
              <a:rPr lang="fr-FR" sz="1200" dirty="0" smtClean="0"/>
              <a:t> </a:t>
            </a:r>
            <a:r>
              <a:rPr lang="fr-FR" sz="1200" dirty="0" err="1" smtClean="0"/>
              <a:t>liceo</a:t>
            </a:r>
            <a:r>
              <a:rPr lang="fr-FR" sz="1200" dirty="0" smtClean="0"/>
              <a:t>. </a:t>
            </a:r>
            <a:r>
              <a:rPr lang="it-IT" sz="1200" dirty="0" err="1" smtClean="0"/>
              <a:t>L</a:t>
            </a:r>
            <a:r>
              <a:rPr lang="fr-FR" sz="1200" dirty="0" smtClean="0"/>
              <a:t>a </a:t>
            </a:r>
            <a:r>
              <a:rPr lang="fr-FR" sz="1200" dirty="0" err="1" smtClean="0"/>
              <a:t>residenza</a:t>
            </a:r>
            <a:r>
              <a:rPr lang="fr-FR" sz="1200" dirty="0" smtClean="0"/>
              <a:t> </a:t>
            </a:r>
            <a:r>
              <a:rPr lang="fr-FR" sz="1200" dirty="0" err="1" smtClean="0"/>
              <a:t>è</a:t>
            </a:r>
            <a:r>
              <a:rPr lang="fr-FR" sz="1200" dirty="0" smtClean="0"/>
              <a:t> </a:t>
            </a:r>
            <a:r>
              <a:rPr lang="fr-FR" sz="1200" dirty="0" err="1" smtClean="0"/>
              <a:t>vetusta</a:t>
            </a:r>
            <a:r>
              <a:rPr lang="fr-FR" sz="1200" dirty="0" smtClean="0"/>
              <a:t>, la </a:t>
            </a:r>
            <a:r>
              <a:rPr lang="fr-FR" sz="1200" dirty="0" err="1" smtClean="0"/>
              <a:t>mensa</a:t>
            </a:r>
            <a:r>
              <a:rPr lang="fr-FR" sz="1200" dirty="0" smtClean="0"/>
              <a:t> </a:t>
            </a:r>
            <a:r>
              <a:rPr lang="fr-FR" sz="1200" dirty="0" err="1" smtClean="0"/>
              <a:t>troppo</a:t>
            </a:r>
            <a:r>
              <a:rPr lang="fr-FR" sz="1200" dirty="0" smtClean="0"/>
              <a:t> </a:t>
            </a:r>
            <a:r>
              <a:rPr lang="fr-FR" sz="1200" dirty="0" err="1" smtClean="0"/>
              <a:t>piccola</a:t>
            </a:r>
            <a:r>
              <a:rPr lang="fr-FR" sz="1200" dirty="0" smtClean="0"/>
              <a:t>. </a:t>
            </a:r>
            <a:r>
              <a:rPr lang="it-IT" sz="1200" dirty="0" err="1" smtClean="0"/>
              <a:t>L</a:t>
            </a:r>
            <a:r>
              <a:rPr lang="fr-FR" sz="1200" dirty="0" smtClean="0"/>
              <a:t>a </a:t>
            </a:r>
            <a:r>
              <a:rPr lang="fr-FR" sz="1200" dirty="0" err="1" smtClean="0"/>
              <a:t>struttura</a:t>
            </a:r>
            <a:r>
              <a:rPr lang="fr-FR" sz="1200" dirty="0" smtClean="0"/>
              <a:t> </a:t>
            </a:r>
            <a:r>
              <a:rPr lang="fr-FR" sz="1200" dirty="0" err="1" smtClean="0"/>
              <a:t>manca</a:t>
            </a:r>
            <a:r>
              <a:rPr lang="fr-FR" sz="1200" dirty="0" smtClean="0"/>
              <a:t> di </a:t>
            </a:r>
            <a:r>
              <a:rPr lang="fr-FR" sz="1200" dirty="0" err="1" smtClean="0"/>
              <a:t>aule</a:t>
            </a:r>
            <a:r>
              <a:rPr lang="fr-FR" sz="1200" dirty="0" smtClean="0"/>
              <a:t> e </a:t>
            </a:r>
            <a:r>
              <a:rPr lang="fr-FR" sz="1200" dirty="0" err="1" smtClean="0"/>
              <a:t>gli</a:t>
            </a:r>
            <a:r>
              <a:rPr lang="fr-FR" sz="1200" dirty="0" smtClean="0"/>
              <a:t> </a:t>
            </a:r>
            <a:r>
              <a:rPr lang="fr-FR" sz="1200" dirty="0" err="1" smtClean="0"/>
              <a:t>edifici</a:t>
            </a:r>
            <a:r>
              <a:rPr lang="fr-FR" sz="1200" dirty="0" smtClean="0"/>
              <a:t> sono </a:t>
            </a:r>
            <a:r>
              <a:rPr lang="fr-FR" sz="1200" dirty="0" err="1" smtClean="0"/>
              <a:t>vecchi</a:t>
            </a:r>
            <a:r>
              <a:rPr lang="fr-FR" sz="12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it-IT" sz="1200" dirty="0" smtClean="0"/>
              <a:t>I</a:t>
            </a:r>
            <a:r>
              <a:rPr lang="fr-FR" sz="1200" dirty="0" smtClean="0"/>
              <a:t>l corpo </a:t>
            </a:r>
            <a:r>
              <a:rPr lang="fr-FR" sz="1200" smtClean="0"/>
              <a:t>insegnante </a:t>
            </a:r>
            <a:r>
              <a:rPr lang="fr-FR" sz="1200" dirty="0" err="1" smtClean="0"/>
              <a:t>è</a:t>
            </a:r>
            <a:r>
              <a:rPr lang="fr-FR" sz="1200" dirty="0" smtClean="0"/>
              <a:t> </a:t>
            </a:r>
            <a:r>
              <a:rPr lang="fr-FR" sz="1200" dirty="0" err="1" smtClean="0"/>
              <a:t>fisso</a:t>
            </a:r>
            <a:r>
              <a:rPr lang="fr-FR" sz="1200" dirty="0" smtClean="0"/>
              <a:t> (</a:t>
            </a:r>
            <a:r>
              <a:rPr lang="fr-FR" sz="1200" dirty="0" err="1" smtClean="0"/>
              <a:t>anzianità</a:t>
            </a:r>
            <a:r>
              <a:rPr lang="fr-FR" sz="1200" dirty="0" smtClean="0"/>
              <a:t> media 6,5 </a:t>
            </a:r>
            <a:r>
              <a:rPr lang="fr-FR" sz="1200" dirty="0" err="1" smtClean="0"/>
              <a:t>anni</a:t>
            </a:r>
            <a:r>
              <a:rPr lang="fr-FR" sz="1200" dirty="0" smtClean="0"/>
              <a:t>), per la </a:t>
            </a:r>
            <a:r>
              <a:rPr lang="fr-FR" sz="1200" dirty="0" err="1" smtClean="0"/>
              <a:t>maggior</a:t>
            </a:r>
            <a:r>
              <a:rPr lang="fr-FR" sz="1200" dirty="0" smtClean="0"/>
              <a:t> parte </a:t>
            </a:r>
            <a:r>
              <a:rPr lang="fr-FR" sz="1200" dirty="0" err="1" smtClean="0"/>
              <a:t>femminile</a:t>
            </a:r>
            <a:r>
              <a:rPr lang="fr-FR" sz="1200" dirty="0" smtClean="0"/>
              <a:t> (65,4%), </a:t>
            </a:r>
            <a:r>
              <a:rPr lang="fr-FR" sz="1200" dirty="0" err="1" smtClean="0"/>
              <a:t>età</a:t>
            </a:r>
            <a:r>
              <a:rPr lang="fr-FR" sz="1200" dirty="0" smtClean="0"/>
              <a:t> media: 41,7 </a:t>
            </a:r>
            <a:r>
              <a:rPr lang="fr-FR" sz="1200" dirty="0" err="1" smtClean="0"/>
              <a:t>anni</a:t>
            </a:r>
            <a:r>
              <a:rPr lang="fr-FR" sz="12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it-IT" sz="1200" dirty="0" smtClean="0"/>
              <a:t>I</a:t>
            </a:r>
            <a:r>
              <a:rPr lang="fr-FR" sz="1200" dirty="0" smtClean="0"/>
              <a:t>l personale </a:t>
            </a:r>
            <a:r>
              <a:rPr lang="fr-FR" sz="1200" dirty="0" err="1" smtClean="0"/>
              <a:t>della</a:t>
            </a:r>
            <a:r>
              <a:rPr lang="fr-FR" sz="1200" dirty="0" smtClean="0"/>
              <a:t> Vie scolaire: 2 CPE, 9,5 ETP d’AED (di </a:t>
            </a:r>
            <a:r>
              <a:rPr lang="fr-FR" sz="1200" dirty="0" err="1" smtClean="0"/>
              <a:t>cui</a:t>
            </a:r>
            <a:r>
              <a:rPr lang="fr-FR" sz="1200" dirty="0" smtClean="0"/>
              <a:t> 1 ETP </a:t>
            </a:r>
            <a:r>
              <a:rPr lang="fr-FR" sz="1200" dirty="0" err="1" smtClean="0"/>
              <a:t>informatico</a:t>
            </a:r>
            <a:r>
              <a:rPr lang="fr-FR" sz="1200" dirty="0" smtClean="0"/>
              <a:t>).</a:t>
            </a:r>
          </a:p>
          <a:p>
            <a:pPr>
              <a:spcAft>
                <a:spcPts val="600"/>
              </a:spcAft>
            </a:pPr>
            <a:r>
              <a:rPr lang="fr-FR" sz="1200" dirty="0" smtClean="0"/>
              <a:t>Personale </a:t>
            </a:r>
            <a:r>
              <a:rPr lang="fr-FR" sz="1200" dirty="0" err="1" smtClean="0"/>
              <a:t>medico</a:t>
            </a:r>
            <a:r>
              <a:rPr lang="fr-FR" sz="1200" dirty="0" smtClean="0"/>
              <a:t> sociale: 1 </a:t>
            </a:r>
            <a:r>
              <a:rPr lang="fr-FR" sz="1200" dirty="0" err="1" smtClean="0"/>
              <a:t>infermiera</a:t>
            </a:r>
            <a:r>
              <a:rPr lang="fr-FR" sz="1200" dirty="0" smtClean="0"/>
              <a:t> (dal 04/10). 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3608" y="1268760"/>
            <a:ext cx="7890080" cy="4918680"/>
          </a:xfrm>
        </p:spPr>
        <p:txBody>
          <a:bodyPr>
            <a:normAutofit/>
          </a:bodyPr>
          <a:lstStyle/>
          <a:p>
            <a:r>
              <a:rPr lang="fr-FR" sz="1600" dirty="0" smtClean="0"/>
              <a:t>6.48 % </a:t>
            </a:r>
            <a:r>
              <a:rPr lang="fr-FR" sz="1600" dirty="0" err="1" smtClean="0"/>
              <a:t>degli</a:t>
            </a:r>
            <a:r>
              <a:rPr lang="fr-FR" sz="1600" dirty="0" smtClean="0"/>
              <a:t> </a:t>
            </a:r>
            <a:r>
              <a:rPr lang="fr-FR" sz="1600" dirty="0" err="1" smtClean="0"/>
              <a:t>studenti</a:t>
            </a:r>
            <a:r>
              <a:rPr lang="fr-FR" sz="1600" dirty="0" smtClean="0"/>
              <a:t> sono </a:t>
            </a:r>
            <a:r>
              <a:rPr lang="fr-FR" sz="1600" dirty="0" err="1" smtClean="0"/>
              <a:t>interni</a:t>
            </a:r>
            <a:r>
              <a:rPr lang="fr-FR" sz="1600" dirty="0" smtClean="0"/>
              <a:t> e </a:t>
            </a:r>
            <a:r>
              <a:rPr lang="fr-FR" sz="1600" dirty="0" err="1" smtClean="0"/>
              <a:t>arrivano</a:t>
            </a:r>
            <a:r>
              <a:rPr lang="fr-FR" sz="1600" dirty="0" smtClean="0"/>
              <a:t> il </a:t>
            </a:r>
            <a:r>
              <a:rPr lang="fr-FR" sz="1600" dirty="0" err="1" smtClean="0"/>
              <a:t>lunedì</a:t>
            </a:r>
            <a:r>
              <a:rPr lang="fr-FR" sz="1600" dirty="0" smtClean="0"/>
              <a:t>. </a:t>
            </a:r>
          </a:p>
          <a:p>
            <a:r>
              <a:rPr lang="fr-FR" sz="1600" dirty="0" smtClean="0"/>
              <a:t>Lo studio </a:t>
            </a:r>
            <a:r>
              <a:rPr lang="fr-FR" sz="1600" dirty="0" err="1" smtClean="0"/>
              <a:t>della</a:t>
            </a:r>
            <a:r>
              <a:rPr lang="fr-FR" sz="1600" dirty="0" smtClean="0"/>
              <a:t> sera </a:t>
            </a:r>
            <a:r>
              <a:rPr lang="fr-FR" sz="1600" dirty="0" err="1" smtClean="0"/>
              <a:t>è</a:t>
            </a:r>
            <a:r>
              <a:rPr lang="fr-FR" sz="1600" dirty="0" smtClean="0"/>
              <a:t> </a:t>
            </a:r>
            <a:r>
              <a:rPr lang="fr-FR" sz="1600" dirty="0" err="1" smtClean="0"/>
              <a:t>obbligatorio</a:t>
            </a:r>
            <a:r>
              <a:rPr lang="fr-FR" sz="1600" dirty="0" smtClean="0"/>
              <a:t> (2 volte </a:t>
            </a:r>
            <a:r>
              <a:rPr lang="it-IT" sz="1600" dirty="0" err="1" smtClean="0"/>
              <a:t>¾</a:t>
            </a:r>
            <a:r>
              <a:rPr lang="fr-FR" sz="1600" dirty="0" smtClean="0"/>
              <a:t> ore prima e </a:t>
            </a:r>
            <a:r>
              <a:rPr lang="fr-FR" sz="1600" dirty="0" err="1" smtClean="0"/>
              <a:t>dopo</a:t>
            </a:r>
            <a:r>
              <a:rPr lang="fr-FR" sz="1600" dirty="0" smtClean="0"/>
              <a:t> i </a:t>
            </a:r>
            <a:r>
              <a:rPr lang="fr-FR" sz="1600" dirty="0" err="1" smtClean="0"/>
              <a:t>pasti</a:t>
            </a:r>
            <a:r>
              <a:rPr lang="fr-FR" sz="1600" dirty="0" smtClean="0"/>
              <a:t>). </a:t>
            </a:r>
          </a:p>
          <a:p>
            <a:r>
              <a:rPr lang="fr-FR" sz="1600" dirty="0" smtClean="0"/>
              <a:t>Sono </a:t>
            </a:r>
            <a:r>
              <a:rPr lang="fr-FR" sz="1600" dirty="0" err="1" smtClean="0"/>
              <a:t>proposte</a:t>
            </a:r>
            <a:r>
              <a:rPr lang="fr-FR" sz="1600" dirty="0" smtClean="0"/>
              <a:t> </a:t>
            </a:r>
            <a:r>
              <a:rPr lang="fr-FR" sz="1600" dirty="0" err="1" smtClean="0"/>
              <a:t>numerose</a:t>
            </a:r>
            <a:r>
              <a:rPr lang="fr-FR" sz="1600" dirty="0" smtClean="0"/>
              <a:t> </a:t>
            </a:r>
            <a:r>
              <a:rPr lang="fr-FR" sz="1600" dirty="0" err="1" smtClean="0"/>
              <a:t>attività</a:t>
            </a:r>
            <a:r>
              <a:rPr lang="fr-FR" sz="1600" dirty="0" smtClean="0"/>
              <a:t> (</a:t>
            </a:r>
            <a:r>
              <a:rPr lang="fr-FR" sz="1600" dirty="0" err="1" smtClean="0"/>
              <a:t>teatro</a:t>
            </a:r>
            <a:r>
              <a:rPr lang="fr-FR" sz="1600" dirty="0" smtClean="0"/>
              <a:t>, </a:t>
            </a:r>
            <a:r>
              <a:rPr lang="fr-FR" sz="1600" dirty="0" err="1" smtClean="0"/>
              <a:t>cinema</a:t>
            </a:r>
            <a:r>
              <a:rPr lang="fr-FR" sz="1600" dirty="0" smtClean="0"/>
              <a:t>, </a:t>
            </a:r>
            <a:r>
              <a:rPr lang="fr-FR" sz="1600" dirty="0" err="1" smtClean="0"/>
              <a:t>attività</a:t>
            </a:r>
            <a:r>
              <a:rPr lang="fr-FR" sz="1600" dirty="0" smtClean="0"/>
              <a:t> sportive). </a:t>
            </a:r>
            <a:r>
              <a:rPr lang="it-IT" sz="1600" dirty="0" err="1" smtClean="0"/>
              <a:t>T</a:t>
            </a:r>
            <a:r>
              <a:rPr lang="fr-FR" sz="1600" dirty="0" err="1" smtClean="0"/>
              <a:t>ali</a:t>
            </a:r>
            <a:r>
              <a:rPr lang="fr-FR" sz="1600" dirty="0" smtClean="0"/>
              <a:t> </a:t>
            </a:r>
            <a:r>
              <a:rPr lang="fr-FR" sz="1600" dirty="0" err="1" smtClean="0"/>
              <a:t>attività</a:t>
            </a:r>
            <a:r>
              <a:rPr lang="fr-FR" sz="1600" dirty="0" smtClean="0"/>
              <a:t> sono </a:t>
            </a:r>
            <a:r>
              <a:rPr lang="fr-FR" sz="1600" dirty="0" err="1" smtClean="0"/>
              <a:t>organizzate</a:t>
            </a:r>
            <a:r>
              <a:rPr lang="fr-FR" sz="1600" dirty="0" smtClean="0"/>
              <a:t> dalla Vie scolaire. </a:t>
            </a:r>
          </a:p>
          <a:p>
            <a:r>
              <a:rPr lang="it-IT" sz="1600" dirty="0" smtClean="0"/>
              <a:t>I</a:t>
            </a:r>
            <a:r>
              <a:rPr lang="fr-FR" sz="1600" dirty="0" smtClean="0"/>
              <a:t> </a:t>
            </a:r>
            <a:r>
              <a:rPr lang="fr-FR" sz="1600" dirty="0" err="1" smtClean="0"/>
              <a:t>problemi</a:t>
            </a:r>
            <a:r>
              <a:rPr lang="fr-FR" sz="1600" dirty="0" smtClean="0"/>
              <a:t> </a:t>
            </a:r>
            <a:r>
              <a:rPr lang="fr-FR" sz="1600" dirty="0" err="1" smtClean="0"/>
              <a:t>relativi</a:t>
            </a:r>
            <a:r>
              <a:rPr lang="fr-FR" sz="1600" dirty="0" smtClean="0"/>
              <a:t> alla disciplina </a:t>
            </a:r>
            <a:r>
              <a:rPr lang="fr-FR" sz="1600" dirty="0" err="1" smtClean="0"/>
              <a:t>all’interno</a:t>
            </a:r>
            <a:r>
              <a:rPr lang="fr-FR" sz="1600" dirty="0" smtClean="0"/>
              <a:t> </a:t>
            </a:r>
            <a:r>
              <a:rPr lang="fr-FR" sz="1600" dirty="0" err="1" smtClean="0"/>
              <a:t>della</a:t>
            </a:r>
            <a:r>
              <a:rPr lang="fr-FR" sz="1600" dirty="0" smtClean="0"/>
              <a:t> </a:t>
            </a:r>
            <a:r>
              <a:rPr lang="fr-FR" sz="1600" dirty="0" err="1" smtClean="0"/>
              <a:t>residenza</a:t>
            </a:r>
            <a:r>
              <a:rPr lang="fr-FR" sz="1600" dirty="0" smtClean="0"/>
              <a:t> o il </a:t>
            </a:r>
            <a:r>
              <a:rPr lang="fr-FR" sz="1600" dirty="0" err="1" smtClean="0"/>
              <a:t>mercoledì</a:t>
            </a:r>
            <a:r>
              <a:rPr lang="fr-FR" sz="1600" dirty="0" smtClean="0"/>
              <a:t> </a:t>
            </a:r>
            <a:r>
              <a:rPr lang="fr-FR" sz="1600" dirty="0" err="1" smtClean="0"/>
              <a:t>pomeriggio</a:t>
            </a:r>
            <a:r>
              <a:rPr lang="fr-FR" sz="1600" dirty="0" smtClean="0"/>
              <a:t> sono molto </a:t>
            </a:r>
            <a:r>
              <a:rPr lang="fr-FR" sz="1600" dirty="0" err="1" smtClean="0"/>
              <a:t>rari</a:t>
            </a:r>
            <a:r>
              <a:rPr lang="fr-FR" sz="1600" dirty="0" smtClean="0"/>
              <a:t> (1 </a:t>
            </a:r>
            <a:r>
              <a:rPr lang="fr-FR" sz="1600" dirty="0" err="1" smtClean="0"/>
              <a:t>espulsione</a:t>
            </a:r>
            <a:r>
              <a:rPr lang="fr-FR" sz="1600" dirty="0" smtClean="0"/>
              <a:t> dalla </a:t>
            </a:r>
            <a:r>
              <a:rPr lang="fr-FR" sz="1600" dirty="0" err="1" smtClean="0"/>
              <a:t>residenza</a:t>
            </a:r>
            <a:r>
              <a:rPr lang="fr-FR" sz="1600" dirty="0" smtClean="0"/>
              <a:t> </a:t>
            </a:r>
            <a:r>
              <a:rPr lang="fr-FR" sz="1600" dirty="0" err="1" smtClean="0"/>
              <a:t>nel</a:t>
            </a:r>
            <a:r>
              <a:rPr lang="fr-FR" sz="1600" dirty="0" smtClean="0"/>
              <a:t> 2009-2010).</a:t>
            </a:r>
          </a:p>
          <a:p>
            <a:r>
              <a:rPr lang="fr-FR" sz="1600" dirty="0" smtClean="0"/>
              <a:t>Le </a:t>
            </a:r>
            <a:r>
              <a:rPr lang="fr-FR" sz="1600" dirty="0" err="1" smtClean="0"/>
              <a:t>sanzioni/punizioni</a:t>
            </a:r>
            <a:r>
              <a:rPr lang="fr-FR" sz="1600" dirty="0" smtClean="0"/>
              <a:t> : </a:t>
            </a:r>
          </a:p>
          <a:p>
            <a:pPr lvl="1"/>
            <a:r>
              <a:rPr lang="fr-FR" sz="1200" dirty="0" smtClean="0"/>
              <a:t>Ore </a:t>
            </a:r>
            <a:r>
              <a:rPr lang="fr-FR" sz="1200" dirty="0" err="1" smtClean="0"/>
              <a:t>supplementari</a:t>
            </a:r>
            <a:r>
              <a:rPr lang="fr-FR" sz="1200" dirty="0" smtClean="0"/>
              <a:t>: </a:t>
            </a:r>
            <a:r>
              <a:rPr lang="fr-FR" sz="1200" dirty="0" err="1" smtClean="0"/>
              <a:t>gli</a:t>
            </a:r>
            <a:r>
              <a:rPr lang="fr-FR" sz="1200" dirty="0" smtClean="0"/>
              <a:t> </a:t>
            </a:r>
            <a:r>
              <a:rPr lang="fr-FR" sz="1200" dirty="0" err="1" smtClean="0"/>
              <a:t>studenti</a:t>
            </a:r>
            <a:r>
              <a:rPr lang="fr-FR" sz="1200" dirty="0" smtClean="0"/>
              <a:t> di  2</a:t>
            </a:r>
            <a:r>
              <a:rPr lang="fr-FR" sz="1200" baseline="30000" dirty="0" smtClean="0"/>
              <a:t>nd</a:t>
            </a:r>
            <a:r>
              <a:rPr lang="fr-FR" sz="1200" dirty="0" smtClean="0"/>
              <a:t> sono i più </a:t>
            </a:r>
            <a:r>
              <a:rPr lang="fr-FR" sz="1200" dirty="0" err="1" smtClean="0"/>
              <a:t>numerosi</a:t>
            </a:r>
            <a:r>
              <a:rPr lang="fr-FR" sz="1200" dirty="0" smtClean="0"/>
              <a:t>, </a:t>
            </a:r>
            <a:r>
              <a:rPr lang="fr-FR" sz="1200" dirty="0" err="1" smtClean="0"/>
              <a:t>essenzialmente</a:t>
            </a:r>
            <a:r>
              <a:rPr lang="fr-FR" sz="1200" dirty="0" smtClean="0"/>
              <a:t> a causa </a:t>
            </a:r>
            <a:r>
              <a:rPr lang="fr-FR" sz="1200" dirty="0" err="1" smtClean="0"/>
              <a:t>del</a:t>
            </a:r>
            <a:r>
              <a:rPr lang="fr-FR" sz="1200" dirty="0" smtClean="0"/>
              <a:t> poco studio, </a:t>
            </a:r>
            <a:r>
              <a:rPr lang="fr-FR" sz="1200" dirty="0" err="1" smtClean="0"/>
              <a:t>delle</a:t>
            </a:r>
            <a:r>
              <a:rPr lang="fr-FR" sz="1200" dirty="0" smtClean="0"/>
              <a:t> </a:t>
            </a:r>
            <a:r>
              <a:rPr lang="fr-FR" sz="1200" dirty="0" err="1" smtClean="0"/>
              <a:t>assenze</a:t>
            </a:r>
            <a:r>
              <a:rPr lang="fr-FR" sz="1200" dirty="0" smtClean="0"/>
              <a:t> </a:t>
            </a:r>
            <a:r>
              <a:rPr lang="fr-FR" sz="1200" dirty="0" err="1" smtClean="0"/>
              <a:t>ingiustificate</a:t>
            </a:r>
            <a:r>
              <a:rPr lang="fr-FR" sz="1200" dirty="0" smtClean="0"/>
              <a:t>, </a:t>
            </a:r>
            <a:r>
              <a:rPr lang="fr-FR" sz="1200" dirty="0" err="1" smtClean="0"/>
              <a:t>comportamento</a:t>
            </a:r>
            <a:r>
              <a:rPr lang="fr-FR" sz="1200" dirty="0" smtClean="0"/>
              <a:t> poco </a:t>
            </a:r>
            <a:r>
              <a:rPr lang="fr-FR" sz="1200" dirty="0" err="1" smtClean="0"/>
              <a:t>serio</a:t>
            </a:r>
            <a:r>
              <a:rPr lang="fr-FR" sz="1200" dirty="0" smtClean="0"/>
              <a:t>. </a:t>
            </a:r>
          </a:p>
          <a:p>
            <a:pPr lvl="1"/>
            <a:r>
              <a:rPr lang="fr-FR" sz="1200" dirty="0" smtClean="0"/>
              <a:t>22 </a:t>
            </a:r>
            <a:r>
              <a:rPr lang="fr-FR" sz="1200" dirty="0" err="1" smtClean="0"/>
              <a:t>espulsioni</a:t>
            </a:r>
            <a:r>
              <a:rPr lang="fr-FR" sz="1200" dirty="0" smtClean="0"/>
              <a:t> </a:t>
            </a:r>
            <a:r>
              <a:rPr lang="fr-FR" sz="1200" dirty="0" err="1" smtClean="0"/>
              <a:t>temporanee</a:t>
            </a:r>
            <a:r>
              <a:rPr lang="fr-FR" sz="1200" dirty="0" smtClean="0"/>
              <a:t> sono state </a:t>
            </a:r>
            <a:r>
              <a:rPr lang="fr-FR" sz="1200" dirty="0" err="1" smtClean="0"/>
              <a:t>eseguite</a:t>
            </a:r>
            <a:r>
              <a:rPr lang="fr-FR" sz="1200" dirty="0" smtClean="0"/>
              <a:t> </a:t>
            </a:r>
            <a:r>
              <a:rPr lang="fr-FR" sz="1200" dirty="0" err="1" smtClean="0"/>
              <a:t>nel</a:t>
            </a:r>
            <a:r>
              <a:rPr lang="fr-FR" sz="1200" dirty="0" smtClean="0"/>
              <a:t> 2009-2010: 12 in 2</a:t>
            </a:r>
            <a:r>
              <a:rPr lang="fr-FR" sz="1200" baseline="30000" dirty="0" smtClean="0"/>
              <a:t>nd</a:t>
            </a:r>
            <a:r>
              <a:rPr lang="fr-FR" sz="1200" dirty="0" smtClean="0"/>
              <a:t> , 1 in première e 9 in terminale.</a:t>
            </a:r>
            <a:endParaRPr lang="fr-FR" sz="600" dirty="0"/>
          </a:p>
          <a:p>
            <a:pPr lvl="3"/>
            <a:r>
              <a:rPr lang="fr-FR" sz="1100" dirty="0" smtClean="0"/>
              <a:t>50% per </a:t>
            </a:r>
            <a:r>
              <a:rPr lang="fr-FR" sz="1100" dirty="0" err="1" smtClean="0"/>
              <a:t>condotta</a:t>
            </a:r>
            <a:r>
              <a:rPr lang="fr-FR" sz="1100" dirty="0" smtClean="0"/>
              <a:t>.</a:t>
            </a:r>
          </a:p>
          <a:p>
            <a:r>
              <a:rPr lang="fr-FR" sz="1600" dirty="0" smtClean="0"/>
              <a:t>Le </a:t>
            </a:r>
            <a:r>
              <a:rPr lang="fr-FR" sz="1600" dirty="0" err="1" smtClean="0"/>
              <a:t>assenze</a:t>
            </a:r>
            <a:r>
              <a:rPr lang="fr-FR" sz="1600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fr-FR" sz="1200" dirty="0" smtClean="0"/>
              <a:t>20.91%  </a:t>
            </a:r>
            <a:r>
              <a:rPr lang="fr-FR" sz="1200" dirty="0" err="1" smtClean="0"/>
              <a:t>dell’assenteismo</a:t>
            </a:r>
            <a:r>
              <a:rPr lang="fr-FR" sz="1200" dirty="0" smtClean="0"/>
              <a:t>, </a:t>
            </a:r>
            <a:r>
              <a:rPr lang="fr-FR" sz="1200" dirty="0" err="1" smtClean="0"/>
              <a:t>assenze</a:t>
            </a:r>
            <a:r>
              <a:rPr lang="fr-FR" sz="1200" dirty="0" smtClean="0"/>
              <a:t> non </a:t>
            </a:r>
            <a:r>
              <a:rPr lang="fr-FR" sz="1200" dirty="0" err="1" smtClean="0"/>
              <a:t>giustificate</a:t>
            </a:r>
            <a:r>
              <a:rPr lang="fr-FR" sz="1200" dirty="0" smtClean="0"/>
              <a:t> (10% a </a:t>
            </a:r>
            <a:r>
              <a:rPr lang="fr-FR" sz="1200" dirty="0" err="1" smtClean="0"/>
              <a:t>livello</a:t>
            </a:r>
            <a:r>
              <a:rPr lang="fr-FR" sz="1200" dirty="0" smtClean="0"/>
              <a:t> </a:t>
            </a:r>
            <a:r>
              <a:rPr lang="fr-FR" sz="1200" dirty="0" err="1" smtClean="0"/>
              <a:t>accademico</a:t>
            </a:r>
            <a:r>
              <a:rPr lang="fr-FR" sz="1200" dirty="0" smtClean="0"/>
              <a:t>).</a:t>
            </a:r>
          </a:p>
          <a:p>
            <a:pPr lvl="1">
              <a:buFont typeface="Courier New" pitchFamily="49" charset="0"/>
              <a:buChar char="o"/>
            </a:pPr>
            <a:r>
              <a:rPr lang="fr-FR" sz="1200" dirty="0" smtClean="0"/>
              <a:t>Le </a:t>
            </a:r>
            <a:r>
              <a:rPr lang="fr-FR" sz="1200" dirty="0" err="1" smtClean="0"/>
              <a:t>assenze</a:t>
            </a:r>
            <a:r>
              <a:rPr lang="fr-FR" sz="1200" dirty="0" smtClean="0"/>
              <a:t> per </a:t>
            </a:r>
            <a:r>
              <a:rPr lang="fr-FR" sz="1200" dirty="0" err="1" smtClean="0"/>
              <a:t>motivi</a:t>
            </a:r>
            <a:r>
              <a:rPr lang="fr-FR" sz="1200" dirty="0" smtClean="0"/>
              <a:t> di </a:t>
            </a:r>
            <a:r>
              <a:rPr lang="fr-FR" sz="1200" dirty="0" err="1" smtClean="0"/>
              <a:t>salute</a:t>
            </a:r>
            <a:r>
              <a:rPr lang="fr-FR" sz="1200" dirty="0" smtClean="0"/>
              <a:t> : 11.46 %</a:t>
            </a:r>
          </a:p>
          <a:p>
            <a:pPr lvl="1">
              <a:buFont typeface="Courier New" pitchFamily="49" charset="0"/>
              <a:buChar char="o"/>
            </a:pPr>
            <a:r>
              <a:rPr lang="fr-FR" sz="1200" dirty="0" err="1" smtClean="0"/>
              <a:t>Assenteismo</a:t>
            </a:r>
            <a:r>
              <a:rPr lang="fr-FR" sz="1200" dirty="0" smtClean="0"/>
              <a:t> più </a:t>
            </a:r>
            <a:r>
              <a:rPr lang="fr-FR" sz="1200" dirty="0" err="1" smtClean="0"/>
              <a:t>frequente</a:t>
            </a:r>
            <a:r>
              <a:rPr lang="fr-FR" sz="1200" dirty="0" smtClean="0"/>
              <a:t> in  STG  (premières e terminales) e in ES e L in Terminales.</a:t>
            </a:r>
          </a:p>
          <a:p>
            <a:pPr>
              <a:buNone/>
            </a:pPr>
            <a:r>
              <a:rPr lang="fr-FR" sz="1600" dirty="0" smtClean="0"/>
              <a:t>		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Vie Scolaire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692696"/>
            <a:ext cx="7772400" cy="1143000"/>
          </a:xfrm>
        </p:spPr>
        <p:txBody>
          <a:bodyPr/>
          <a:lstStyle/>
          <a:p>
            <a:r>
              <a:rPr lang="fr-FR" b="1" i="1" dirty="0" err="1" smtClean="0"/>
              <a:t>Organizzazione</a:t>
            </a:r>
            <a:r>
              <a:rPr lang="fr-FR" b="1" i="1" dirty="0" smtClean="0"/>
              <a:t> </a:t>
            </a:r>
            <a:r>
              <a:rPr lang="fr-FR" b="1" i="1" dirty="0" err="1" smtClean="0"/>
              <a:t>degli</a:t>
            </a:r>
            <a:r>
              <a:rPr lang="fr-FR" b="1" i="1" dirty="0" smtClean="0"/>
              <a:t> </a:t>
            </a:r>
            <a:r>
              <a:rPr lang="fr-FR" b="1" i="1" dirty="0" err="1" smtClean="0"/>
              <a:t>studi</a:t>
            </a:r>
            <a:endParaRPr lang="fr-FR" b="1" i="1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956376" y="260648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i="1" dirty="0"/>
              <a:t>1</a:t>
            </a:r>
          </a:p>
        </p:txBody>
      </p:sp>
      <p:pic>
        <p:nvPicPr>
          <p:cNvPr id="5126" name="Picture 6" descr="Logo_Lfe_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8FF"/>
              </a:clrFrom>
              <a:clrTo>
                <a:srgbClr val="F5F8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100_05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95600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100_05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500438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fr-FR" dirty="0" err="1" smtClean="0"/>
              <a:t>Percorsi</a:t>
            </a:r>
            <a:r>
              <a:rPr lang="fr-FR" dirty="0" smtClean="0"/>
              <a:t> </a:t>
            </a:r>
            <a:r>
              <a:rPr lang="fr-FR" dirty="0" err="1" smtClean="0"/>
              <a:t>formativi</a:t>
            </a:r>
            <a:endParaRPr lang="fr-FR" dirty="0"/>
          </a:p>
        </p:txBody>
      </p:sp>
      <p:pic>
        <p:nvPicPr>
          <p:cNvPr id="46083" name="Picture 1027" descr="Logo_Lfe_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8FF"/>
              </a:clrFrom>
              <a:clrTo>
                <a:srgbClr val="F5F8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Oval 1029"/>
          <p:cNvSpPr>
            <a:spLocks noChangeArrowheads="1"/>
          </p:cNvSpPr>
          <p:nvPr/>
        </p:nvSpPr>
        <p:spPr bwMode="auto">
          <a:xfrm>
            <a:off x="1907704" y="5445224"/>
            <a:ext cx="4953000" cy="914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mtClean="0"/>
              <a:t>Classe di "Seconde" generale e tecnologica</a:t>
            </a:r>
            <a:endParaRPr lang="fr-FR" dirty="0"/>
          </a:p>
        </p:txBody>
      </p:sp>
      <p:sp>
        <p:nvSpPr>
          <p:cNvPr id="46086" name="Oval 1030"/>
          <p:cNvSpPr>
            <a:spLocks noChangeArrowheads="1"/>
          </p:cNvSpPr>
          <p:nvPr/>
        </p:nvSpPr>
        <p:spPr bwMode="auto">
          <a:xfrm>
            <a:off x="467544" y="2852936"/>
            <a:ext cx="3886200" cy="1752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mtClean="0"/>
              <a:t>Indirizzi generali</a:t>
            </a:r>
            <a:endParaRPr lang="fr-FR" dirty="0"/>
          </a:p>
          <a:p>
            <a:pPr algn="ctr"/>
            <a:r>
              <a:rPr lang="fr-FR" sz="3200" dirty="0"/>
              <a:t>L, ES, S </a:t>
            </a:r>
            <a:r>
              <a:rPr lang="fr-FR" sz="3200" dirty="0" err="1"/>
              <a:t>svt</a:t>
            </a:r>
            <a:endParaRPr lang="fr-FR" sz="3200" dirty="0"/>
          </a:p>
        </p:txBody>
      </p:sp>
      <p:sp>
        <p:nvSpPr>
          <p:cNvPr id="46087" name="Oval 1031"/>
          <p:cNvSpPr>
            <a:spLocks noChangeArrowheads="1"/>
          </p:cNvSpPr>
          <p:nvPr/>
        </p:nvSpPr>
        <p:spPr bwMode="auto">
          <a:xfrm>
            <a:off x="5105400" y="2971800"/>
            <a:ext cx="2819400" cy="1524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mtClean="0"/>
              <a:t>Indirizzo tecnologico</a:t>
            </a:r>
            <a:endParaRPr lang="fr-FR" dirty="0"/>
          </a:p>
          <a:p>
            <a:pPr algn="ctr"/>
            <a:r>
              <a:rPr lang="fr-FR" sz="3200" dirty="0" err="1"/>
              <a:t>Stg</a:t>
            </a:r>
            <a:endParaRPr lang="fr-FR" sz="3200" dirty="0"/>
          </a:p>
        </p:txBody>
      </p:sp>
      <p:sp>
        <p:nvSpPr>
          <p:cNvPr id="46088" name="Oval 1032"/>
          <p:cNvSpPr>
            <a:spLocks noChangeArrowheads="1"/>
          </p:cNvSpPr>
          <p:nvPr/>
        </p:nvSpPr>
        <p:spPr bwMode="auto">
          <a:xfrm>
            <a:off x="5076056" y="980728"/>
            <a:ext cx="3456384" cy="138147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800" smtClean="0"/>
              <a:t>Insegnamento dopo il diploma</a:t>
            </a:r>
            <a:endParaRPr lang="fr-FR" sz="1800" dirty="0"/>
          </a:p>
          <a:p>
            <a:pPr algn="ctr"/>
            <a:r>
              <a:rPr lang="fr-FR" sz="3200" dirty="0"/>
              <a:t>BTS MUC</a:t>
            </a:r>
          </a:p>
        </p:txBody>
      </p:sp>
      <p:sp>
        <p:nvSpPr>
          <p:cNvPr id="46095" name="AutoShape 1039"/>
          <p:cNvSpPr>
            <a:spLocks noChangeArrowheads="1"/>
          </p:cNvSpPr>
          <p:nvPr/>
        </p:nvSpPr>
        <p:spPr bwMode="auto">
          <a:xfrm>
            <a:off x="2362200" y="4572000"/>
            <a:ext cx="381000" cy="990600"/>
          </a:xfrm>
          <a:prstGeom prst="upArrow">
            <a:avLst>
              <a:gd name="adj1" fmla="val 50000"/>
              <a:gd name="adj2" fmla="val 6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6096" name="AutoShape 1040"/>
          <p:cNvSpPr>
            <a:spLocks noChangeArrowheads="1"/>
          </p:cNvSpPr>
          <p:nvPr/>
        </p:nvSpPr>
        <p:spPr bwMode="auto">
          <a:xfrm>
            <a:off x="6172200" y="4495800"/>
            <a:ext cx="381000" cy="1066800"/>
          </a:xfrm>
          <a:prstGeom prst="upArrow">
            <a:avLst>
              <a:gd name="adj1" fmla="val 50000"/>
              <a:gd name="adj2" fmla="val 7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6097" name="AutoShape 1041"/>
          <p:cNvSpPr>
            <a:spLocks noChangeArrowheads="1"/>
          </p:cNvSpPr>
          <p:nvPr/>
        </p:nvSpPr>
        <p:spPr bwMode="auto">
          <a:xfrm>
            <a:off x="6934200" y="2362200"/>
            <a:ext cx="381000" cy="685800"/>
          </a:xfrm>
          <a:prstGeom prst="up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5" grpId="0" animBg="1" autoUpdateAnimBg="0"/>
      <p:bldP spid="46086" grpId="0" animBg="1" autoUpdateAnimBg="0"/>
      <p:bldP spid="46087" grpId="0" animBg="1" autoUpdateAnimBg="0"/>
      <p:bldP spid="46088" grpId="0" animBg="1" autoUpdateAnimBg="0"/>
      <p:bldP spid="46095" grpId="0" animBg="1"/>
      <p:bldP spid="46096" grpId="0" animBg="1"/>
      <p:bldP spid="460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1520" y="6165304"/>
            <a:ext cx="86409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smtClean="0">
                <a:latin typeface="Arial" pitchFamily="34" charset="0"/>
                <a:cs typeface="Arial" pitchFamily="34" charset="0"/>
              </a:rPr>
              <a:t>Terza (ultimo anno del collège)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051720" y="5589240"/>
            <a:ext cx="5943600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/>
              <a:t>                                                            </a:t>
            </a:r>
          </a:p>
          <a:p>
            <a:pPr>
              <a:spcBef>
                <a:spcPct val="50000"/>
              </a:spcBef>
            </a:pPr>
            <a:endParaRPr lang="fr-FR" sz="1800" b="1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endParaRPr lang="fr-FR" sz="1800" b="1" dirty="0">
              <a:solidFill>
                <a:schemeClr val="bg2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95736" y="5589240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smtClean="0">
                <a:latin typeface="Arial" pitchFamily="34" charset="0"/>
                <a:cs typeface="Arial" pitchFamily="34" charset="0"/>
              </a:rPr>
              <a:t>Seconde Generale eTecnologica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(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divisions)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1520" y="2276872"/>
            <a:ext cx="8568952" cy="32778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>
                <a:solidFill>
                  <a:schemeClr val="bg2"/>
                </a:solidFill>
              </a:rPr>
              <a:t>                                                                          </a:t>
            </a:r>
            <a:endParaRPr lang="fr-FR" sz="1800" b="1" dirty="0" smtClean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endParaRPr lang="fr-FR" sz="1800" b="1" dirty="0" smtClean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endParaRPr lang="fr-FR" sz="1800" b="1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endParaRPr lang="fr-FR" sz="1800" b="1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endParaRPr lang="fr-FR" sz="1800" b="1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endParaRPr lang="fr-FR" sz="1800" b="1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1800" b="1" dirty="0" smtClean="0"/>
              <a:t>			</a:t>
            </a:r>
            <a:r>
              <a:rPr lang="fr-FR" sz="1800" b="1" smtClean="0"/>
              <a:t>          </a:t>
            </a:r>
            <a:r>
              <a:rPr lang="fr-FR" sz="1800" b="1" smtClean="0">
                <a:latin typeface="Arial" pitchFamily="34" charset="0"/>
                <a:cs typeface="Arial" pitchFamily="34" charset="0"/>
              </a:rPr>
              <a:t>Ciclo "Terminal"</a:t>
            </a:r>
            <a:endParaRPr lang="fr-FR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fr-FR" sz="1800" b="1" dirty="0">
              <a:solidFill>
                <a:schemeClr val="bg2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55576" y="188640"/>
            <a:ext cx="6984776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>
                <a:solidFill>
                  <a:schemeClr val="bg2"/>
                </a:solidFill>
              </a:rPr>
              <a:t>                 </a:t>
            </a:r>
            <a:r>
              <a:rPr lang="fr-FR" sz="2000" b="1" smtClean="0">
                <a:latin typeface="Arial" pitchFamily="34" charset="0"/>
                <a:cs typeface="Arial" pitchFamily="34" charset="0"/>
              </a:rPr>
              <a:t>Studi Superiori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fr-FR" sz="1600" b="1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endParaRPr lang="fr-FR" sz="1800" b="1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endParaRPr lang="fr-FR" sz="1800" b="1" dirty="0">
              <a:solidFill>
                <a:schemeClr val="bg2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5536" y="2852936"/>
            <a:ext cx="3096344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u="sng" smtClean="0">
                <a:latin typeface="Arial" pitchFamily="34" charset="0"/>
                <a:cs typeface="Arial" pitchFamily="34" charset="0"/>
              </a:rPr>
              <a:t>Indirizzi Generali</a:t>
            </a:r>
            <a:endParaRPr lang="fr-FR" sz="2000" b="1" u="sng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L, ES, S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svt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Terminale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sz="2000" b="1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baseline="30000" smtClean="0">
                <a:latin typeface="Arial" pitchFamily="34" charset="0"/>
                <a:cs typeface="Arial" pitchFamily="34" charset="0"/>
              </a:rPr>
              <a:t>ère</a:t>
            </a:r>
            <a:endParaRPr lang="fr-FR" sz="2000" b="1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508104" y="2852936"/>
            <a:ext cx="3124200" cy="22006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u="sng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Indirizzi tecnologici</a:t>
            </a:r>
            <a:endParaRPr lang="fr-FR" sz="2000" b="1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fr-FR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sz="2000" b="1" smtClean="0">
                <a:latin typeface="Arial" pitchFamily="34" charset="0"/>
                <a:cs typeface="Arial" pitchFamily="34" charset="0"/>
              </a:rPr>
              <a:t>Terminale</a:t>
            </a:r>
            <a:endParaRPr lang="fr-FR" sz="2000" b="1" u="sng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sz="2000" b="1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baseline="30000" smtClean="0">
                <a:latin typeface="Arial" pitchFamily="34" charset="0"/>
                <a:cs typeface="Arial" pitchFamily="34" charset="0"/>
              </a:rPr>
              <a:t>ère</a:t>
            </a:r>
            <a:endParaRPr lang="fr-FR" sz="2000" b="1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39552" y="2204864"/>
            <a:ext cx="3096344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>
                <a:latin typeface="Arial" pitchFamily="34" charset="0"/>
                <a:cs typeface="Arial" pitchFamily="34" charset="0"/>
              </a:rPr>
              <a:t>BAC </a:t>
            </a:r>
            <a:r>
              <a:rPr lang="fr-FR" sz="1800" b="1" smtClean="0">
                <a:latin typeface="Arial" pitchFamily="34" charset="0"/>
                <a:cs typeface="Arial" pitchFamily="34" charset="0"/>
              </a:rPr>
              <a:t>Generale</a:t>
            </a:r>
            <a:endParaRPr lang="fr-F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436096" y="2204864"/>
            <a:ext cx="28956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>
                <a:latin typeface="Arial" pitchFamily="34" charset="0"/>
                <a:cs typeface="Arial" pitchFamily="34" charset="0"/>
              </a:rPr>
              <a:t>BAC </a:t>
            </a:r>
            <a:r>
              <a:rPr lang="fr-FR" sz="1800" b="1" smtClean="0">
                <a:latin typeface="Arial" pitchFamily="34" charset="0"/>
                <a:cs typeface="Arial" pitchFamily="34" charset="0"/>
              </a:rPr>
              <a:t>tecnologico</a:t>
            </a:r>
            <a:endParaRPr lang="fr-F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827584" y="980728"/>
            <a:ext cx="259228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u="sng" smtClean="0">
                <a:latin typeface="Arial" pitchFamily="34" charset="0"/>
                <a:cs typeface="Arial" pitchFamily="34" charset="0"/>
              </a:rPr>
              <a:t>Studi lunghi</a:t>
            </a:r>
          </a:p>
          <a:p>
            <a:pPr algn="ctr">
              <a:spcBef>
                <a:spcPct val="50000"/>
              </a:spcBef>
            </a:pPr>
            <a:r>
              <a:rPr lang="fr-FR" sz="1800" b="1" smtClean="0">
                <a:latin typeface="Arial" pitchFamily="34" charset="0"/>
                <a:cs typeface="Arial" pitchFamily="34" charset="0"/>
              </a:rPr>
              <a:t>C.P.G.E</a:t>
            </a:r>
            <a:r>
              <a:rPr lang="fr-FR" sz="1800" b="1" dirty="0">
                <a:latin typeface="Arial" pitchFamily="34" charset="0"/>
                <a:cs typeface="Arial" pitchFamily="34" charset="0"/>
              </a:rPr>
              <a:t>.  Université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851920" y="908720"/>
            <a:ext cx="3598912" cy="7794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u="sng" smtClean="0">
                <a:latin typeface="Arial" pitchFamily="34" charset="0"/>
                <a:cs typeface="Arial" pitchFamily="34" charset="0"/>
              </a:rPr>
              <a:t>Studi brevi </a:t>
            </a:r>
            <a:endParaRPr lang="fr-FR" sz="1800" b="1" u="sng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sz="1800" b="1" dirty="0">
                <a:latin typeface="Arial" pitchFamily="34" charset="0"/>
                <a:cs typeface="Arial" pitchFamily="34" charset="0"/>
              </a:rPr>
              <a:t>                   D.U.T. </a:t>
            </a:r>
            <a:r>
              <a:rPr lang="fr-FR" sz="1800" b="1" dirty="0"/>
              <a:t>…</a:t>
            </a: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V="1">
            <a:off x="3059832" y="6021288"/>
            <a:ext cx="0" cy="36004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 flipH="1" flipV="1">
            <a:off x="2843808" y="5085184"/>
            <a:ext cx="478160" cy="47816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 flipV="1">
            <a:off x="5652120" y="4941168"/>
            <a:ext cx="432048" cy="57606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V="1">
            <a:off x="2051720" y="1700808"/>
            <a:ext cx="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V="1">
            <a:off x="3059832" y="1772816"/>
            <a:ext cx="1143000" cy="457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 flipH="1" flipV="1">
            <a:off x="4644008" y="1772816"/>
            <a:ext cx="1152128" cy="43204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5796136" y="3284984"/>
            <a:ext cx="259228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STG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3923928" y="1340768"/>
            <a:ext cx="100811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dirty="0">
                <a:latin typeface="Arial" pitchFamily="34" charset="0"/>
                <a:cs typeface="Arial" pitchFamily="34" charset="0"/>
              </a:rPr>
              <a:t>BTS</a:t>
            </a:r>
          </a:p>
        </p:txBody>
      </p:sp>
      <p:pic>
        <p:nvPicPr>
          <p:cNvPr id="6191" name="Picture 47" descr="Logo_Lfe_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8FF"/>
              </a:clrFrom>
              <a:clrTo>
                <a:srgbClr val="F5F8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7092280" y="6093296"/>
            <a:ext cx="0" cy="36004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500"/>
                            </p:stCondLst>
                            <p:childTnLst>
                              <p:par>
                                <p:cTn id="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6148" grpId="0"/>
      <p:bldP spid="6150" grpId="0" animBg="1" autoUpdateAnimBg="0"/>
      <p:bldP spid="6151" grpId="0" animBg="1" autoUpdateAnimBg="0"/>
      <p:bldP spid="6152" grpId="0" animBg="1" autoUpdateAnimBg="0"/>
      <p:bldP spid="6154" grpId="0" animBg="1" autoUpdateAnimBg="0"/>
      <p:bldP spid="6156" grpId="0" animBg="1" autoUpdateAnimBg="0"/>
      <p:bldP spid="6157" grpId="0" animBg="1" autoUpdateAnimBg="0"/>
      <p:bldP spid="6158" grpId="0"/>
      <p:bldP spid="6159" grpId="0" animBg="1" autoUpdateAnimBg="0"/>
      <p:bldP spid="6169" grpId="0" animBg="1"/>
      <p:bldP spid="6173" grpId="0" animBg="1"/>
      <p:bldP spid="6174" grpId="0" animBg="1"/>
      <p:bldP spid="6176" grpId="0" animBg="1"/>
      <p:bldP spid="6177" grpId="0" animBg="1"/>
      <p:bldP spid="6178" grpId="0" animBg="1"/>
      <p:bldP spid="6188" grpId="0" animBg="1" autoUpdateAnimBg="0"/>
      <p:bldP spid="6190" grpId="0" animBg="1" autoUpdateAnimBg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0"/>
            <a:ext cx="7498080" cy="908720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indicatori</a:t>
            </a:r>
            <a:endParaRPr lang="fr-FR" sz="3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259632" y="836712"/>
            <a:ext cx="3657600" cy="4663440"/>
          </a:xfrm>
        </p:spPr>
        <p:txBody>
          <a:bodyPr>
            <a:normAutofit/>
          </a:bodyPr>
          <a:lstStyle/>
          <a:p>
            <a:r>
              <a:rPr lang="fr-FR" sz="1400" dirty="0" err="1" smtClean="0"/>
              <a:t>Elementi</a:t>
            </a:r>
            <a:r>
              <a:rPr lang="fr-FR" sz="1400" dirty="0" smtClean="0"/>
              <a:t> </a:t>
            </a:r>
            <a:r>
              <a:rPr lang="fr-FR" sz="1400" dirty="0" err="1" smtClean="0"/>
              <a:t>quantitativi</a:t>
            </a:r>
            <a:endParaRPr lang="fr-FR" sz="1400" dirty="0" smtClean="0"/>
          </a:p>
          <a:p>
            <a:pPr>
              <a:buNone/>
            </a:pPr>
            <a:r>
              <a:rPr lang="fr-FR" sz="1400" b="1" dirty="0" smtClean="0"/>
              <a:t>Origine sociale </a:t>
            </a:r>
            <a:r>
              <a:rPr lang="fr-FR" sz="1400" b="1" dirty="0" err="1" smtClean="0"/>
              <a:t>degli</a:t>
            </a:r>
            <a:r>
              <a:rPr lang="fr-FR" sz="1400" b="1" dirty="0" smtClean="0"/>
              <a:t> </a:t>
            </a:r>
            <a:r>
              <a:rPr lang="fr-FR" sz="1400" b="1" err="1" smtClean="0"/>
              <a:t>studenti</a:t>
            </a:r>
            <a:r>
              <a:rPr lang="fr-FR" sz="1400" b="1" smtClean="0"/>
              <a:t> (in </a:t>
            </a:r>
            <a:r>
              <a:rPr lang="fr-FR" sz="1400" b="1" dirty="0" smtClean="0"/>
              <a:t>%)</a:t>
            </a:r>
          </a:p>
          <a:p>
            <a:pPr>
              <a:buNone/>
            </a:pPr>
            <a:endParaRPr lang="fr-FR" sz="1400" b="1" dirty="0" smtClean="0"/>
          </a:p>
          <a:p>
            <a:pPr>
              <a:buNone/>
            </a:pPr>
            <a:endParaRPr lang="fr-FR" sz="1400" b="1" dirty="0" smtClean="0"/>
          </a:p>
          <a:p>
            <a:pPr>
              <a:buNone/>
            </a:pPr>
            <a:endParaRPr lang="fr-FR" sz="1400" b="1" dirty="0" smtClean="0"/>
          </a:p>
          <a:p>
            <a:pPr>
              <a:buNone/>
            </a:pPr>
            <a:endParaRPr lang="fr-FR" sz="1400" b="1" dirty="0" smtClean="0"/>
          </a:p>
          <a:p>
            <a:pPr>
              <a:buNone/>
            </a:pPr>
            <a:endParaRPr lang="fr-FR" sz="1400" b="1" dirty="0" smtClean="0"/>
          </a:p>
          <a:p>
            <a:pPr>
              <a:buNone/>
            </a:pPr>
            <a:endParaRPr lang="fr-FR" sz="1400" b="1" dirty="0" smtClean="0"/>
          </a:p>
          <a:p>
            <a:pPr>
              <a:buNone/>
            </a:pPr>
            <a:endParaRPr lang="fr-FR" sz="1400" b="1" dirty="0" smtClean="0"/>
          </a:p>
          <a:p>
            <a:pPr>
              <a:buNone/>
            </a:pPr>
            <a:endParaRPr lang="fr-FR" sz="1400" b="1" dirty="0" smtClean="0"/>
          </a:p>
          <a:p>
            <a:pPr>
              <a:buNone/>
            </a:pPr>
            <a:endParaRPr lang="fr-FR" sz="1400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</p:nvPr>
        </p:nvGraphicFramePr>
        <p:xfrm>
          <a:off x="1115616" y="1556792"/>
          <a:ext cx="3657600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Esclangon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Académie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err="1" smtClean="0"/>
                        <a:t>Stranieri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1.8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2.4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CSP </a:t>
                      </a:r>
                      <a:r>
                        <a:rPr lang="fr-FR" sz="1100" dirty="0" err="1" smtClean="0"/>
                        <a:t>disagiate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21.1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30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CSP </a:t>
                      </a:r>
                      <a:r>
                        <a:rPr lang="fr-FR" sz="1100" dirty="0" err="1" smtClean="0"/>
                        <a:t>agiate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43.5</a:t>
                      </a:r>
                    </a:p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38.2</a:t>
                      </a:r>
                    </a:p>
                    <a:p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space réservé du contenu 4"/>
          <p:cNvSpPr txBox="1">
            <a:spLocks/>
          </p:cNvSpPr>
          <p:nvPr/>
        </p:nvSpPr>
        <p:spPr>
          <a:xfrm>
            <a:off x="5990456" y="764704"/>
            <a:ext cx="3153544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Elementi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qualitativi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fr-FR" sz="1400" b="1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13%</a:t>
            </a:r>
            <a:r>
              <a:rPr kumimoji="0" lang="fr-FR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</a:t>
            </a:r>
            <a:r>
              <a:rPr kumimoji="0" lang="fr-FR" sz="1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borsisti</a:t>
            </a:r>
            <a:r>
              <a:rPr kumimoji="0" lang="fr-FR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(22% di </a:t>
            </a:r>
            <a:r>
              <a:rPr kumimoji="0" lang="fr-FR" sz="1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ripetenti</a:t>
            </a:r>
            <a:r>
              <a:rPr kumimoji="0" lang="fr-FR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2</a:t>
            </a:r>
            <a:r>
              <a:rPr kumimoji="0" lang="fr-FR" sz="140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fr-FR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sono </a:t>
            </a:r>
            <a:r>
              <a:rPr kumimoji="0" lang="fr-FR" sz="1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borsisti</a:t>
            </a:r>
            <a:r>
              <a:rPr kumimoji="0" lang="fr-FR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lang="fr-FR" sz="14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fr-FR" sz="1400" u="sng" dirty="0" err="1" smtClean="0"/>
              <a:t>Ritardi</a:t>
            </a:r>
            <a:r>
              <a:rPr lang="fr-FR" sz="1400" u="sng" dirty="0" smtClean="0"/>
              <a:t> </a:t>
            </a:r>
            <a:r>
              <a:rPr lang="fr-FR" sz="1400" u="sng" dirty="0" err="1" smtClean="0"/>
              <a:t>scolastici</a:t>
            </a:r>
            <a:r>
              <a:rPr lang="fr-FR" sz="1400" u="sng" dirty="0" smtClean="0"/>
              <a:t>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3.3% </a:t>
            </a:r>
            <a:r>
              <a:rPr kumimoji="0" lang="fr-FR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degli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studenti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anno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almeno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</a:t>
            </a:r>
            <a:r>
              <a:rPr kumimoji="0" lang="fr-FR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anni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 </a:t>
            </a:r>
            <a:r>
              <a:rPr kumimoji="0" lang="fr-FR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ritardo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entrando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2</a:t>
            </a:r>
            <a:r>
              <a:rPr kumimoji="0" lang="fr-FR" sz="140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fr-FR" sz="1400" dirty="0" smtClean="0"/>
              <a:t>16.3% : </a:t>
            </a:r>
            <a:r>
              <a:rPr lang="fr-FR" sz="1400" dirty="0" err="1" smtClean="0"/>
              <a:t>ripetono</a:t>
            </a:r>
            <a:r>
              <a:rPr lang="fr-FR" sz="1400" dirty="0" smtClean="0"/>
              <a:t> la 2</a:t>
            </a:r>
            <a:r>
              <a:rPr lang="fr-FR" sz="1400" baseline="30000" dirty="0" smtClean="0"/>
              <a:t>nd</a:t>
            </a:r>
            <a:r>
              <a:rPr lang="fr-FR" sz="1400" dirty="0" smtClean="0"/>
              <a:t>  (13.6%)ma </a:t>
            </a:r>
            <a:r>
              <a:rPr lang="fr-FR" sz="1400" dirty="0" err="1" smtClean="0"/>
              <a:t>soltanto</a:t>
            </a:r>
            <a:r>
              <a:rPr lang="fr-FR" sz="1400" dirty="0" smtClean="0"/>
              <a:t> </a:t>
            </a:r>
            <a:r>
              <a:rPr lang="fr-FR" sz="1400" smtClean="0"/>
              <a:t>il 52%degli </a:t>
            </a:r>
            <a:r>
              <a:rPr lang="fr-FR" sz="1400" dirty="0" err="1" smtClean="0"/>
              <a:t>studenti</a:t>
            </a:r>
            <a:r>
              <a:rPr lang="fr-FR" sz="1400" dirty="0" smtClean="0"/>
              <a:t> di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</a:t>
            </a:r>
            <a:r>
              <a:rPr lang="fr-FR" sz="1400" dirty="0" err="1" smtClean="0"/>
              <a:t>del</a:t>
            </a:r>
            <a:r>
              <a:rPr lang="fr-FR" sz="1400" dirty="0" smtClean="0"/>
              <a:t> </a:t>
            </a:r>
            <a:r>
              <a:rPr lang="fr-FR" sz="1400" dirty="0" err="1" smtClean="0"/>
              <a:t>nostro</a:t>
            </a:r>
            <a:r>
              <a:rPr lang="fr-FR" sz="1400" dirty="0" smtClean="0"/>
              <a:t> </a:t>
            </a:r>
            <a:r>
              <a:rPr lang="fr-FR" sz="1400" dirty="0" err="1" smtClean="0"/>
              <a:t>settore</a:t>
            </a:r>
            <a:r>
              <a:rPr lang="fr-FR" sz="1400" dirty="0" smtClean="0"/>
              <a:t> </a:t>
            </a:r>
            <a:r>
              <a:rPr lang="fr-FR" sz="1400" dirty="0" err="1" smtClean="0"/>
              <a:t>accedono</a:t>
            </a:r>
            <a:r>
              <a:rPr lang="fr-FR" sz="1400" dirty="0" smtClean="0"/>
              <a:t> </a:t>
            </a:r>
            <a:r>
              <a:rPr lang="fr-FR" sz="1400" smtClean="0"/>
              <a:t>alla 2</a:t>
            </a:r>
            <a:r>
              <a:rPr lang="fr-FR" sz="1400" baseline="30000" smtClean="0"/>
              <a:t>nd</a:t>
            </a:r>
            <a:endParaRPr lang="fr-FR" sz="140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fr-FR" sz="14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fr-FR" sz="1400" smtClean="0"/>
              <a:t>Riorientamento:        </a:t>
            </a:r>
            <a:r>
              <a:rPr lang="fr-FR" sz="1400" dirty="0" smtClean="0"/>
              <a:t>9.2% (7.2%)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fr-FR" sz="1400" dirty="0" smtClean="0"/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fr-FR" sz="1400" dirty="0" smtClean="0"/>
              <a:t>7.9% </a:t>
            </a:r>
            <a:r>
              <a:rPr lang="fr-FR" sz="1400" dirty="0" err="1" smtClean="0"/>
              <a:t>ripetono</a:t>
            </a:r>
            <a:r>
              <a:rPr lang="fr-FR" sz="1400" dirty="0" smtClean="0"/>
              <a:t> la Terminale.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fr-FR" sz="14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fr-FR" sz="1400" dirty="0" smtClean="0"/>
              <a:t>73.5%  </a:t>
            </a:r>
            <a:r>
              <a:rPr lang="fr-FR" sz="1400" dirty="0" err="1" smtClean="0"/>
              <a:t>passaggi</a:t>
            </a:r>
            <a:r>
              <a:rPr lang="fr-FR" sz="1400" dirty="0" smtClean="0"/>
              <a:t> in 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(80.1%)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539552" y="3284984"/>
          <a:ext cx="4977061" cy="3284984"/>
        </p:xfrm>
        <a:graphic>
          <a:graphicData uri="http://schemas.openxmlformats.org/presentationml/2006/ole">
            <p:oleObj spid="_x0000_s1026" name="Feuille de calcul" r:id="rId3" imgW="4581436" imgH="2676391" progId="Excel.Sheet.12">
              <p:embed/>
            </p:oleObj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4139952" y="5877272"/>
            <a:ext cx="226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Evoluzione</a:t>
            </a:r>
            <a:r>
              <a:rPr lang="fr-FR" dirty="0" smtClean="0"/>
              <a:t> dei </a:t>
            </a:r>
            <a:r>
              <a:rPr lang="fr-FR" dirty="0" err="1" smtClean="0"/>
              <a:t>risultati</a:t>
            </a:r>
            <a:r>
              <a:rPr lang="fr-FR" dirty="0" smtClean="0"/>
              <a:t> dei </a:t>
            </a:r>
            <a:r>
              <a:rPr lang="fr-FR" dirty="0" err="1" smtClean="0"/>
              <a:t>diplomi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212976"/>
            <a:ext cx="7560840" cy="1728192"/>
          </a:xfrm>
        </p:spPr>
        <p:txBody>
          <a:bodyPr>
            <a:normAutofit fontScale="92500" lnSpcReduction="10000"/>
          </a:bodyPr>
          <a:lstStyle/>
          <a:p>
            <a:r>
              <a:rPr lang="fr-FR" sz="4400" b="1" i="1" smtClean="0"/>
              <a:t>Generale e Tecnologica</a:t>
            </a:r>
            <a:endParaRPr lang="fr-FR" sz="4400" b="1" i="1" dirty="0"/>
          </a:p>
          <a:p>
            <a:r>
              <a:rPr lang="fr-FR" i="1" smtClean="0"/>
              <a:t>al</a:t>
            </a:r>
            <a:endParaRPr lang="fr-FR" i="1" dirty="0"/>
          </a:p>
          <a:p>
            <a:r>
              <a:rPr lang="fr-FR" i="1" dirty="0"/>
              <a:t>Lycée F. Esclangon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i="1" dirty="0"/>
              <a:t>La classe </a:t>
            </a:r>
            <a:r>
              <a:rPr lang="fr-FR" b="1" i="1" dirty="0" smtClean="0"/>
              <a:t>di seconde</a:t>
            </a:r>
            <a:endParaRPr lang="fr-FR" b="1" i="1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0" y="6096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i="1" dirty="0"/>
              <a:t>2</a:t>
            </a:r>
          </a:p>
        </p:txBody>
      </p:sp>
      <p:pic>
        <p:nvPicPr>
          <p:cNvPr id="8197" name="Picture 5" descr="Logo_Lfe_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8FF"/>
              </a:clrFrom>
              <a:clrTo>
                <a:srgbClr val="F5F8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 advAuto="1000"/>
      <p:bldP spid="8194" grpId="0" autoUpdateAnimBg="0"/>
      <p:bldP spid="819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3672408" cy="440120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Insegnamenti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	Ore         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settimanali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Francese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		4h	</a:t>
            </a:r>
          </a:p>
          <a:p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Storia-geografia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	3h	</a:t>
            </a:r>
          </a:p>
          <a:p>
            <a:r>
              <a:rPr lang="fr-FR" sz="1400" b="1" smtClean="0">
                <a:latin typeface="Arial" pitchFamily="34" charset="0"/>
                <a:cs typeface="Arial" pitchFamily="34" charset="0"/>
              </a:rPr>
              <a:t>1°  lingua straniera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	3h	</a:t>
            </a:r>
          </a:p>
          <a:p>
            <a:r>
              <a:rPr lang="it-IT" sz="1400" b="1" smtClean="0">
                <a:latin typeface="Arial" pitchFamily="34" charset="0"/>
                <a:cs typeface="Arial" pitchFamily="34" charset="0"/>
              </a:rPr>
              <a:t>2° </a:t>
            </a:r>
            <a:r>
              <a:rPr lang="fr-FR" sz="1400" b="1" smtClean="0">
                <a:latin typeface="Arial" pitchFamily="34" charset="0"/>
                <a:cs typeface="Arial" pitchFamily="34" charset="0"/>
              </a:rPr>
              <a:t>lingua straniera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	2h30	</a:t>
            </a:r>
          </a:p>
          <a:p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Matematica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	4h	</a:t>
            </a:r>
          </a:p>
          <a:p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Fisica-Chimica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	3h	</a:t>
            </a:r>
          </a:p>
          <a:p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Scienze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della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vita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della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terra (SVT)      1h30</a:t>
            </a:r>
          </a:p>
          <a:p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Educazione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fisica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sportiva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	     2h</a:t>
            </a:r>
          </a:p>
          <a:p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Educazione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civica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giuridica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e sociale  0h30	</a:t>
            </a:r>
          </a:p>
          <a:p>
            <a:r>
              <a:rPr lang="fr-FR" sz="14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"Accompagnement personnalisé "</a:t>
            </a:r>
          </a:p>
          <a:p>
            <a:r>
              <a:rPr lang="fr-FR" sz="14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integrato </a:t>
            </a:r>
            <a:r>
              <a:rPr lang="fr-FR" sz="1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nell’orario</a:t>
            </a:r>
            <a:r>
              <a:rPr lang="fr-F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(2h) e </a:t>
            </a:r>
            <a:r>
              <a:rPr lang="fr-FR" sz="1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articolato</a:t>
            </a:r>
            <a:r>
              <a:rPr lang="fr-F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su </a:t>
            </a:r>
          </a:p>
          <a:p>
            <a:r>
              <a:rPr lang="fr-FR" sz="14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1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attività</a:t>
            </a:r>
            <a:r>
              <a:rPr lang="fr-F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principali</a:t>
            </a:r>
            <a:r>
              <a:rPr lang="fr-F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 :</a:t>
            </a:r>
          </a:p>
          <a:p>
            <a:pPr>
              <a:buFont typeface="Times New Roman"/>
              <a:buChar char="-"/>
            </a:pPr>
            <a:r>
              <a:rPr lang="fr-FR" sz="14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Soutien (aiuto)</a:t>
            </a:r>
            <a:endParaRPr lang="fr-FR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Times New Roman"/>
              <a:buChar char="-"/>
            </a:pPr>
            <a:r>
              <a:rPr lang="fr-FR" sz="14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Approfondissement (approfondimento)</a:t>
            </a:r>
            <a:endParaRPr lang="fr-FR" sz="1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Times New Roman"/>
              <a:buChar char="-"/>
            </a:pPr>
            <a:r>
              <a:rPr lang="fr-FR" sz="14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Orientation (orientamento)</a:t>
            </a:r>
            <a:r>
              <a:rPr lang="fr-F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1400" b="1" smtClean="0">
                <a:solidFill>
                  <a:schemeClr val="accent1"/>
                </a:solidFill>
                <a:latin typeface="Times New Roman"/>
              </a:rPr>
              <a:t>	 </a:t>
            </a:r>
            <a:endParaRPr lang="fr-FR" sz="1400" b="1" dirty="0" smtClean="0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i="1" u="sng" smtClean="0">
                <a:latin typeface="Arial" pitchFamily="34" charset="0"/>
                <a:cs typeface="Arial" pitchFamily="34" charset="0"/>
              </a:rPr>
              <a:t>insegnamenti</a:t>
            </a:r>
            <a:r>
              <a:rPr lang="fr-FR" sz="1800" b="1" i="1" u="sng" smtClean="0">
                <a:latin typeface="Arial" pitchFamily="34" charset="0"/>
                <a:cs typeface="Arial" pitchFamily="34" charset="0"/>
              </a:rPr>
              <a:t> comuni</a:t>
            </a:r>
            <a:endParaRPr lang="fr-FR" sz="18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211960" y="548680"/>
            <a:ext cx="4654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i="1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1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b="1" i="1" u="sng" dirty="0" smtClean="0">
                <a:latin typeface="Arial" pitchFamily="34" charset="0"/>
                <a:cs typeface="Arial" pitchFamily="34" charset="0"/>
              </a:rPr>
              <a:t>Due </a:t>
            </a:r>
            <a:r>
              <a:rPr lang="fr-FR" sz="1800" b="1" i="1" u="sng" dirty="0" err="1" smtClean="0">
                <a:latin typeface="Arial" pitchFamily="34" charset="0"/>
                <a:cs typeface="Arial" pitchFamily="34" charset="0"/>
              </a:rPr>
              <a:t>insegnamenti</a:t>
            </a:r>
            <a:r>
              <a:rPr lang="fr-FR" sz="1800" b="1" i="1" u="sng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fr-FR" sz="1800" b="1" i="1" u="sng" dirty="0" err="1" smtClean="0">
                <a:latin typeface="Arial" pitchFamily="34" charset="0"/>
                <a:cs typeface="Arial" pitchFamily="34" charset="0"/>
              </a:rPr>
              <a:t>esplorazione</a:t>
            </a:r>
            <a:endParaRPr lang="fr-FR" sz="18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067944" y="980728"/>
            <a:ext cx="5076056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Insegnamenti</a:t>
            </a:r>
            <a:r>
              <a:rPr lang="fr-F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 esplorazione</a:t>
            </a:r>
            <a:r>
              <a:rPr lang="fr-F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 (2 x 1h 30): </a:t>
            </a:r>
            <a:r>
              <a:rPr lang="fr-FR" sz="1400" b="1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scelta</a:t>
            </a:r>
            <a:r>
              <a:rPr lang="fr-FR" sz="14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di due </a:t>
            </a:r>
            <a:r>
              <a:rPr lang="fr-FR" sz="1400" b="1" i="1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insegnamenti</a:t>
            </a:r>
            <a:r>
              <a:rPr lang="fr-FR" sz="1400" b="1" i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fra i </a:t>
            </a:r>
            <a:r>
              <a:rPr lang="fr-FR" sz="1400" b="1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quali</a:t>
            </a:r>
            <a:r>
              <a:rPr lang="fr-FR" sz="14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uno</a:t>
            </a:r>
            <a:r>
              <a:rPr lang="fr-FR" sz="14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fr-FR" sz="1400" b="1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economia</a:t>
            </a:r>
            <a:r>
              <a:rPr lang="fr-FR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 :</a:t>
            </a:r>
            <a:endParaRPr lang="fr-FR" sz="1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400" u="sng" dirty="0" err="1" smtClean="0">
                <a:latin typeface="Arial" pitchFamily="34" charset="0"/>
                <a:cs typeface="Arial" pitchFamily="34" charset="0"/>
              </a:rPr>
              <a:t>Economia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 :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Principi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Fondamentali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d’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Economia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e di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Gestione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400" u="sng" dirty="0" err="1" smtClean="0">
                <a:latin typeface="Arial" pitchFamily="34" charset="0"/>
                <a:cs typeface="Arial" pitchFamily="34" charset="0"/>
              </a:rPr>
              <a:t>Economia</a:t>
            </a:r>
            <a:r>
              <a:rPr lang="fr-FR" sz="1400" u="sng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Scienze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Economiche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Sociali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Letteratura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società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Metodi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pratiche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scientifiche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Terza lingua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straniera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: Italiano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Latino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Creazione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attività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artistiche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Musica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23528" y="4869160"/>
            <a:ext cx="4477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i="1" u="sng" dirty="0" smtClean="0">
                <a:latin typeface="Arial" pitchFamily="34" charset="0"/>
                <a:cs typeface="Arial" pitchFamily="34" charset="0"/>
              </a:rPr>
              <a:t>Una </a:t>
            </a:r>
            <a:r>
              <a:rPr lang="fr-FR" sz="1800" b="1" i="1" u="sng" dirty="0" err="1" smtClean="0">
                <a:latin typeface="Arial" pitchFamily="34" charset="0"/>
                <a:cs typeface="Arial" pitchFamily="34" charset="0"/>
              </a:rPr>
              <a:t>materia</a:t>
            </a:r>
            <a:r>
              <a:rPr lang="fr-FR" sz="18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b="1" i="1" u="sng" dirty="0" err="1" smtClean="0">
                <a:latin typeface="Arial" pitchFamily="34" charset="0"/>
                <a:cs typeface="Arial" pitchFamily="34" charset="0"/>
              </a:rPr>
              <a:t>opzionale</a:t>
            </a:r>
            <a:r>
              <a:rPr lang="fr-FR" sz="18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b="1" i="1" u="sng" dirty="0" err="1" smtClean="0">
                <a:latin typeface="Arial" pitchFamily="34" charset="0"/>
                <a:cs typeface="Arial" pitchFamily="34" charset="0"/>
              </a:rPr>
              <a:t>facoltativa</a:t>
            </a:r>
            <a:endParaRPr lang="fr-FR" sz="18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79512" y="5229200"/>
            <a:ext cx="4724400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400" b="1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materie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opzionali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facoltative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(1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sola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scelta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)	: 3h</a:t>
            </a:r>
          </a:p>
          <a:p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Educazione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fisica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fr-FR" sz="1400" err="1" smtClean="0">
                <a:latin typeface="Arial" pitchFamily="34" charset="0"/>
                <a:cs typeface="Arial" pitchFamily="34" charset="0"/>
              </a:rPr>
              <a:t>sportiva</a:t>
            </a:r>
            <a:r>
              <a:rPr lang="fr-FR" sz="1400" smtClean="0">
                <a:latin typeface="Arial" pitchFamily="34" charset="0"/>
                <a:cs typeface="Arial" pitchFamily="34" charset="0"/>
              </a:rPr>
              <a:t> (pallavolo)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Latino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LV3 : ITALIANO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Provenzale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Musica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Arti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plastiche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860032" y="3429000"/>
            <a:ext cx="3581400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u="sng" dirty="0" err="1" smtClean="0">
                <a:latin typeface="Arial" pitchFamily="34" charset="0"/>
                <a:cs typeface="Arial" pitchFamily="34" charset="0"/>
              </a:rPr>
              <a:t>Sezione</a:t>
            </a:r>
            <a:r>
              <a:rPr lang="fr-FR" sz="1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u="sng" dirty="0" err="1" smtClean="0">
                <a:latin typeface="Arial" pitchFamily="34" charset="0"/>
                <a:cs typeface="Arial" pitchFamily="34" charset="0"/>
              </a:rPr>
              <a:t>europea</a:t>
            </a:r>
            <a:r>
              <a:rPr lang="fr-FR" sz="1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u="sng" dirty="0" err="1" smtClean="0">
                <a:latin typeface="Arial" pitchFamily="34" charset="0"/>
                <a:cs typeface="Arial" pitchFamily="34" charset="0"/>
              </a:rPr>
              <a:t>tedesco</a:t>
            </a:r>
            <a:r>
              <a:rPr lang="fr-FR" sz="1400" u="sng" dirty="0" smtClean="0">
                <a:latin typeface="Arial" pitchFamily="34" charset="0"/>
                <a:cs typeface="Arial" pitchFamily="34" charset="0"/>
              </a:rPr>
              <a:t> :</a:t>
            </a:r>
            <a:r>
              <a:rPr lang="fr-FR" sz="1400" u="sng" dirty="0">
                <a:latin typeface="Arial" pitchFamily="34" charset="0"/>
                <a:cs typeface="Arial" pitchFamily="34" charset="0"/>
              </a:rPr>
              <a:t>(2h</a:t>
            </a:r>
            <a:r>
              <a:rPr lang="fr-FR" sz="1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u="sng" dirty="0" err="1" smtClean="0">
                <a:latin typeface="Arial" pitchFamily="34" charset="0"/>
                <a:cs typeface="Arial" pitchFamily="34" charset="0"/>
              </a:rPr>
              <a:t>Storia</a:t>
            </a:r>
            <a:r>
              <a:rPr lang="fr-FR" sz="1400" u="sng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fr-FR" sz="1400" u="sng" dirty="0" err="1" smtClean="0">
                <a:latin typeface="Arial" pitchFamily="34" charset="0"/>
                <a:cs typeface="Arial" pitchFamily="34" charset="0"/>
              </a:rPr>
              <a:t>geografia</a:t>
            </a:r>
            <a:r>
              <a:rPr lang="fr-FR" sz="1400" u="sng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fr-FR" sz="1400" u="sng" dirty="0" err="1" smtClean="0">
                <a:latin typeface="Arial" pitchFamily="34" charset="0"/>
                <a:cs typeface="Arial" pitchFamily="34" charset="0"/>
              </a:rPr>
              <a:t>tedesco</a:t>
            </a:r>
            <a:r>
              <a:rPr lang="fr-FR" sz="1400" u="sng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1400" u="sng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LV1 :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Inglese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Tedesco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LV2 :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Inglese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Tedeco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Spagnolo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, Italiano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796136" y="4941168"/>
            <a:ext cx="2971800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u="sng" dirty="0" smtClean="0">
                <a:latin typeface="Arial" pitchFamily="34" charset="0"/>
                <a:cs typeface="Arial" pitchFamily="34" charset="0"/>
              </a:rPr>
              <a:t>Totale ore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:</a:t>
            </a:r>
            <a:endParaRPr lang="fr-FR" sz="10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Senza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opzioni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facoltative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: 28 h30</a:t>
            </a:r>
          </a:p>
          <a:p>
            <a:pPr>
              <a:spcBef>
                <a:spcPct val="50000"/>
              </a:spcBef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un’opzione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latin typeface="Arial" pitchFamily="34" charset="0"/>
                <a:cs typeface="Arial" pitchFamily="34" charset="0"/>
              </a:rPr>
              <a:t>facoltativa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: 31h 30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4" grpId="0" autoUpdateAnimBg="0"/>
      <p:bldP spid="10246" grpId="0"/>
      <p:bldP spid="10247" grpId="0" animBg="1"/>
      <p:bldP spid="10249" grpId="0" autoUpdateAnimBg="0"/>
      <p:bldP spid="10250" grpId="0" animBg="1" autoUpdateAnimBg="0"/>
      <p:bldP spid="10252" grpId="0" animBg="1" autoUpdateAnimBg="0"/>
      <p:bldP spid="1025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844</Words>
  <Application>Microsoft Office PowerPoint</Application>
  <PresentationFormat>Affichage à l'écran (4:3)</PresentationFormat>
  <Paragraphs>275</Paragraphs>
  <Slides>15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Thème Office</vt:lpstr>
      <vt:lpstr>Feuille de calcul</vt:lpstr>
      <vt:lpstr>Lycée Félix ESCLANGON MANOSQUE</vt:lpstr>
      <vt:lpstr>Contesto generale</vt:lpstr>
      <vt:lpstr>Vie Scolaire</vt:lpstr>
      <vt:lpstr>Organizzazione degli studi</vt:lpstr>
      <vt:lpstr>Percorsi formativi</vt:lpstr>
      <vt:lpstr>Diapositive 6</vt:lpstr>
      <vt:lpstr>indicatori</vt:lpstr>
      <vt:lpstr>La classe di seconde</vt:lpstr>
      <vt:lpstr>Diapositive 9</vt:lpstr>
      <vt:lpstr>Diapositive 10</vt:lpstr>
      <vt:lpstr> Il proseguimento degli studi dopo la seconde </vt:lpstr>
      <vt:lpstr>Diapositive 12</vt:lpstr>
      <vt:lpstr>Diapositive 13</vt:lpstr>
      <vt:lpstr>Gli indirizzi STG SCIENZE  e TECNOLOGIE DI GESTIONE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Lycée Félix ESCLANGON MANOSQUE</dc:title>
  <dc:creator>vaucomte</dc:creator>
  <cp:lastModifiedBy>cdi</cp:lastModifiedBy>
  <cp:revision>43</cp:revision>
  <dcterms:created xsi:type="dcterms:W3CDTF">2011-04-07T11:56:51Z</dcterms:created>
  <dcterms:modified xsi:type="dcterms:W3CDTF">2019-10-15T14:07:11Z</dcterms:modified>
</cp:coreProperties>
</file>