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7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20" y="-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7B159-EF7D-674B-AE7F-C432B3189EBF}" type="datetimeFigureOut">
              <a:rPr lang="fr-FR" smtClean="0"/>
              <a:t>05/02/20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E6687-A01A-974C-9A73-69477BA9307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557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Première et en en Terminale,</a:t>
            </a:r>
            <a:r>
              <a:rPr lang="fr-FR" baseline="0" dirty="0" smtClean="0"/>
              <a:t> les élèves des lycées Périer, Daumier et </a:t>
            </a:r>
            <a:r>
              <a:rPr lang="fr-FR" baseline="0" dirty="0" err="1" smtClean="0"/>
              <a:t>Marseilleveyre</a:t>
            </a:r>
            <a:r>
              <a:rPr lang="fr-FR" baseline="0" dirty="0" smtClean="0"/>
              <a:t> peuvent choisir la spécialité Histoire des arts.</a:t>
            </a:r>
          </a:p>
          <a:p>
            <a:r>
              <a:rPr lang="fr-FR" baseline="0" dirty="0" smtClean="0"/>
              <a:t>L’option, elle, est ouverte à tous les élèves, même les Secondes.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6687-A01A-974C-9A73-69477BA9307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958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6687-A01A-974C-9A73-69477BA9307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7234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Pendant trois séances, une artiste, Stine</a:t>
            </a:r>
            <a:r>
              <a:rPr lang="fr-FR" baseline="0" dirty="0" smtClean="0"/>
              <a:t> Marie Jacobsen, est venue nous faire travailler sur son projet artistique </a:t>
            </a:r>
            <a:r>
              <a:rPr lang="fr-FR" baseline="0" dirty="0" err="1" smtClean="0"/>
              <a:t>GroupThink</a:t>
            </a:r>
            <a:r>
              <a:rPr lang="fr-FR" baseline="0" dirty="0" smtClean="0"/>
              <a:t>: ateliers, chorégraphies, dessins</a:t>
            </a:r>
            <a:r>
              <a:rPr lang="is-IS" baseline="0" dirty="0" smtClean="0"/>
              <a:t>… et nous continuerons notre collaboration l’année prochaine, la Biennale ayant lieu de juin à novembre 2020.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6687-A01A-974C-9A73-69477BA9307B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472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Guillaume </a:t>
            </a:r>
            <a:r>
              <a:rPr lang="fr-FR" smtClean="0"/>
              <a:t>Theulière</a:t>
            </a:r>
            <a:r>
              <a:rPr lang="fr-FR" dirty="0" smtClean="0"/>
              <a:t> vient discuter avec les élèves de son métier, de la manière dont le musée choisit,</a:t>
            </a:r>
            <a:r>
              <a:rPr lang="fr-FR" baseline="0" dirty="0" smtClean="0"/>
              <a:t> </a:t>
            </a:r>
            <a:r>
              <a:rPr lang="fr-FR" dirty="0" smtClean="0"/>
              <a:t>acquiert, accueille les œuvres qu’il expose, de la façon dont on organise une exposition</a:t>
            </a:r>
            <a:r>
              <a:rPr lang="is-IS" dirty="0" smtClean="0"/>
              <a:t>… et nous allons très fréquemment au musée Cantini pour y admirer les expositions temporaires et la collection permanente, d’une exceptionnelle richesse.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E6687-A01A-974C-9A73-69477BA9307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18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E907-C779-3146-A3C6-A7BACB1DD3B7}" type="datetimeFigureOut">
              <a:rPr lang="fr-FR" smtClean="0"/>
              <a:t>05/02/20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DC10-1E6B-C843-ADDC-32EF15E491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8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E907-C779-3146-A3C6-A7BACB1DD3B7}" type="datetimeFigureOut">
              <a:rPr lang="fr-FR" smtClean="0"/>
              <a:t>05/02/20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DC10-1E6B-C843-ADDC-32EF15E491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460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E907-C779-3146-A3C6-A7BACB1DD3B7}" type="datetimeFigureOut">
              <a:rPr lang="fr-FR" smtClean="0"/>
              <a:t>05/02/20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DC10-1E6B-C843-ADDC-32EF15E491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577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E907-C779-3146-A3C6-A7BACB1DD3B7}" type="datetimeFigureOut">
              <a:rPr lang="fr-FR" smtClean="0"/>
              <a:t>05/02/20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DC10-1E6B-C843-ADDC-32EF15E491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65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E907-C779-3146-A3C6-A7BACB1DD3B7}" type="datetimeFigureOut">
              <a:rPr lang="fr-FR" smtClean="0"/>
              <a:t>05/02/20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DC10-1E6B-C843-ADDC-32EF15E491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95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E907-C779-3146-A3C6-A7BACB1DD3B7}" type="datetimeFigureOut">
              <a:rPr lang="fr-FR" smtClean="0"/>
              <a:t>05/02/20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DC10-1E6B-C843-ADDC-32EF15E491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14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E907-C779-3146-A3C6-A7BACB1DD3B7}" type="datetimeFigureOut">
              <a:rPr lang="fr-FR" smtClean="0"/>
              <a:t>05/02/20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DC10-1E6B-C843-ADDC-32EF15E491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59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E907-C779-3146-A3C6-A7BACB1DD3B7}" type="datetimeFigureOut">
              <a:rPr lang="fr-FR" smtClean="0"/>
              <a:t>05/02/20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DC10-1E6B-C843-ADDC-32EF15E491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79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E907-C779-3146-A3C6-A7BACB1DD3B7}" type="datetimeFigureOut">
              <a:rPr lang="fr-FR" smtClean="0"/>
              <a:t>05/02/20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DC10-1E6B-C843-ADDC-32EF15E491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6724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E907-C779-3146-A3C6-A7BACB1DD3B7}" type="datetimeFigureOut">
              <a:rPr lang="fr-FR" smtClean="0"/>
              <a:t>05/02/20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DC10-1E6B-C843-ADDC-32EF15E491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39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AE907-C779-3146-A3C6-A7BACB1DD3B7}" type="datetimeFigureOut">
              <a:rPr lang="fr-FR" smtClean="0"/>
              <a:t>05/02/20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9DC10-1E6B-C843-ADDC-32EF15E491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399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AE907-C779-3146-A3C6-A7BACB1DD3B7}" type="datetimeFigureOut">
              <a:rPr lang="fr-FR" smtClean="0"/>
              <a:t>05/02/20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9DC10-1E6B-C843-ADDC-32EF15E4911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31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rouchaleou@lyceeperier.fr" TargetMode="External"/><Relationship Id="rId4" Type="http://schemas.openxmlformats.org/officeDocument/2006/relationships/hyperlink" Target="mailto:clary@lyceeperier.f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alina@lyceeperier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Histoire des arts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Lycée Périer</a:t>
            </a:r>
          </a:p>
          <a:p>
            <a:r>
              <a:rPr lang="fr-FR" dirty="0" smtClean="0"/>
              <a:t>Spécialité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9202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Partenariat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7572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Le lycée Périer est en partenariat avec le musée Cantini: visites commentées, dialogues avec les professionnels, en particulier le conservateur, Guillaume </a:t>
            </a:r>
            <a:r>
              <a:rPr lang="fr-FR" dirty="0" err="1" smtClean="0"/>
              <a:t>Theulière</a:t>
            </a:r>
            <a:r>
              <a:rPr lang="fr-FR" dirty="0" smtClean="0"/>
              <a:t>, du musée</a:t>
            </a:r>
            <a:r>
              <a:rPr lang="is-IS" dirty="0" smtClean="0"/>
              <a:t>…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 descr="Musée Cantin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002" y="3302281"/>
            <a:ext cx="2137798" cy="331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8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épreuves du baccalauréat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 smtClean="0"/>
              <a:t>	Les élèves qui gardent la spécialité pendant leurs deux années de Première et de Terminale ont à passer un </a:t>
            </a:r>
            <a:r>
              <a:rPr lang="fr-FR" b="1" dirty="0" smtClean="0"/>
              <a:t>écrit</a:t>
            </a:r>
            <a:r>
              <a:rPr lang="fr-FR" dirty="0" smtClean="0"/>
              <a:t> (dissertation ou commentaire de documents) et un </a:t>
            </a:r>
            <a:r>
              <a:rPr lang="fr-FR" b="1" dirty="0" smtClean="0"/>
              <a:t>oral</a:t>
            </a:r>
            <a:r>
              <a:rPr lang="fr-FR" dirty="0" smtClean="0"/>
              <a:t> (présentation commentée d’une œuvre et entretien avec le jury). </a:t>
            </a:r>
          </a:p>
          <a:p>
            <a:pPr marL="0" indent="0">
              <a:buNone/>
            </a:pPr>
            <a:r>
              <a:rPr lang="fr-FR" dirty="0" smtClean="0"/>
              <a:t>	Les élèves qui ne gardent pas la spécialité en terminale passent en fin de Première un examen oral (présentation commentée d’une œuvre et entretien avec le jury). </a:t>
            </a:r>
          </a:p>
          <a:p>
            <a:pPr marL="0" indent="0">
              <a:buNone/>
            </a:pPr>
            <a:r>
              <a:rPr lang="fr-FR" dirty="0" smtClean="0"/>
              <a:t>	Tous les élèves doivent pendant leurs études en Histoire des arts tenir un </a:t>
            </a:r>
            <a:r>
              <a:rPr lang="fr-FR" b="1" dirty="0" smtClean="0"/>
              <a:t>carnet de bord </a:t>
            </a:r>
            <a:r>
              <a:rPr lang="fr-FR" dirty="0" smtClean="0"/>
              <a:t>et constituer un </a:t>
            </a:r>
            <a:r>
              <a:rPr lang="fr-FR" b="1" dirty="0" smtClean="0"/>
              <a:t>dossier</a:t>
            </a:r>
            <a:r>
              <a:rPr lang="fr-FR" dirty="0" smtClean="0"/>
              <a:t> récapitulant les activités et études de l’année.</a:t>
            </a:r>
          </a:p>
          <a:p>
            <a:pPr marL="0" indent="0">
              <a:buNone/>
            </a:pPr>
            <a:r>
              <a:rPr lang="fr-FR" dirty="0" smtClean="0"/>
              <a:t>	Les élèves rendent compte de chaque activité, de manière différente à chaque fois (</a:t>
            </a:r>
            <a:r>
              <a:rPr lang="fr-FR" b="1" dirty="0" smtClean="0"/>
              <a:t>observations et analyses, écritures d’invention, entretiens, recherches, exposés</a:t>
            </a:r>
            <a:r>
              <a:rPr lang="is-IS" b="1" dirty="0" smtClean="0"/>
              <a:t>…</a:t>
            </a:r>
            <a:r>
              <a:rPr lang="is-IS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1529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Professeurs d’Histoire des arts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Laura Salina (coordinatrice): </a:t>
            </a:r>
            <a:r>
              <a:rPr lang="fr-FR" dirty="0" smtClean="0">
                <a:hlinkClick r:id="rId2"/>
              </a:rPr>
              <a:t>salina@lyceeperier.fr</a:t>
            </a:r>
            <a:endParaRPr lang="fr-FR" dirty="0" smtClean="0"/>
          </a:p>
          <a:p>
            <a:r>
              <a:rPr lang="fr-FR" dirty="0" smtClean="0"/>
              <a:t>Cathie </a:t>
            </a:r>
            <a:r>
              <a:rPr lang="fr-FR" dirty="0" err="1" smtClean="0"/>
              <a:t>Rouchaléou</a:t>
            </a:r>
            <a:r>
              <a:rPr lang="fr-FR" dirty="0" smtClean="0"/>
              <a:t> (arts): </a:t>
            </a:r>
            <a:r>
              <a:rPr lang="fr-FR" dirty="0" smtClean="0">
                <a:hlinkClick r:id="rId3"/>
              </a:rPr>
              <a:t>rouchaleou@lyceeperier.fr</a:t>
            </a:r>
            <a:endParaRPr lang="fr-FR" dirty="0" smtClean="0"/>
          </a:p>
          <a:p>
            <a:r>
              <a:rPr lang="fr-FR" dirty="0" smtClean="0"/>
              <a:t>Valérie Clary (histoire): </a:t>
            </a:r>
          </a:p>
          <a:p>
            <a:pPr marL="0" indent="0">
              <a:buNone/>
            </a:pPr>
            <a:r>
              <a:rPr lang="fr-FR" dirty="0">
                <a:hlinkClick r:id="rId4"/>
              </a:rPr>
              <a:t>	</a:t>
            </a:r>
            <a:r>
              <a:rPr lang="fr-FR" dirty="0" smtClean="0">
                <a:hlinkClick r:id="rId4"/>
              </a:rPr>
              <a:t>clary@lyceeperier.fr</a:t>
            </a:r>
            <a:endParaRPr lang="fr-FR" dirty="0" smtClean="0"/>
          </a:p>
          <a:p>
            <a:r>
              <a:rPr lang="fr-FR" dirty="0" smtClean="0"/>
              <a:t>Eliane </a:t>
            </a:r>
            <a:r>
              <a:rPr lang="fr-FR" dirty="0" err="1" smtClean="0"/>
              <a:t>Macouin</a:t>
            </a:r>
            <a:r>
              <a:rPr lang="fr-FR" dirty="0" smtClean="0"/>
              <a:t> (lettres): </a:t>
            </a:r>
            <a:r>
              <a:rPr lang="fr-FR" dirty="0" err="1" smtClean="0"/>
              <a:t>macouin</a:t>
            </a:r>
            <a:r>
              <a:rPr lang="fr-FR" err="1" smtClean="0"/>
              <a:t>@</a:t>
            </a:r>
            <a:r>
              <a:rPr lang="fr-FR" smtClean="0"/>
              <a:t>lyceeperier.fr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3168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flipH="1">
            <a:off x="8384882" y="680218"/>
            <a:ext cx="791680" cy="51319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Expositions temporaires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Nous nous déplaçons régulièrement pour aller voir des expositions dans différents musées de Marseille.</a:t>
            </a:r>
            <a:endParaRPr lang="fr-FR" dirty="0"/>
          </a:p>
        </p:txBody>
      </p:sp>
      <p:pic>
        <p:nvPicPr>
          <p:cNvPr id="4" name="Image 3" descr="erwin-wurm-26779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27" y="11311"/>
            <a:ext cx="3032230" cy="1588889"/>
          </a:xfrm>
          <a:prstGeom prst="rect">
            <a:avLst/>
          </a:prstGeom>
        </p:spPr>
      </p:pic>
      <p:pic>
        <p:nvPicPr>
          <p:cNvPr id="5" name="Image 4" descr="Par hasar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05259"/>
            <a:ext cx="1953708" cy="2720904"/>
          </a:xfrm>
          <a:prstGeom prst="rect">
            <a:avLst/>
          </a:prstGeom>
        </p:spPr>
      </p:pic>
      <p:pic>
        <p:nvPicPr>
          <p:cNvPr id="6" name="Image 5" descr="Man Ray et la mod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60" y="2995542"/>
            <a:ext cx="1880040" cy="274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791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0023" y="900200"/>
            <a:ext cx="2523517" cy="69999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Spectacles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35733"/>
            <a:ext cx="8229600" cy="4822267"/>
          </a:xfrm>
        </p:spPr>
        <p:txBody>
          <a:bodyPr/>
          <a:lstStyle/>
          <a:p>
            <a:r>
              <a:rPr lang="fr-FR" dirty="0" smtClean="0"/>
              <a:t>Nous allons au théâtre, voir des pièces, des ballets, des opéras</a:t>
            </a:r>
            <a:r>
              <a:rPr lang="is-IS" dirty="0" smtClean="0"/>
              <a:t>…</a:t>
            </a:r>
            <a:endParaRPr lang="fr-FR" dirty="0"/>
          </a:p>
        </p:txBody>
      </p:sp>
      <p:pic>
        <p:nvPicPr>
          <p:cNvPr id="4" name="Image 3" descr="Eugène Onégu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191" y="4728712"/>
            <a:ext cx="2413709" cy="1808390"/>
          </a:xfrm>
          <a:prstGeom prst="rect">
            <a:avLst/>
          </a:prstGeom>
        </p:spPr>
      </p:pic>
      <p:pic>
        <p:nvPicPr>
          <p:cNvPr id="5" name="Image 4" descr="La_Crie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" y="0"/>
            <a:ext cx="2792387" cy="1774533"/>
          </a:xfrm>
          <a:prstGeom prst="rect">
            <a:avLst/>
          </a:prstGeom>
        </p:spPr>
      </p:pic>
      <p:pic>
        <p:nvPicPr>
          <p:cNvPr id="6" name="Image 5" descr="Un-ennemi-du-peuple-Henrik-Ibsen-Jean-Louis-Fernandez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377" y="0"/>
            <a:ext cx="2839837" cy="1756362"/>
          </a:xfrm>
          <a:prstGeom prst="rect">
            <a:avLst/>
          </a:prstGeom>
        </p:spPr>
      </p:pic>
      <p:pic>
        <p:nvPicPr>
          <p:cNvPr id="7" name="Image 6" descr="Opéra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634" y="2741183"/>
            <a:ext cx="2747266" cy="1826283"/>
          </a:xfrm>
          <a:prstGeom prst="rect">
            <a:avLst/>
          </a:prstGeom>
        </p:spPr>
      </p:pic>
      <p:pic>
        <p:nvPicPr>
          <p:cNvPr id="8" name="Image 7" descr="winterreise-culture-spectacles-cirques-danse-spectacle-de-danse-la-criee-theatre-national-de-marseille-spectacle-marseille-sortir-a-marseille-1090251-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1" y="3648194"/>
            <a:ext cx="3804953" cy="26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79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Découvertes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Nous sommes allés visiter L’Ecole Supérieure des Beaux-Arts et du Design et l’Ecole de Ballet de Marseille</a:t>
            </a:r>
            <a:r>
              <a:rPr lang="is-IS" dirty="0" smtClean="0"/>
              <a:t>…</a:t>
            </a:r>
            <a:endParaRPr lang="fr-FR" dirty="0"/>
          </a:p>
        </p:txBody>
      </p:sp>
      <p:pic>
        <p:nvPicPr>
          <p:cNvPr id="4" name="Image 3" descr="Beaux Arts Lumin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88" y="3537250"/>
            <a:ext cx="3397914" cy="2115146"/>
          </a:xfrm>
          <a:prstGeom prst="rect">
            <a:avLst/>
          </a:prstGeom>
        </p:spPr>
      </p:pic>
      <p:pic>
        <p:nvPicPr>
          <p:cNvPr id="5" name="Image 4" descr="Ball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148" y="3537249"/>
            <a:ext cx="3300672" cy="219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9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571" y="1002920"/>
            <a:ext cx="8229600" cy="1143000"/>
          </a:xfrm>
        </p:spPr>
        <p:txBody>
          <a:bodyPr/>
          <a:lstStyle/>
          <a:p>
            <a:r>
              <a:rPr lang="fr-FR" dirty="0" smtClean="0"/>
              <a:t>Cinéma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571" y="2328482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SLI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94" y="2145920"/>
            <a:ext cx="4460677" cy="2156099"/>
          </a:xfrm>
          <a:prstGeom prst="rect">
            <a:avLst/>
          </a:prstGeom>
        </p:spPr>
      </p:pic>
      <p:pic>
        <p:nvPicPr>
          <p:cNvPr id="5" name="Image 4" descr="Un chien andalo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95" y="3220415"/>
            <a:ext cx="2358795" cy="32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79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Photographie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Nous allons aux Rencontres d’Arles</a:t>
            </a:r>
            <a:r>
              <a:rPr lang="is-IS" dirty="0" smtClean="0"/>
              <a:t>…</a:t>
            </a:r>
            <a:endParaRPr lang="fr-FR" dirty="0"/>
          </a:p>
        </p:txBody>
      </p:sp>
      <p:pic>
        <p:nvPicPr>
          <p:cNvPr id="4" name="Image 3" descr="Les Rencontres Arles 20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85" y="2368709"/>
            <a:ext cx="2660277" cy="375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74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Patrimoine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Nous observons et analysons des lieux de Marseille</a:t>
            </a:r>
            <a:r>
              <a:rPr lang="is-IS" dirty="0" smtClean="0"/>
              <a:t>…</a:t>
            </a:r>
            <a:endParaRPr lang="fr-FR" dirty="0"/>
          </a:p>
        </p:txBody>
      </p:sp>
      <p:pic>
        <p:nvPicPr>
          <p:cNvPr id="4" name="Image 3" descr="La Vieille Charité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918" y="2891810"/>
            <a:ext cx="3091882" cy="1870065"/>
          </a:xfrm>
          <a:prstGeom prst="rect">
            <a:avLst/>
          </a:prstGeom>
        </p:spPr>
      </p:pic>
      <p:pic>
        <p:nvPicPr>
          <p:cNvPr id="5" name="Image 4" descr="Cours Julie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354" y="2952082"/>
            <a:ext cx="2319136" cy="1809793"/>
          </a:xfrm>
          <a:prstGeom prst="rect">
            <a:avLst/>
          </a:prstGeom>
        </p:spPr>
      </p:pic>
      <p:pic>
        <p:nvPicPr>
          <p:cNvPr id="6" name="Image 5" descr="Borél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35" y="5461000"/>
            <a:ext cx="6502400" cy="13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59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Manifesta 13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Nous participons à la Biennale d’Art contemporain Manifesta 13</a:t>
            </a:r>
            <a:r>
              <a:rPr lang="is-IS" dirty="0" smtClean="0"/>
              <a:t>…</a:t>
            </a:r>
            <a:endParaRPr lang="fr-FR" dirty="0"/>
          </a:p>
        </p:txBody>
      </p:sp>
      <p:pic>
        <p:nvPicPr>
          <p:cNvPr id="4" name="Image 3" descr="MANIFESTA-BUILDING-13VOST_3-e15789209395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241" y="2797051"/>
            <a:ext cx="6350559" cy="376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10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Travail avec les artistes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Intervention de la Compagnie « </a:t>
            </a:r>
            <a:r>
              <a:rPr lang="fr-FR" dirty="0" err="1" smtClean="0"/>
              <a:t>Itinerrances</a:t>
            </a:r>
            <a:r>
              <a:rPr lang="fr-FR" dirty="0" smtClean="0"/>
              <a:t> »</a:t>
            </a:r>
          </a:p>
          <a:p>
            <a:pPr marL="0" indent="0">
              <a:buNone/>
            </a:pPr>
            <a:r>
              <a:rPr lang="fr-FR" dirty="0" smtClean="0"/>
              <a:t>				Projet: « Utopies »</a:t>
            </a:r>
            <a:endParaRPr lang="fr-FR" dirty="0"/>
          </a:p>
        </p:txBody>
      </p:sp>
      <p:pic>
        <p:nvPicPr>
          <p:cNvPr id="4" name="Image 3" descr="Itinerran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60" y="2801652"/>
            <a:ext cx="4298329" cy="332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48668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310</Words>
  <Application>Microsoft Macintosh PowerPoint</Application>
  <PresentationFormat>Présentation à l'écran (4:3)</PresentationFormat>
  <Paragraphs>40</Paragraphs>
  <Slides>12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Histoire des arts</vt:lpstr>
      <vt:lpstr>Expositions temporaires</vt:lpstr>
      <vt:lpstr>Spectacles</vt:lpstr>
      <vt:lpstr>Découvertes</vt:lpstr>
      <vt:lpstr>Cinéma</vt:lpstr>
      <vt:lpstr>Photographie</vt:lpstr>
      <vt:lpstr>Patrimoine</vt:lpstr>
      <vt:lpstr>Manifesta 13</vt:lpstr>
      <vt:lpstr>Travail avec les artistes</vt:lpstr>
      <vt:lpstr>Partenariat</vt:lpstr>
      <vt:lpstr>Les épreuves du baccalauréat</vt:lpstr>
      <vt:lpstr>Professeurs d’Histoire des arts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des arts</dc:title>
  <dc:creator>mac</dc:creator>
  <cp:lastModifiedBy>mac</cp:lastModifiedBy>
  <cp:revision>12</cp:revision>
  <dcterms:created xsi:type="dcterms:W3CDTF">2020-02-03T09:21:01Z</dcterms:created>
  <dcterms:modified xsi:type="dcterms:W3CDTF">2020-02-05T16:50:46Z</dcterms:modified>
</cp:coreProperties>
</file>