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6" r:id="rId4"/>
    <p:sldId id="263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848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38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2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73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193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266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2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721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8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7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D2CE-484E-4DDB-B5FC-76DF534DDFAC}" type="datetimeFigureOut">
              <a:rPr lang="fr-FR" smtClean="0"/>
              <a:t>09/03/2019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4848-0724-475B-B2D3-A7DF921E392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80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6930" y="310994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ECLA </a:t>
            </a:r>
            <a:br>
              <a:rPr lang="fr-FR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fr-FR" sz="22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ENSEIGNEMENT CONJOINT DES LANGUES ANCIENNES</a:t>
            </a:r>
            <a:endParaRPr lang="fr-FR" sz="22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2738" y="2698594"/>
            <a:ext cx="9144000" cy="1655762"/>
          </a:xfrm>
        </p:spPr>
        <p:txBody>
          <a:bodyPr/>
          <a:lstStyle/>
          <a:p>
            <a:endParaRPr lang="fr-FR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fr-F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VISITEZ L ANTIQUITE AUTREMENT !</a:t>
            </a:r>
            <a:endParaRPr lang="fr-FR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853" y="3526475"/>
            <a:ext cx="5527317" cy="291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6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1685" y="0"/>
            <a:ext cx="10512331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Et si on allait faire un tour chez les Grecs ?</a:t>
            </a:r>
            <a:endParaRPr lang="fr-FR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34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9317" y="0"/>
            <a:ext cx="11605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Ou si vous alliez faire un triomphe à Rome ?</a:t>
            </a:r>
            <a:endParaRPr lang="fr-FR" sz="40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1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130" y="365174"/>
            <a:ext cx="2105025" cy="2171700"/>
          </a:xfrm>
          <a:prstGeom prst="rect">
            <a:avLst/>
          </a:prstGeom>
        </p:spPr>
      </p:pic>
      <p:sp>
        <p:nvSpPr>
          <p:cNvPr id="5" name="Parchemin horizontal 4"/>
          <p:cNvSpPr/>
          <p:nvPr/>
        </p:nvSpPr>
        <p:spPr>
          <a:xfrm>
            <a:off x="8007079" y="3200399"/>
            <a:ext cx="3784209" cy="272913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Γνωθι σεαυτον</a:t>
            </a:r>
            <a:endParaRPr lang="fr-FR" sz="32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Gnôthi </a:t>
            </a:r>
            <a:r>
              <a:rPr lang="el-G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σε</a:t>
            </a:r>
            <a:r>
              <a:rPr lang="fr-F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auton</a:t>
            </a:r>
          </a:p>
          <a:p>
            <a:pPr algn="ctr"/>
            <a:r>
              <a:rPr lang="fr-F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Connais-toi toi-même</a:t>
            </a:r>
            <a:endParaRPr lang="fr-FR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2" y="2574388"/>
            <a:ext cx="4626733" cy="2681654"/>
          </a:xfrm>
          <a:prstGeom prst="rect">
            <a:avLst/>
          </a:prstGeom>
        </p:spPr>
      </p:pic>
      <p:sp>
        <p:nvSpPr>
          <p:cNvPr id="7" name="Parchemin horizontal 6"/>
          <p:cNvSpPr/>
          <p:nvPr/>
        </p:nvSpPr>
        <p:spPr>
          <a:xfrm>
            <a:off x="648652" y="447822"/>
            <a:ext cx="2996418" cy="187100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Tu quoque mi filii ! </a:t>
            </a:r>
            <a:endParaRPr lang="fr-FR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4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47857" y="814050"/>
            <a:ext cx="2051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70C0"/>
                </a:solidFill>
              </a:rPr>
              <a:t>Εύρεκα ; 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50501" y="1237841"/>
            <a:ext cx="2349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J’ai trouvé !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53883" y="167719"/>
            <a:ext cx="8314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Pourquoi choisir l’option Latin-grec ? </a:t>
            </a:r>
            <a:endParaRPr lang="fr-FR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62" y="2363372"/>
            <a:ext cx="4925378" cy="281177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335237" y="5598942"/>
            <a:ext cx="3432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Alea jacta est ! </a:t>
            </a:r>
            <a:endParaRPr lang="fr-FR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399606" y="4590376"/>
            <a:ext cx="339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Veni,vidi, vici ! </a:t>
            </a:r>
            <a:endParaRPr lang="fr-FR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801246"/>
            <a:ext cx="5379243" cy="312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3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1924162"/>
            <a:ext cx="7118252" cy="341060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223717" y="4826675"/>
            <a:ext cx="2968283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Médecine ?</a:t>
            </a:r>
          </a:p>
          <a:p>
            <a:r>
              <a:rPr lang="fr-FR" dirty="0" smtClean="0"/>
              <a:t>Un problème </a:t>
            </a:r>
            <a:r>
              <a:rPr lang="fr-FR" b="1" dirty="0" err="1" smtClean="0"/>
              <a:t>supraglottique</a:t>
            </a:r>
            <a:r>
              <a:rPr lang="fr-FR" b="1" dirty="0" smtClean="0"/>
              <a:t> </a:t>
            </a:r>
            <a:r>
              <a:rPr lang="fr-FR" dirty="0" smtClean="0"/>
              <a:t>(au-dessus de la langue) ? </a:t>
            </a:r>
            <a:r>
              <a:rPr lang="fr-FR" dirty="0" smtClean="0"/>
              <a:t>une </a:t>
            </a:r>
            <a:r>
              <a:rPr lang="fr-FR" b="1" dirty="0" smtClean="0"/>
              <a:t>laryngomalacie</a:t>
            </a:r>
            <a:r>
              <a:rPr lang="fr-FR" dirty="0" smtClean="0"/>
              <a:t> (gorge molle</a:t>
            </a:r>
            <a:r>
              <a:rPr lang="fr-FR" dirty="0" smtClean="0"/>
              <a:t>!) bien sûr !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2621" y="1115922"/>
            <a:ext cx="1631852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Droit ?</a:t>
            </a:r>
          </a:p>
          <a:p>
            <a:r>
              <a:rPr lang="fr-FR" dirty="0" smtClean="0"/>
              <a:t>L’ </a:t>
            </a:r>
            <a:r>
              <a:rPr lang="fr-FR" b="1" dirty="0" smtClean="0"/>
              <a:t>usus et le fructus </a:t>
            </a:r>
            <a:r>
              <a:rPr lang="fr-FR" dirty="0" smtClean="0"/>
              <a:t>(l’usage et le fruit)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00800" y="471268"/>
            <a:ext cx="3179299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Littérature ?</a:t>
            </a:r>
          </a:p>
          <a:p>
            <a:r>
              <a:rPr lang="fr-FR" dirty="0" smtClean="0"/>
              <a:t>Savez-vous ce qu’est un </a:t>
            </a:r>
            <a:r>
              <a:rPr lang="fr-FR" b="1" dirty="0" smtClean="0"/>
              <a:t>incipit</a:t>
            </a:r>
            <a:r>
              <a:rPr lang="fr-FR" dirty="0" smtClean="0"/>
              <a:t> ?</a:t>
            </a:r>
          </a:p>
          <a:p>
            <a:r>
              <a:rPr lang="fr-FR" dirty="0" smtClean="0"/>
              <a:t>Il commence ! = début de roman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73723" y="3629465"/>
            <a:ext cx="1969477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Mathématiques ? </a:t>
            </a:r>
          </a:p>
          <a:p>
            <a:r>
              <a:rPr lang="el-GR" b="1" dirty="0" smtClean="0"/>
              <a:t>Μανθάνω</a:t>
            </a:r>
            <a:r>
              <a:rPr lang="fr-FR" dirty="0" smtClean="0"/>
              <a:t> </a:t>
            </a:r>
            <a:r>
              <a:rPr lang="fr-FR" dirty="0" smtClean="0"/>
              <a:t>: j’apprends 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5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369" y="783307"/>
            <a:ext cx="10944665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Faire des langues anciennes au lycée c’est :</a:t>
            </a:r>
          </a:p>
          <a:p>
            <a:pPr marL="285750" indent="-285750">
              <a:buFontTx/>
              <a:buChar char="-"/>
            </a:pPr>
            <a:r>
              <a:rPr lang="fr-F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Renforcer sa préparation au bac de français</a:t>
            </a:r>
          </a:p>
          <a:p>
            <a:pPr marL="285750" indent="-285750">
              <a:buFontTx/>
              <a:buChar char="-"/>
            </a:pPr>
            <a:r>
              <a:rPr lang="fr-F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Acquérir une véritable culture formative pour toutes les disciplines</a:t>
            </a:r>
          </a:p>
          <a:p>
            <a:pPr marL="285750" indent="-285750">
              <a:buFontTx/>
              <a:buChar char="-"/>
            </a:pPr>
            <a:r>
              <a:rPr lang="fr-F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Enrichir son dossier d’orientation pour parcours sup </a:t>
            </a:r>
            <a:endParaRPr lang="fr-FR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8640" y="3807718"/>
            <a:ext cx="101709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C’est aussi faire des visites et s’amuser … en latin et en grec !</a:t>
            </a:r>
          </a:p>
          <a:p>
            <a:endParaRPr lang="fr-FR" sz="3200" b="1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656" y="3310108"/>
            <a:ext cx="2241452" cy="317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6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8640" y="604910"/>
            <a:ext cx="116433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 contenu des cours ?</a:t>
            </a:r>
          </a:p>
          <a:p>
            <a:pPr algn="ctr"/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 latin, c’est bien ! Le grec c’est impec ! </a:t>
            </a:r>
          </a:p>
          <a:p>
            <a:endParaRPr lang="fr-FR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Vous prendrez bien </a:t>
            </a:r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peu de langue latine ? Grecque ?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Etude de la littérature latine et grecque en lien avec la littérature contemporaine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Découverte des civilisations anciennes à travers les arts</a:t>
            </a:r>
          </a:p>
          <a:p>
            <a:endParaRPr lang="fr-F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fr-F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Les horaires et la notation 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- 2 h de cours par semaine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Une moyenne qui dès la classe de seconde participe à la moyenne générale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Au bac ? Option notée en contrôle continu coefficient 3 pour les notes supérieures à 10/20. </a:t>
            </a:r>
            <a:endParaRPr lang="fr-F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fr-FR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 serait dommage de s’en passer ! </a:t>
            </a:r>
          </a:p>
          <a:p>
            <a:pPr algn="ctr"/>
            <a:endParaRPr lang="fr-F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fr-FR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0" y="1023817"/>
            <a:ext cx="1125415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 cours est bien sûr ouvert aussi aux </a:t>
            </a:r>
            <a:r>
              <a:rPr lang="fr-FR" sz="6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néophytes </a:t>
            </a:r>
            <a:r>
              <a:rPr lang="fr-FR" sz="6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! </a:t>
            </a:r>
          </a:p>
          <a:p>
            <a:pPr algn="ctr"/>
            <a:r>
              <a:rPr lang="fr-FR" sz="6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Ce mot vous est inconnu ?</a:t>
            </a:r>
            <a:r>
              <a:rPr lang="fr-FR" sz="6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fr-FR" sz="6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7000" dirty="0">
                <a:solidFill>
                  <a:srgbClr val="002060"/>
                </a:solidFill>
                <a:latin typeface="Comic Sans MS" panose="030F0702030302020204" pitchFamily="66" charset="0"/>
              </a:rPr>
              <a:t>V</a:t>
            </a:r>
            <a:r>
              <a:rPr lang="fr-FR" sz="7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enez </a:t>
            </a:r>
            <a:r>
              <a:rPr lang="fr-FR" sz="7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 </a:t>
            </a:r>
            <a:r>
              <a:rPr lang="fr-FR" sz="7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ECLA</a:t>
            </a:r>
            <a:r>
              <a:rPr lang="fr-FR" sz="7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! </a:t>
            </a:r>
            <a:endParaRPr lang="fr-FR" sz="7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0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281</Words>
  <Application>Microsoft Office PowerPoint</Application>
  <PresentationFormat>Grand écran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Comic Sans MS</vt:lpstr>
      <vt:lpstr>Thème Office</vt:lpstr>
      <vt:lpstr>ECLA  ENSEIGNEMENT CONJOINT DES LANGUES ANCIENNES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  ENSEIGNEMENT CONJOINT DES LANGUES ANCIENNES</dc:title>
  <dc:creator>david</dc:creator>
  <cp:lastModifiedBy>david</cp:lastModifiedBy>
  <cp:revision>16</cp:revision>
  <dcterms:created xsi:type="dcterms:W3CDTF">2019-03-06T10:21:39Z</dcterms:created>
  <dcterms:modified xsi:type="dcterms:W3CDTF">2019-03-09T17:49:20Z</dcterms:modified>
</cp:coreProperties>
</file>