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62" r:id="rId3"/>
    <p:sldId id="266" r:id="rId4"/>
    <p:sldId id="263" r:id="rId5"/>
    <p:sldId id="257" r:id="rId6"/>
    <p:sldId id="258" r:id="rId7"/>
    <p:sldId id="259" r:id="rId8"/>
    <p:sldId id="260" r:id="rId9"/>
    <p:sldId id="261" r:id="rId10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DD2CE-484E-4DDB-B5FC-76DF534DDFAC}" type="datetimeFigureOut">
              <a:rPr lang="fr-FR" smtClean="0"/>
              <a:t>09/03/2019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64848-0724-475B-B2D3-A7DF921E392F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246758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DD2CE-484E-4DDB-B5FC-76DF534DDFAC}" type="datetimeFigureOut">
              <a:rPr lang="fr-FR" smtClean="0"/>
              <a:t>09/03/2019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64848-0724-475B-B2D3-A7DF921E392F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184834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DD2CE-484E-4DDB-B5FC-76DF534DDFAC}" type="datetimeFigureOut">
              <a:rPr lang="fr-FR" smtClean="0"/>
              <a:t>09/03/2019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64848-0724-475B-B2D3-A7DF921E392F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853872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DD2CE-484E-4DDB-B5FC-76DF534DDFAC}" type="datetimeFigureOut">
              <a:rPr lang="fr-FR" smtClean="0"/>
              <a:t>09/03/2019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64848-0724-475B-B2D3-A7DF921E392F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86213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DD2CE-484E-4DDB-B5FC-76DF534DDFAC}" type="datetimeFigureOut">
              <a:rPr lang="fr-FR" smtClean="0"/>
              <a:t>09/03/2019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64848-0724-475B-B2D3-A7DF921E392F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617361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DD2CE-484E-4DDB-B5FC-76DF534DDFAC}" type="datetimeFigureOut">
              <a:rPr lang="fr-FR" smtClean="0"/>
              <a:t>09/03/2019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64848-0724-475B-B2D3-A7DF921E392F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219318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DD2CE-484E-4DDB-B5FC-76DF534DDFAC}" type="datetimeFigureOut">
              <a:rPr lang="fr-FR" smtClean="0"/>
              <a:t>09/03/2019</a:t>
            </a:fld>
            <a:endParaRPr lang="fr-FR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64848-0724-475B-B2D3-A7DF921E392F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526622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DD2CE-484E-4DDB-B5FC-76DF534DDFAC}" type="datetimeFigureOut">
              <a:rPr lang="fr-FR" smtClean="0"/>
              <a:t>09/03/2019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64848-0724-475B-B2D3-A7DF921E392F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66281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DD2CE-484E-4DDB-B5FC-76DF534DDFAC}" type="datetimeFigureOut">
              <a:rPr lang="fr-FR" smtClean="0"/>
              <a:t>09/03/2019</a:t>
            </a:fld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64848-0724-475B-B2D3-A7DF921E392F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47217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DD2CE-484E-4DDB-B5FC-76DF534DDFAC}" type="datetimeFigureOut">
              <a:rPr lang="fr-FR" smtClean="0"/>
              <a:t>09/03/2019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64848-0724-475B-B2D3-A7DF921E392F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678086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DD2CE-484E-4DDB-B5FC-76DF534DDFAC}" type="datetimeFigureOut">
              <a:rPr lang="fr-FR" smtClean="0"/>
              <a:t>09/03/2019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64848-0724-475B-B2D3-A7DF921E392F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597658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9DD2CE-484E-4DDB-B5FC-76DF534DDFAC}" type="datetimeFigureOut">
              <a:rPr lang="fr-FR" smtClean="0"/>
              <a:t>09/03/2019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B64848-0724-475B-B2D3-A7DF921E392F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05806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66930" y="310994"/>
            <a:ext cx="9144000" cy="2387600"/>
          </a:xfrm>
        </p:spPr>
        <p:txBody>
          <a:bodyPr>
            <a:normAutofit/>
          </a:bodyPr>
          <a:lstStyle/>
          <a:p>
            <a:r>
              <a:rPr lang="fr-FR" dirty="0" smtClean="0">
                <a:solidFill>
                  <a:srgbClr val="0070C0"/>
                </a:solidFill>
                <a:latin typeface="Book Antiqua" panose="02040602050305030304" pitchFamily="18" charset="0"/>
              </a:rPr>
              <a:t>ECLA </a:t>
            </a:r>
            <a:br>
              <a:rPr lang="fr-FR" dirty="0" smtClean="0">
                <a:solidFill>
                  <a:srgbClr val="0070C0"/>
                </a:solidFill>
                <a:latin typeface="Book Antiqua" panose="02040602050305030304" pitchFamily="18" charset="0"/>
              </a:rPr>
            </a:br>
            <a:r>
              <a:rPr lang="fr-FR" sz="2200" dirty="0" smtClean="0">
                <a:solidFill>
                  <a:srgbClr val="0070C0"/>
                </a:solidFill>
                <a:latin typeface="Book Antiqua" panose="02040602050305030304" pitchFamily="18" charset="0"/>
              </a:rPr>
              <a:t>ENSEIGNEMENT CONJOINT DES LANGUES ANCIENNES</a:t>
            </a:r>
            <a:endParaRPr lang="fr-FR" sz="2200" dirty="0">
              <a:solidFill>
                <a:srgbClr val="0070C0"/>
              </a:solidFill>
              <a:latin typeface="Book Antiqua" panose="02040602050305030304" pitchFamily="18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622738" y="2698594"/>
            <a:ext cx="9144000" cy="1655762"/>
          </a:xfrm>
        </p:spPr>
        <p:txBody>
          <a:bodyPr/>
          <a:lstStyle/>
          <a:p>
            <a:endParaRPr lang="fr-FR" b="1" dirty="0" smtClean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r>
              <a:rPr lang="fr-FR" b="1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VISITEZ L ANTIQUITE AUTREMENT !</a:t>
            </a:r>
            <a:endParaRPr lang="fr-FR" b="1" dirty="0">
              <a:solidFill>
                <a:srgbClr val="0070C0"/>
              </a:solidFill>
              <a:latin typeface="Comic Sans MS" panose="030F0702030302020204" pitchFamily="66" charset="0"/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2853" y="3526475"/>
            <a:ext cx="5527317" cy="29110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12602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6000" b="-1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81685" y="0"/>
            <a:ext cx="10512331" cy="646331"/>
          </a:xfrm>
          <a:prstGeom prst="rect">
            <a:avLst/>
          </a:prstGeom>
          <a:solidFill>
            <a:srgbClr val="00B0F0"/>
          </a:solidFill>
        </p:spPr>
        <p:txBody>
          <a:bodyPr wrap="square">
            <a:spAutoFit/>
          </a:bodyPr>
          <a:lstStyle/>
          <a:p>
            <a:r>
              <a:rPr lang="fr-FR" sz="36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Et si on allait faire un tour chez les Grecs ?</a:t>
            </a:r>
            <a:endParaRPr lang="fr-FR" sz="3600" b="1" dirty="0" smtClean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03465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5000" b="-1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689317" y="0"/>
            <a:ext cx="1160584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b="1" dirty="0" smtClean="0">
                <a:solidFill>
                  <a:srgbClr val="FF0000"/>
                </a:solidFill>
                <a:latin typeface="Book Antiqua" panose="02040602050305030304" pitchFamily="18" charset="0"/>
              </a:rPr>
              <a:t>Ou si vous alliez faire un triomphe à Rome ?</a:t>
            </a:r>
            <a:endParaRPr lang="fr-FR" sz="4000" b="1" dirty="0">
              <a:solidFill>
                <a:srgbClr val="FF0000"/>
              </a:solidFill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78124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5130" y="365174"/>
            <a:ext cx="2105025" cy="2171700"/>
          </a:xfrm>
          <a:prstGeom prst="rect">
            <a:avLst/>
          </a:prstGeom>
        </p:spPr>
      </p:pic>
      <p:sp>
        <p:nvSpPr>
          <p:cNvPr id="5" name="Parchemin horizontal 4"/>
          <p:cNvSpPr/>
          <p:nvPr/>
        </p:nvSpPr>
        <p:spPr>
          <a:xfrm>
            <a:off x="8007079" y="3200399"/>
            <a:ext cx="3784209" cy="2729133"/>
          </a:xfrm>
          <a:prstGeom prst="horizontalScroll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200" b="1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Γνωθι σεαυτον</a:t>
            </a:r>
            <a:endParaRPr lang="fr-FR" sz="3200" b="1" dirty="0" smtClean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fr-FR" sz="3200" b="1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Gnôthi </a:t>
            </a:r>
            <a:r>
              <a:rPr lang="el-GR" sz="3200" b="1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σε</a:t>
            </a:r>
            <a:r>
              <a:rPr lang="fr-FR" sz="3200" b="1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auton</a:t>
            </a:r>
          </a:p>
          <a:p>
            <a:pPr algn="ctr"/>
            <a:r>
              <a:rPr lang="fr-FR" sz="3200" b="1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Connais-toi toi-même</a:t>
            </a:r>
            <a:endParaRPr lang="fr-FR" sz="3200" b="1" dirty="0">
              <a:solidFill>
                <a:srgbClr val="0070C0"/>
              </a:solidFill>
              <a:latin typeface="Comic Sans MS" panose="030F0702030302020204" pitchFamily="66" charset="0"/>
            </a:endParaRPr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652" y="2574388"/>
            <a:ext cx="4626733" cy="2681654"/>
          </a:xfrm>
          <a:prstGeom prst="rect">
            <a:avLst/>
          </a:prstGeom>
        </p:spPr>
      </p:pic>
      <p:sp>
        <p:nvSpPr>
          <p:cNvPr id="7" name="Parchemin horizontal 6"/>
          <p:cNvSpPr/>
          <p:nvPr/>
        </p:nvSpPr>
        <p:spPr>
          <a:xfrm>
            <a:off x="648652" y="447822"/>
            <a:ext cx="2996418" cy="1871003"/>
          </a:xfrm>
          <a:prstGeom prst="horizontalScroll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Tu quoque mi filii ! </a:t>
            </a:r>
            <a:endParaRPr lang="fr-FR" sz="3200" b="1" dirty="0">
              <a:solidFill>
                <a:srgbClr val="0070C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14484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0" b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747857" y="814050"/>
            <a:ext cx="20516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>
                <a:solidFill>
                  <a:srgbClr val="0070C0"/>
                </a:solidFill>
              </a:rPr>
              <a:t>Εύρεκα ; </a:t>
            </a:r>
            <a:endParaRPr lang="fr-FR" sz="3200" b="1" dirty="0">
              <a:solidFill>
                <a:srgbClr val="0070C0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1350501" y="1237841"/>
            <a:ext cx="23493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 smtClean="0">
                <a:solidFill>
                  <a:srgbClr val="0070C0"/>
                </a:solidFill>
              </a:rPr>
              <a:t>J’ai trouvé !</a:t>
            </a:r>
            <a:endParaRPr lang="fr-FR" sz="3200" b="1" dirty="0">
              <a:solidFill>
                <a:srgbClr val="0070C0"/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2053883" y="167719"/>
            <a:ext cx="83140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Pourquoi choisir l’option Latin-grec ? </a:t>
            </a:r>
            <a:endParaRPr lang="fr-FR" sz="32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pic>
        <p:nvPicPr>
          <p:cNvPr id="11" name="Imag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9662" y="2363372"/>
            <a:ext cx="4925378" cy="2811779"/>
          </a:xfrm>
          <a:prstGeom prst="rect">
            <a:avLst/>
          </a:prstGeom>
        </p:spPr>
      </p:pic>
      <p:sp>
        <p:nvSpPr>
          <p:cNvPr id="12" name="ZoneTexte 11"/>
          <p:cNvSpPr txBox="1"/>
          <p:nvPr/>
        </p:nvSpPr>
        <p:spPr>
          <a:xfrm>
            <a:off x="2335237" y="5598942"/>
            <a:ext cx="343251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Alea jacta est ! </a:t>
            </a:r>
            <a:endParaRPr lang="fr-FR" sz="3200" b="1" dirty="0">
              <a:solidFill>
                <a:srgbClr val="0070C0"/>
              </a:solidFill>
              <a:latin typeface="Comic Sans MS" panose="030F0702030302020204" pitchFamily="66" charset="0"/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7399606" y="4590376"/>
            <a:ext cx="339742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Veni,vidi, vici ! </a:t>
            </a:r>
            <a:endParaRPr lang="fr-FR" sz="3200" b="1" dirty="0">
              <a:solidFill>
                <a:srgbClr val="0070C0"/>
              </a:solidFill>
              <a:latin typeface="Comic Sans MS" panose="030F0702030302020204" pitchFamily="66" charset="0"/>
            </a:endParaRP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5040" y="801246"/>
            <a:ext cx="5379243" cy="3124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88358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1674" y="1924162"/>
            <a:ext cx="7118252" cy="3410606"/>
          </a:xfrm>
          <a:prstGeom prst="rect">
            <a:avLst/>
          </a:prstGeom>
        </p:spPr>
      </p:pic>
      <p:sp>
        <p:nvSpPr>
          <p:cNvPr id="3" name="ZoneTexte 2"/>
          <p:cNvSpPr txBox="1"/>
          <p:nvPr/>
        </p:nvSpPr>
        <p:spPr>
          <a:xfrm>
            <a:off x="9223717" y="4826675"/>
            <a:ext cx="2968283" cy="2031325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Médecine ?</a:t>
            </a:r>
          </a:p>
          <a:p>
            <a:r>
              <a:rPr lang="fr-FR" dirty="0" smtClean="0"/>
              <a:t>Un problème </a:t>
            </a:r>
            <a:r>
              <a:rPr lang="fr-FR" b="1" dirty="0" err="1" smtClean="0"/>
              <a:t>supraglottique</a:t>
            </a:r>
            <a:r>
              <a:rPr lang="fr-FR" b="1" dirty="0" smtClean="0"/>
              <a:t> </a:t>
            </a:r>
            <a:r>
              <a:rPr lang="fr-FR" dirty="0" smtClean="0"/>
              <a:t>(au-dessus de la langue) ? </a:t>
            </a:r>
            <a:r>
              <a:rPr lang="fr-FR" dirty="0" smtClean="0"/>
              <a:t>une </a:t>
            </a:r>
            <a:r>
              <a:rPr lang="fr-FR" b="1" dirty="0" smtClean="0"/>
              <a:t>laryngomalacie</a:t>
            </a:r>
            <a:r>
              <a:rPr lang="fr-FR" dirty="0" smtClean="0"/>
              <a:t> (gorge molle</a:t>
            </a:r>
            <a:r>
              <a:rPr lang="fr-FR" dirty="0" smtClean="0"/>
              <a:t>!) bien sûr !</a:t>
            </a:r>
            <a:endParaRPr lang="fr-FR" dirty="0" smtClean="0"/>
          </a:p>
          <a:p>
            <a:endParaRPr lang="fr-FR" dirty="0" smtClean="0"/>
          </a:p>
          <a:p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752621" y="1115922"/>
            <a:ext cx="1631852" cy="1200329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Droit ?</a:t>
            </a:r>
          </a:p>
          <a:p>
            <a:r>
              <a:rPr lang="fr-FR" dirty="0" smtClean="0"/>
              <a:t>L’ </a:t>
            </a:r>
            <a:r>
              <a:rPr lang="fr-FR" b="1" dirty="0" smtClean="0"/>
              <a:t>usus et le fructus </a:t>
            </a:r>
            <a:r>
              <a:rPr lang="fr-FR" dirty="0" smtClean="0"/>
              <a:t>(l’usage et le fruit)</a:t>
            </a:r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6400800" y="471268"/>
            <a:ext cx="3179299" cy="1200329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Littérature ?</a:t>
            </a:r>
          </a:p>
          <a:p>
            <a:r>
              <a:rPr lang="fr-FR" dirty="0" smtClean="0"/>
              <a:t>Savez-vous ce qu’est un </a:t>
            </a:r>
            <a:r>
              <a:rPr lang="fr-FR" b="1" dirty="0" smtClean="0"/>
              <a:t>incipit</a:t>
            </a:r>
            <a:r>
              <a:rPr lang="fr-FR" dirty="0" smtClean="0"/>
              <a:t> ?</a:t>
            </a:r>
          </a:p>
          <a:p>
            <a:r>
              <a:rPr lang="fr-FR" dirty="0" smtClean="0"/>
              <a:t>Il commence ! = début de roman</a:t>
            </a:r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773723" y="3629465"/>
            <a:ext cx="1969477" cy="92333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Mathématiques ? </a:t>
            </a:r>
          </a:p>
          <a:p>
            <a:r>
              <a:rPr lang="el-GR" b="1" dirty="0" smtClean="0"/>
              <a:t>Μανθάνω</a:t>
            </a:r>
            <a:r>
              <a:rPr lang="fr-FR" dirty="0" smtClean="0"/>
              <a:t> </a:t>
            </a:r>
            <a:r>
              <a:rPr lang="fr-FR" dirty="0" smtClean="0"/>
              <a:t>: j’apprends !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28598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0" b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492369" y="783307"/>
            <a:ext cx="10944665" cy="255454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32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Faire des langues anciennes au lycée c’est :</a:t>
            </a:r>
          </a:p>
          <a:p>
            <a:pPr marL="285750" indent="-285750">
              <a:buFontTx/>
              <a:buChar char="-"/>
            </a:pPr>
            <a:r>
              <a:rPr lang="fr-FR" sz="32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Renforcer sa préparation au bac de français</a:t>
            </a:r>
          </a:p>
          <a:p>
            <a:pPr marL="285750" indent="-285750">
              <a:buFontTx/>
              <a:buChar char="-"/>
            </a:pPr>
            <a:r>
              <a:rPr lang="fr-FR" sz="32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Acquérir une véritable culture formative pour toutes les disciplines</a:t>
            </a:r>
          </a:p>
          <a:p>
            <a:pPr marL="285750" indent="-285750">
              <a:buFontTx/>
              <a:buChar char="-"/>
            </a:pPr>
            <a:r>
              <a:rPr lang="fr-FR" sz="32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Enrichir son dossier d’orientation pour parcours sup </a:t>
            </a:r>
            <a:endParaRPr lang="fr-FR" sz="3200" b="1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548640" y="3807718"/>
            <a:ext cx="10170941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C’est aussi faire des visites et s’amuser … en latin et en grec !</a:t>
            </a:r>
          </a:p>
          <a:p>
            <a:endParaRPr lang="fr-FR" sz="3200" b="1" dirty="0"/>
          </a:p>
          <a:p>
            <a:endParaRPr lang="fr-FR" dirty="0" smtClean="0"/>
          </a:p>
          <a:p>
            <a:endParaRPr lang="fr-FR" dirty="0"/>
          </a:p>
          <a:p>
            <a:endParaRPr lang="fr-FR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3656" y="3310108"/>
            <a:ext cx="2241452" cy="31703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16643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548640" y="604910"/>
            <a:ext cx="11643360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Le contenu des cours ?</a:t>
            </a:r>
          </a:p>
          <a:p>
            <a:pPr algn="ctr"/>
            <a:r>
              <a:rPr lang="fr-FR" sz="24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Le latin, c’est bien ! Le grec c’est impec ! </a:t>
            </a:r>
          </a:p>
          <a:p>
            <a:endParaRPr lang="fr-FR" sz="2400" dirty="0" smtClean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r>
              <a:rPr lang="fr-FR" sz="24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- Vous prendrez bien </a:t>
            </a:r>
            <a:r>
              <a:rPr lang="fr-FR" sz="24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un </a:t>
            </a:r>
            <a:r>
              <a:rPr lang="fr-FR" sz="24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peu de langue latine ? Grecque ?</a:t>
            </a:r>
          </a:p>
          <a:p>
            <a:r>
              <a:rPr lang="fr-FR" sz="24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- Etude de la littérature latine et grecque en lien avec la littérature contemporaine</a:t>
            </a:r>
          </a:p>
          <a:p>
            <a:r>
              <a:rPr lang="fr-FR" sz="24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- Découverte des civilisations anciennes à travers les arts</a:t>
            </a:r>
          </a:p>
          <a:p>
            <a:endParaRPr lang="fr-FR" sz="24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r>
              <a:rPr lang="fr-FR" sz="24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Les horaires et la notation </a:t>
            </a:r>
          </a:p>
          <a:p>
            <a:r>
              <a:rPr lang="fr-FR" sz="24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- 2 h de cours par semaine</a:t>
            </a:r>
          </a:p>
          <a:p>
            <a:r>
              <a:rPr lang="fr-FR" sz="24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- Une moyenne qui dès la classe de seconde participe à la moyenne générale</a:t>
            </a:r>
          </a:p>
          <a:p>
            <a:r>
              <a:rPr lang="fr-FR" sz="24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- Au bac ? Option notée en contrôle continu coefficient 3 pour les notes supérieures à 10/20. </a:t>
            </a:r>
            <a:endParaRPr lang="fr-FR" sz="24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endParaRPr lang="fr-FR" sz="2400" dirty="0" smtClean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fr-FR" sz="24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Ce serait dommage de s’en passer ! </a:t>
            </a:r>
          </a:p>
          <a:p>
            <a:pPr algn="ctr"/>
            <a:endParaRPr lang="fr-FR" sz="24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endParaRPr lang="fr-FR" sz="2400" dirty="0" smtClean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4836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0" b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22030" y="1023817"/>
            <a:ext cx="11254153" cy="48628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60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Le cours est bien sûr ouvert aussi aux </a:t>
            </a:r>
            <a:r>
              <a:rPr lang="fr-FR" sz="60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néophytes </a:t>
            </a:r>
            <a:r>
              <a:rPr lang="fr-FR" sz="60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! </a:t>
            </a:r>
          </a:p>
          <a:p>
            <a:pPr algn="ctr"/>
            <a:r>
              <a:rPr lang="fr-FR" sz="60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Ce mot vous est inconnu ?</a:t>
            </a:r>
            <a:r>
              <a:rPr lang="fr-FR" sz="60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</a:p>
          <a:p>
            <a:pPr algn="ctr"/>
            <a:endParaRPr lang="fr-FR" sz="6000" dirty="0" smtClean="0">
              <a:solidFill>
                <a:srgbClr val="002060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fr-FR" sz="7000" dirty="0">
                <a:solidFill>
                  <a:srgbClr val="002060"/>
                </a:solidFill>
                <a:latin typeface="Comic Sans MS" panose="030F0702030302020204" pitchFamily="66" charset="0"/>
              </a:rPr>
              <a:t>V</a:t>
            </a:r>
            <a:r>
              <a:rPr lang="fr-FR" sz="70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enez </a:t>
            </a:r>
            <a:r>
              <a:rPr lang="fr-FR" sz="70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en </a:t>
            </a:r>
            <a:r>
              <a:rPr lang="fr-FR" sz="70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ECLA</a:t>
            </a:r>
            <a:r>
              <a:rPr lang="fr-FR" sz="70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 ! </a:t>
            </a:r>
            <a:endParaRPr lang="fr-FR" sz="7000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40041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439</TotalTime>
  <Words>281</Words>
  <Application>Microsoft Office PowerPoint</Application>
  <PresentationFormat>Grand écran</PresentationFormat>
  <Paragraphs>47</Paragraphs>
  <Slides>9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5" baseType="lpstr">
      <vt:lpstr>Arial</vt:lpstr>
      <vt:lpstr>Book Antiqua</vt:lpstr>
      <vt:lpstr>Calibri</vt:lpstr>
      <vt:lpstr>Calibri Light</vt:lpstr>
      <vt:lpstr>Comic Sans MS</vt:lpstr>
      <vt:lpstr>Thème Office</vt:lpstr>
      <vt:lpstr>ECLA  ENSEIGNEMENT CONJOINT DES LANGUES ANCIENNES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ECLA  ENSEIGNEMENT CONJOINT DES LANGUES ANCIENNES</dc:title>
  <dc:creator>david</dc:creator>
  <cp:lastModifiedBy>david</cp:lastModifiedBy>
  <cp:revision>16</cp:revision>
  <dcterms:created xsi:type="dcterms:W3CDTF">2019-03-06T10:21:39Z</dcterms:created>
  <dcterms:modified xsi:type="dcterms:W3CDTF">2019-03-09T17:49:20Z</dcterms:modified>
</cp:coreProperties>
</file>