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2" r:id="rId2"/>
    <p:sldId id="270" r:id="rId3"/>
    <p:sldId id="274" r:id="rId4"/>
    <p:sldId id="273" r:id="rId5"/>
    <p:sldId id="276" r:id="rId6"/>
    <p:sldId id="277" r:id="rId7"/>
    <p:sldId id="278" r:id="rId8"/>
    <p:sldId id="279" r:id="rId9"/>
    <p:sldId id="282" r:id="rId10"/>
    <p:sldId id="281" r:id="rId11"/>
    <p:sldId id="284" r:id="rId12"/>
    <p:sldId id="283" r:id="rId13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2E738-833A-464B-A515-98A2762C0CDE}" type="datetimeFigureOut">
              <a:rPr lang="fr-FR" smtClean="0"/>
              <a:pPr/>
              <a:t>05/10/2019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2E96-A29E-43C7-8E43-C1F7E9F16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D4BCA-A861-4C4C-8871-CA72F3A0B7A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CBCE3-25DB-44FE-9291-D15936B43A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0396-6054-42A2-A144-3E95FECACD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05/10/2019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pid285/bulletin_officiel.html?cid_bo=1411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cation.gouv.fr/file/17/85/9/BO_MENJ_17_111485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1700808"/>
            <a:ext cx="7488831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REUNION DE RENTREE</a:t>
            </a:r>
          </a:p>
          <a:p>
            <a:pPr algn="ctr">
              <a:defRPr/>
            </a:pPr>
            <a:r>
              <a:rPr lang="fr-F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PARENTS 1 GT</a:t>
            </a:r>
            <a:endParaRPr lang="fr-FR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188640"/>
            <a:ext cx="1752600" cy="1209675"/>
          </a:xfrm>
          <a:prstGeom prst="rect">
            <a:avLst/>
          </a:prstGeom>
        </p:spPr>
      </p:pic>
      <p:pic>
        <p:nvPicPr>
          <p:cNvPr id="4" name="Image 3" descr="I:\Com\007 - Dossiers personnels\007.3 - Lou\LOGOS ETABLISSEMENTS\Lp_13\Maurice Genevoix\Logo_lp_genevoix_coul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7526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Composition de la note des épreuves communes de contrôle continu (30%) : </a:t>
            </a:r>
            <a:r>
              <a:rPr lang="fr-FR" sz="1800" dirty="0" smtClean="0"/>
              <a:t>	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fr-FR" sz="1800" dirty="0" smtClean="0"/>
              <a:t>- Pour chacun des enseignements, moyenne des notes obtenues lors des épreuves communes, quel que soit leur nombre</a:t>
            </a:r>
          </a:p>
          <a:p>
            <a:pPr lvl="1" fontAlgn="base">
              <a:spcAft>
                <a:spcPct val="0"/>
              </a:spcAft>
              <a:buNone/>
            </a:pPr>
            <a:r>
              <a:rPr lang="fr-FR" sz="1800" dirty="0" smtClean="0"/>
              <a:t>	- Moyenne de tous les enseignements à part égale (</a:t>
            </a:r>
            <a:r>
              <a:rPr lang="fr-FR" sz="1800" dirty="0" err="1" smtClean="0"/>
              <a:t>coef</a:t>
            </a:r>
            <a:r>
              <a:rPr lang="fr-FR" sz="1800" dirty="0" smtClean="0"/>
              <a:t> 5) = note globale des épreuves de contrôle continu</a:t>
            </a:r>
          </a:p>
          <a:p>
            <a:pPr lvl="1" fontAlgn="base">
              <a:spcAft>
                <a:spcPct val="0"/>
              </a:spcAft>
              <a:buNone/>
            </a:pPr>
            <a:endParaRPr lang="fr-FR" sz="1800" dirty="0" smtClean="0"/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Les E3C en pratique</a:t>
            </a:r>
          </a:p>
          <a:p>
            <a:pPr marL="365125" indent="-255588"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	</a:t>
            </a:r>
            <a:r>
              <a:rPr lang="fr-FR" sz="1800" dirty="0" smtClean="0"/>
              <a:t>   - Sujets issus d’une banque nationale</a:t>
            </a:r>
          </a:p>
          <a:p>
            <a:pPr marL="365125" indent="-255588">
              <a:buNone/>
            </a:pPr>
            <a:r>
              <a:rPr lang="fr-FR" sz="1800" dirty="0" smtClean="0"/>
              <a:t>	   - Convocation aux épreuves par le chef d’établissement</a:t>
            </a:r>
          </a:p>
          <a:p>
            <a:pPr marL="365125" indent="-255588">
              <a:buNone/>
            </a:pPr>
            <a:r>
              <a:rPr lang="fr-FR" sz="1800" dirty="0" smtClean="0"/>
              <a:t>	   - Copies </a:t>
            </a:r>
            <a:r>
              <a:rPr lang="fr-FR" sz="1800" dirty="0" err="1" smtClean="0"/>
              <a:t>anonymées</a:t>
            </a:r>
            <a:r>
              <a:rPr lang="fr-FR" sz="1800" dirty="0" smtClean="0"/>
              <a:t> corrigées de façon dématérialisées par d’autres professeurs que ceux de l’élève</a:t>
            </a:r>
          </a:p>
          <a:p>
            <a:pPr marL="365125" indent="-255588">
              <a:buNone/>
            </a:pPr>
            <a:r>
              <a:rPr lang="fr-FR" sz="1800" dirty="0" smtClean="0"/>
              <a:t>       - Aménagements pour les candidats en situation de handicap</a:t>
            </a:r>
          </a:p>
          <a:p>
            <a:pPr marL="365125" indent="-255588">
              <a:buNone/>
            </a:pPr>
            <a:r>
              <a:rPr lang="fr-FR" sz="1800" dirty="0" smtClean="0"/>
              <a:t>       - Commission d’harmonisation académique après chaque série d’épreuves</a:t>
            </a:r>
          </a:p>
          <a:p>
            <a:pPr marL="717550" indent="-608013">
              <a:buNone/>
            </a:pPr>
            <a:r>
              <a:rPr lang="fr-FR" sz="1800" dirty="0" smtClean="0"/>
              <a:t>       - Copies corrigées à disposition des élèves et des parents, sur une plateforme numérique, après harmonisation.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les E3C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47500" lnSpcReduction="20000"/>
          </a:bodyPr>
          <a:lstStyle/>
          <a:p>
            <a:pPr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fr-FR" sz="5900" b="1" u="sng" dirty="0" smtClean="0">
                <a:solidFill>
                  <a:srgbClr val="FF0000"/>
                </a:solidFill>
              </a:rPr>
              <a:t>Bulletin officiel n°17 du 25 avril 2019 </a:t>
            </a:r>
            <a:endParaRPr lang="fr-FR" sz="5900" b="1" u="sng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Ø"/>
            </a:pPr>
            <a:endParaRPr lang="fr-FR" b="1" dirty="0" smtClean="0"/>
          </a:p>
          <a:p>
            <a:pPr fontAlgn="base">
              <a:spcAft>
                <a:spcPct val="0"/>
              </a:spcAft>
              <a:buNone/>
            </a:pPr>
            <a:r>
              <a:rPr lang="fr-FR" dirty="0" smtClean="0">
                <a:solidFill>
                  <a:srgbClr val="0070C0"/>
                </a:solidFill>
              </a:rPr>
              <a:t>-</a:t>
            </a:r>
            <a:r>
              <a:rPr lang="fr-FR" b="1" dirty="0" smtClean="0"/>
              <a:t>Baccalauréats général et technologique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anticipées obligatoires et épreuve orale de contrôle de français - session 2021 </a:t>
            </a:r>
            <a:br>
              <a:rPr lang="fr-FR" dirty="0" smtClean="0"/>
            </a:br>
            <a:r>
              <a:rPr lang="fr-FR" dirty="0" smtClean="0"/>
              <a:t>note de service n° 2019-042 du 18-4-2019 </a:t>
            </a:r>
            <a:endParaRPr lang="fr-FR" dirty="0" smtClean="0"/>
          </a:p>
          <a:p>
            <a:pPr fontAlgn="base">
              <a:spcAft>
                <a:spcPct val="0"/>
              </a:spcAft>
              <a:buNone/>
            </a:pPr>
            <a:r>
              <a:rPr lang="fr-FR" b="1" dirty="0" smtClean="0"/>
              <a:t>-Baccalauréats </a:t>
            </a:r>
            <a:r>
              <a:rPr lang="fr-FR" b="1" dirty="0" smtClean="0"/>
              <a:t>général et technologique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d'histoire géographie - session 2021 </a:t>
            </a:r>
            <a:r>
              <a:rPr lang="fr-FR" dirty="0" smtClean="0"/>
              <a:t>note </a:t>
            </a:r>
            <a:r>
              <a:rPr lang="fr-FR" dirty="0" smtClean="0"/>
              <a:t>de service n° 2019-050 du </a:t>
            </a:r>
            <a:r>
              <a:rPr lang="fr-FR" dirty="0" smtClean="0"/>
              <a:t>18-4-2019</a:t>
            </a:r>
          </a:p>
          <a:p>
            <a:pPr marL="365125" indent="-255588" fontAlgn="base">
              <a:spcAft>
                <a:spcPct val="0"/>
              </a:spcAft>
              <a:buNone/>
            </a:pPr>
            <a:r>
              <a:rPr lang="fr-FR" dirty="0" smtClean="0"/>
              <a:t>-</a:t>
            </a:r>
            <a:r>
              <a:rPr lang="fr-FR" b="1" dirty="0" smtClean="0"/>
              <a:t>Baccalauréats </a:t>
            </a:r>
            <a:r>
              <a:rPr lang="fr-FR" b="1" dirty="0" smtClean="0"/>
              <a:t>général technologique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de langues vivantes A et B - session 2021 </a:t>
            </a:r>
            <a:br>
              <a:rPr lang="fr-FR" dirty="0" smtClean="0"/>
            </a:br>
            <a:r>
              <a:rPr lang="fr-FR" dirty="0" smtClean="0"/>
              <a:t>note de service n° 2019-056 du 18-4-2019 (NOR </a:t>
            </a:r>
            <a:r>
              <a:rPr lang="fr-FR" dirty="0" smtClean="0">
                <a:hlinkClick r:id="rId2" tooltip="MENE1910708N"/>
              </a:rPr>
              <a:t>MENE1910708N</a:t>
            </a:r>
            <a:r>
              <a:rPr lang="fr-FR" dirty="0" smtClean="0"/>
              <a:t>) </a:t>
            </a:r>
            <a:endParaRPr lang="fr-FR" dirty="0" smtClean="0"/>
          </a:p>
          <a:p>
            <a:pPr marL="365125" indent="-255588" fontAlgn="base">
              <a:spcAft>
                <a:spcPct val="0"/>
              </a:spcAft>
              <a:buNone/>
            </a:pPr>
            <a:r>
              <a:rPr lang="fr-FR" b="1" dirty="0" smtClean="0"/>
              <a:t>-Baccalauréat </a:t>
            </a:r>
            <a:r>
              <a:rPr lang="fr-FR" b="1" dirty="0" smtClean="0"/>
              <a:t>général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pour l'enseignement </a:t>
            </a:r>
            <a:r>
              <a:rPr lang="fr-FR" dirty="0" smtClean="0"/>
              <a:t>scientifique </a:t>
            </a:r>
            <a:r>
              <a:rPr lang="fr-FR" dirty="0" smtClean="0"/>
              <a:t>- session 2021 </a:t>
            </a:r>
            <a:br>
              <a:rPr lang="fr-FR" dirty="0" smtClean="0"/>
            </a:br>
            <a:r>
              <a:rPr lang="fr-FR" dirty="0" smtClean="0"/>
              <a:t>note de service n° 2019-057 du 18-4-2019 </a:t>
            </a:r>
            <a:endParaRPr lang="fr-FR" dirty="0" smtClean="0"/>
          </a:p>
          <a:p>
            <a:pPr marL="365125" indent="-255588" fontAlgn="base">
              <a:spcAft>
                <a:spcPct val="0"/>
              </a:spcAft>
              <a:buNone/>
            </a:pPr>
            <a:r>
              <a:rPr lang="fr-FR" b="1" dirty="0" smtClean="0"/>
              <a:t>-Baccalauréat </a:t>
            </a:r>
            <a:r>
              <a:rPr lang="fr-FR" b="1" dirty="0" smtClean="0"/>
              <a:t>technologique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de mathématiques - session </a:t>
            </a:r>
            <a:r>
              <a:rPr lang="fr-FR" dirty="0" smtClean="0"/>
              <a:t>2021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note de service n° 2019-058 du </a:t>
            </a:r>
            <a:r>
              <a:rPr lang="fr-FR" dirty="0" smtClean="0"/>
              <a:t>18-4-2019</a:t>
            </a:r>
          </a:p>
          <a:p>
            <a:pPr marL="365125" indent="-255588" fontAlgn="base">
              <a:spcAft>
                <a:spcPct val="0"/>
              </a:spcAft>
              <a:buNone/>
            </a:pPr>
            <a:r>
              <a:rPr lang="fr-FR" b="1" dirty="0" smtClean="0"/>
              <a:t>-Baccalauréat </a:t>
            </a:r>
            <a:r>
              <a:rPr lang="fr-FR" b="1" dirty="0" smtClean="0"/>
              <a:t>général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des enseignements de spécialité suivis uniquement pendant la classe de première de la voie générale - session 2021 </a:t>
            </a:r>
            <a:br>
              <a:rPr lang="fr-FR" dirty="0" smtClean="0"/>
            </a:br>
            <a:r>
              <a:rPr lang="fr-FR" dirty="0" smtClean="0"/>
              <a:t>note de service n° 2019-059 du 18-4-2019 </a:t>
            </a:r>
            <a:endParaRPr lang="fr-FR" dirty="0" smtClean="0"/>
          </a:p>
          <a:p>
            <a:pPr marL="365125" indent="-255588" fontAlgn="base">
              <a:spcAft>
                <a:spcPct val="0"/>
              </a:spcAft>
              <a:buNone/>
            </a:pPr>
            <a:r>
              <a:rPr lang="fr-FR" b="1" dirty="0" smtClean="0"/>
              <a:t>-Baccalauréat </a:t>
            </a:r>
            <a:r>
              <a:rPr lang="fr-FR" b="1" dirty="0" smtClean="0"/>
              <a:t>technologique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Épreuves communes de contrôle continu des enseignements de spécialité suivis uniquement pendant la classe de première de la voie technologique - session 2021 </a:t>
            </a:r>
            <a:br>
              <a:rPr lang="fr-FR" dirty="0" smtClean="0"/>
            </a:br>
            <a:r>
              <a:rPr lang="fr-FR" dirty="0" smtClean="0"/>
              <a:t>note de service n° 2019-060 du </a:t>
            </a:r>
            <a:r>
              <a:rPr lang="fr-FR" dirty="0" smtClean="0"/>
              <a:t>18-4-2019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les E3C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447675" lvl="1" indent="-358775"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EAF écrit blanc: lundi 20.01 (matin) </a:t>
            </a:r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EAF oral blanc: du vendredi 03.04 au jeudi 09.04</a:t>
            </a:r>
          </a:p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E3C n°1 : semaine du 03 au 07.02 </a:t>
            </a:r>
          </a:p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B050"/>
                </a:solidFill>
              </a:rPr>
              <a:t>E3C n°2 : semaine du 11 au 15.05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Le calendrier </a:t>
            </a:r>
            <a:r>
              <a:rPr lang="fr-FR" smtClean="0"/>
              <a:t>de l’année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Choix de 3 spés (3X4h) pour l’année de 1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ère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Abandon d’une spé en fin de 1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ère</a:t>
            </a:r>
            <a:r>
              <a:rPr lang="fr-FR" sz="2800" b="1" dirty="0" smtClean="0">
                <a:solidFill>
                  <a:srgbClr val="FF0000"/>
                </a:solidFill>
              </a:rPr>
              <a:t> (notification pour le conseil du 2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800" b="1" dirty="0" smtClean="0">
                <a:solidFill>
                  <a:srgbClr val="FF0000"/>
                </a:solidFill>
              </a:rPr>
              <a:t> trimestre)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  2 spés en terminale (2X6h)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</a:rPr>
              <a:t>3 spés imposées en 1STMG (2X4h, 1X7h)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</a:rPr>
              <a:t>En terminale, pour la spécialité Management et Sciences de Gestion et Numérique choix d’un enseignement spécifique (GF, Mercatique ou RH)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       2 spés en terminale (1X10h, 1X6h)</a:t>
            </a:r>
          </a:p>
          <a:p>
            <a:pPr>
              <a:buFont typeface="Wingdings" pitchFamily="2" charset="2"/>
              <a:buChar char="Ø"/>
            </a:pPr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L’orientation: les spécialités</a:t>
            </a:r>
            <a:endParaRPr lang="fr-FR" dirty="0"/>
          </a:p>
        </p:txBody>
      </p:sp>
      <p:sp>
        <p:nvSpPr>
          <p:cNvPr id="4" name="Flèche droite à entaille 3"/>
          <p:cNvSpPr/>
          <p:nvPr/>
        </p:nvSpPr>
        <p:spPr>
          <a:xfrm>
            <a:off x="755576" y="2924944"/>
            <a:ext cx="474352" cy="14401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à entaille 4"/>
          <p:cNvSpPr/>
          <p:nvPr/>
        </p:nvSpPr>
        <p:spPr>
          <a:xfrm>
            <a:off x="827584" y="5445224"/>
            <a:ext cx="47435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</p:spPr>
        <p:txBody>
          <a:bodyPr>
            <a:normAutofit fontScale="85000" lnSpcReduction="20000"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Choix d’option possible en 1</a:t>
            </a:r>
            <a:r>
              <a:rPr lang="fr-FR" sz="2800" b="1" baseline="30000" dirty="0" smtClean="0">
                <a:solidFill>
                  <a:srgbClr val="00B050"/>
                </a:solidFill>
              </a:rPr>
              <a:t>ère</a:t>
            </a:r>
            <a:r>
              <a:rPr lang="fr-FR" sz="2800" b="1" dirty="0" smtClean="0">
                <a:solidFill>
                  <a:srgbClr val="00B050"/>
                </a:solidFill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</a:rPr>
              <a:t>Genérale</a:t>
            </a:r>
            <a:r>
              <a:rPr lang="fr-FR" sz="2800" b="1" dirty="0" smtClean="0">
                <a:solidFill>
                  <a:srgbClr val="00B050"/>
                </a:solidFill>
              </a:rPr>
              <a:t>: CAV, Section Euro Allemand, LVC (chinois ou </a:t>
            </a:r>
            <a:r>
              <a:rPr lang="fr-FR" sz="2800" b="1" dirty="0" err="1" smtClean="0">
                <a:solidFill>
                  <a:srgbClr val="00B050"/>
                </a:solidFill>
              </a:rPr>
              <a:t>Ita</a:t>
            </a:r>
            <a:r>
              <a:rPr lang="fr-FR" sz="2800" b="1" dirty="0" smtClean="0">
                <a:solidFill>
                  <a:srgbClr val="00B050"/>
                </a:solidFill>
              </a:rPr>
              <a:t>), Latin.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Choix d’option possible en 1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ère</a:t>
            </a:r>
            <a:r>
              <a:rPr lang="fr-FR" sz="2800" b="1" dirty="0" smtClean="0">
                <a:solidFill>
                  <a:srgbClr val="0070C0"/>
                </a:solidFill>
              </a:rPr>
              <a:t> Technologique: CAV, Section Euro Anglais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En Terminale Générale, possibilité de: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		- ne pas en prendre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		- garder son option de 1</a:t>
            </a:r>
            <a:r>
              <a:rPr lang="fr-FR" sz="2800" b="1" baseline="30000" dirty="0" smtClean="0">
                <a:solidFill>
                  <a:srgbClr val="00B050"/>
                </a:solidFill>
              </a:rPr>
              <a:t>ère</a:t>
            </a:r>
            <a:endParaRPr lang="fr-FR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		- Et/ou prendre une des 3 options 	suivantes: maths complémentaires / maths expertes / droit et grands enjeux du monde contemporain.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En Terminale Technologique, possibilité de: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		- ne pas en prendre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		- garder son/ses option(s) de 1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ère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L’orientation: les options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00"/>
                </a:solidFill>
              </a:rPr>
              <a:t>Des épreuves ponctuelles,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passées en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et en terminale, qui comptent pour </a:t>
            </a:r>
            <a:r>
              <a:rPr lang="fr-FR" sz="2800" u="sng" dirty="0" smtClean="0"/>
              <a:t>60 % </a:t>
            </a:r>
            <a:r>
              <a:rPr lang="fr-FR" sz="2800" dirty="0" smtClean="0"/>
              <a:t>de la note finale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00B050"/>
                </a:solidFill>
              </a:rPr>
              <a:t>Un contrôle continu,</a:t>
            </a:r>
            <a:r>
              <a:rPr lang="fr-FR" sz="2800" b="1" dirty="0" smtClean="0"/>
              <a:t> </a:t>
            </a:r>
            <a:r>
              <a:rPr lang="fr-FR" sz="2800" dirty="0" smtClean="0"/>
              <a:t>passé en 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et en terminale,  qui compte pour </a:t>
            </a:r>
            <a:r>
              <a:rPr lang="fr-FR" sz="2800" u="sng" dirty="0" smtClean="0"/>
              <a:t>40 % </a:t>
            </a:r>
            <a:r>
              <a:rPr lang="fr-FR" sz="2800" dirty="0" smtClean="0"/>
              <a:t>de la note finale </a:t>
            </a:r>
          </a:p>
          <a:p>
            <a:pPr lvl="2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u="sng" dirty="0" smtClean="0">
                <a:latin typeface="Arial" pitchFamily="34" charset="0"/>
                <a:cs typeface="Arial" pitchFamily="34" charset="0"/>
              </a:rPr>
              <a:t>30 %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d'épreuves communes de contrôle continu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(E3C)</a:t>
            </a:r>
          </a:p>
          <a:p>
            <a:pPr lvl="2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u="sng" dirty="0" smtClean="0">
                <a:latin typeface="Arial" pitchFamily="34" charset="0"/>
                <a:cs typeface="Arial" pitchFamily="34" charset="0"/>
              </a:rPr>
              <a:t>10 %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bulletins scolaires de 1ère et de Terminale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(note de livret)</a:t>
            </a: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Bac 2021: les épreuves</a:t>
            </a:r>
            <a:endParaRPr lang="fr-FR" dirty="0"/>
          </a:p>
        </p:txBody>
      </p:sp>
      <p:sp>
        <p:nvSpPr>
          <p:cNvPr id="4" name="Flèche droite à entaille 3"/>
          <p:cNvSpPr/>
          <p:nvPr/>
        </p:nvSpPr>
        <p:spPr>
          <a:xfrm>
            <a:off x="467544" y="4797152"/>
            <a:ext cx="474352" cy="14401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à entaille 4"/>
          <p:cNvSpPr/>
          <p:nvPr/>
        </p:nvSpPr>
        <p:spPr>
          <a:xfrm>
            <a:off x="467544" y="5301208"/>
            <a:ext cx="474352" cy="14401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les épreuves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9066"/>
            <a:ext cx="7920880" cy="525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les épreuves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9066"/>
            <a:ext cx="7632848" cy="51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Fin de 1</a:t>
            </a:r>
            <a:r>
              <a:rPr lang="fr-FR" b="1" baseline="30000" dirty="0" smtClean="0">
                <a:solidFill>
                  <a:srgbClr val="FF0000"/>
                </a:solidFill>
              </a:rPr>
              <a:t>ère</a:t>
            </a:r>
            <a:r>
              <a:rPr lang="fr-FR" b="1" dirty="0" smtClean="0">
                <a:solidFill>
                  <a:srgbClr val="FF0000"/>
                </a:solidFill>
              </a:rPr>
              <a:t>: épreuves de français </a:t>
            </a:r>
          </a:p>
          <a:p>
            <a:pPr lvl="2">
              <a:buNone/>
            </a:pPr>
            <a:r>
              <a:rPr lang="fr-FR" b="1" dirty="0" smtClean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- 1 écrit de 4h (Voie Générale: 1 commentaire ou 1 dissertation / Voie Technologique: 1 commentaire ou 1 contraction de texte suivie d’1 essai)</a:t>
            </a:r>
          </a:p>
          <a:p>
            <a:pPr lvl="2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	- 1 oral (20 minutes  + 30 minutes de préparation) à partir du « descriptif des activités » donné par le professeur</a:t>
            </a:r>
          </a:p>
          <a:p>
            <a:pPr lvl="2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Fin de terminale: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		- 3 épreuves écrites: philosophie, spécialité 1, spécialité 2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		- 1 grand oral (20 minutes) portant sur 1 des  spécialités suivies en 1</a:t>
            </a:r>
            <a:r>
              <a:rPr lang="fr-FR" baseline="30000" dirty="0" smtClean="0">
                <a:solidFill>
                  <a:srgbClr val="0070C0"/>
                </a:solidFill>
              </a:rPr>
              <a:t>ère</a:t>
            </a:r>
            <a:r>
              <a:rPr lang="fr-FR" dirty="0" smtClean="0">
                <a:solidFill>
                  <a:srgbClr val="0070C0"/>
                </a:solidFill>
              </a:rPr>
              <a:t> et terminale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les épreuves finales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10% de la note du baccalauréat.</a:t>
            </a:r>
          </a:p>
          <a:p>
            <a:pPr>
              <a:buFont typeface="Wingdings" pitchFamily="2" charset="2"/>
              <a:buChar char="Ø"/>
            </a:pPr>
            <a:r>
              <a:rPr lang="fr-FR" u="sng" dirty="0" smtClean="0"/>
              <a:t> </a:t>
            </a:r>
            <a:r>
              <a:rPr lang="fr-FR" b="1" u="sng" dirty="0" smtClean="0"/>
              <a:t>Moyenne annuelle de toutes les disciplines </a:t>
            </a:r>
            <a:r>
              <a:rPr lang="fr-FR" dirty="0" smtClean="0"/>
              <a:t>(non comprises les notes obtenues au titre des E3C) </a:t>
            </a:r>
            <a:r>
              <a:rPr lang="fr-FR" b="1" dirty="0" smtClean="0"/>
              <a:t>de l’année de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coef</a:t>
            </a:r>
            <a:r>
              <a:rPr lang="fr-FR" dirty="0" smtClean="0"/>
              <a:t> 5) </a:t>
            </a:r>
            <a:r>
              <a:rPr lang="fr-FR" b="1" dirty="0" smtClean="0"/>
              <a:t>et de l’année de terminale </a:t>
            </a:r>
            <a:r>
              <a:rPr lang="fr-FR" dirty="0" smtClean="0"/>
              <a:t>(</a:t>
            </a:r>
            <a:r>
              <a:rPr lang="fr-FR" dirty="0" err="1" smtClean="0"/>
              <a:t>coef</a:t>
            </a:r>
            <a:r>
              <a:rPr lang="fr-FR" dirty="0" smtClean="0"/>
              <a:t> 5)</a:t>
            </a:r>
          </a:p>
          <a:p>
            <a:pPr>
              <a:buFont typeface="Wingdings" pitchFamily="2" charset="2"/>
              <a:buChar char="Ø"/>
            </a:pPr>
            <a:r>
              <a:rPr lang="fr-FR" b="1" u="sng" dirty="0" smtClean="0"/>
              <a:t>Toutes les matières comptent à parts égales </a:t>
            </a:r>
          </a:p>
          <a:p>
            <a:pPr>
              <a:buFont typeface="Wingdings" pitchFamily="2" charset="2"/>
              <a:buChar char="Ø"/>
            </a:pPr>
            <a:r>
              <a:rPr lang="fr-FR" b="1" u="sng" dirty="0" smtClean="0"/>
              <a:t>2 enseignements optionnels maximum </a:t>
            </a:r>
            <a:r>
              <a:rPr lang="fr-FR" dirty="0" smtClean="0"/>
              <a:t>pris en compte (cas particulier : pour le latin, les points supérieurs à 10 sont affectés d’un </a:t>
            </a:r>
            <a:r>
              <a:rPr lang="fr-FR" dirty="0" err="1" smtClean="0"/>
              <a:t>coef</a:t>
            </a:r>
            <a:r>
              <a:rPr lang="fr-FR" dirty="0" smtClean="0"/>
              <a:t> 3 et s’ajoutent au nombre total de points obtenus au bac - </a:t>
            </a:r>
            <a:r>
              <a:rPr lang="fr-FR" b="1" u="sng" dirty="0" smtClean="0"/>
              <a:t>bonus LCA</a:t>
            </a:r>
            <a:r>
              <a:rPr lang="fr-FR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Au-delà de 2 options suivies, les deux meilleures moyennes sont prises en compte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Quel que soit le nombre d’options, les </a:t>
            </a:r>
            <a:r>
              <a:rPr lang="fr-FR" b="1" u="sng" dirty="0" smtClean="0"/>
              <a:t>notes de DNL </a:t>
            </a:r>
            <a:r>
              <a:rPr lang="fr-FR" dirty="0" smtClean="0"/>
              <a:t>sont toujours prises en compte dans le calcul de la note du livret  (hors note de contrôle continu obtenue à l’épreuve orale spécifique) pour l’année suivie / Indication de la mention européenne sur le bac seulement si la matière a été suivie durant les 2 années.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fr-FR" dirty="0" smtClean="0"/>
              <a:t>Bac 2021: la note de livret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987425"/>
          </a:xfrm>
        </p:spPr>
        <p:txBody>
          <a:bodyPr/>
          <a:lstStyle/>
          <a:p>
            <a:pPr algn="ctr">
              <a:defRPr/>
            </a:pPr>
            <a:r>
              <a:rPr lang="fr-FR" sz="2400" dirty="0" smtClean="0"/>
              <a:t>Bac 2021: les E3C</a:t>
            </a:r>
            <a:endParaRPr lang="fr-FR" sz="2200" dirty="0"/>
          </a:p>
        </p:txBody>
      </p:sp>
      <p:sp>
        <p:nvSpPr>
          <p:cNvPr id="5120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547FA-20E4-475B-8834-94BD7E9D12E5}" type="slidenum">
              <a:rPr 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288" y="1196975"/>
          <a:ext cx="8547100" cy="463304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081560"/>
                <a:gridCol w="3273568"/>
                <a:gridCol w="3191972"/>
              </a:tblGrid>
              <a:tr h="34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"/>
                        </a:rPr>
                        <a:t>Contrôle continu</a:t>
                      </a:r>
                      <a:endParaRPr lang="fr-FR" sz="1600" dirty="0"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"/>
                        </a:rPr>
                        <a:t>Voie générale</a:t>
                      </a:r>
                      <a:endParaRPr lang="fr-FR" sz="1600" dirty="0"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"/>
                        </a:rPr>
                        <a:t>Voie technologique</a:t>
                      </a:r>
                      <a:endParaRPr lang="fr-FR" sz="1600" dirty="0"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6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Classe de première </a:t>
                      </a: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1</a:t>
                      </a:r>
                      <a:r>
                        <a:rPr lang="fr-FR" sz="1600" baseline="300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re</a:t>
                      </a: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 </a:t>
                      </a: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série d’épreuves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2</a:t>
                      </a:r>
                      <a:r>
                        <a:rPr lang="fr-FR" sz="1600" baseline="300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 trimestre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 </a:t>
                      </a:r>
                      <a:endParaRPr lang="fr-FR" sz="16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75285" marR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Histoire géographie</a:t>
                      </a:r>
                    </a:p>
                    <a:p>
                      <a:pPr marL="375285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LVA</a:t>
                      </a:r>
                      <a:endParaRPr lang="fr-FR" sz="1600" dirty="0">
                        <a:solidFill>
                          <a:srgbClr val="0070C0"/>
                        </a:solidFill>
                        <a:effectLst/>
                        <a:latin typeface="Arial "/>
                      </a:endParaRPr>
                    </a:p>
                    <a:p>
                      <a:pPr marL="375285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LVB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5285" marR="0" indent="-28575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Histoire géographie</a:t>
                      </a:r>
                    </a:p>
                    <a:p>
                      <a:pPr marL="37528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LVA</a:t>
                      </a:r>
                      <a:endParaRPr lang="fr-FR" sz="1600" dirty="0">
                        <a:solidFill>
                          <a:srgbClr val="0070C0"/>
                        </a:solidFill>
                        <a:effectLst/>
                        <a:latin typeface="Arial "/>
                      </a:endParaRPr>
                    </a:p>
                    <a:p>
                      <a:pPr marL="37528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LVB </a:t>
                      </a:r>
                    </a:p>
                    <a:p>
                      <a:pPr marL="37528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70C0"/>
                          </a:solidFill>
                          <a:effectLst/>
                          <a:latin typeface="Arial "/>
                        </a:rPr>
                        <a:t>Mathématiques </a:t>
                      </a:r>
                      <a:endParaRPr lang="fr-FR" sz="1600" dirty="0">
                        <a:solidFill>
                          <a:srgbClr val="0070C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9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Classe de première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2</a:t>
                      </a:r>
                      <a:r>
                        <a:rPr lang="fr-FR" sz="1600" baseline="300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 série d’épreuves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3</a:t>
                      </a:r>
                      <a:r>
                        <a:rPr lang="fr-FR" sz="1600" baseline="300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 trimestre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6875" marR="0" indent="-28575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Histoire géographie 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LVA 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</a:endParaRP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LVB 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Enseignement 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scientifique 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Enseignement de spécialité  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abandonné en fin de 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1</a:t>
                      </a:r>
                      <a:r>
                        <a:rPr lang="fr-FR" sz="1600" baseline="300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ère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 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6875" marR="0" indent="-28575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Histoire géographie 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LVA 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</a:endParaRP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LVB 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Mathématiques 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</a:endParaRPr>
                    </a:p>
                    <a:p>
                      <a:pPr marL="37592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Enseignement de spécialité </a:t>
                      </a:r>
                      <a:r>
                        <a:rPr lang="fr-FR" sz="1600" dirty="0" smtClean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abandonné en fin de </a:t>
                      </a:r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Arial "/>
                        </a:rPr>
                        <a:t>1ère 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7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Classe de terminale </a:t>
                      </a:r>
                      <a:endParaRPr lang="fr-FR" sz="1600" dirty="0" smtClean="0">
                        <a:solidFill>
                          <a:srgbClr val="FF0000"/>
                        </a:solidFill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3</a:t>
                      </a:r>
                      <a:r>
                        <a:rPr lang="fr-FR" sz="1600" baseline="30000" dirty="0" smtClean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e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série 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d’épreuves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LVA (écrit et oral)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LVB (écrit et oral)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Histoire géographie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Enseignement scientifique 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LVA (écrit et oral)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LVB (écrit et oral)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Histoire géographie</a:t>
                      </a:r>
                    </a:p>
                    <a:p>
                      <a:pPr marL="396875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"/>
                        </a:rPr>
                        <a:t>Mathématiques 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24" name="ZoneTexte 1"/>
          <p:cNvSpPr txBox="1">
            <a:spLocks noChangeArrowheads="1"/>
          </p:cNvSpPr>
          <p:nvPr/>
        </p:nvSpPr>
        <p:spPr bwMode="auto">
          <a:xfrm>
            <a:off x="395288" y="5867400"/>
            <a:ext cx="828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500" i="1">
                <a:latin typeface="Arial "/>
              </a:rPr>
              <a:t>Cadrage des épreuves : cf. </a:t>
            </a:r>
            <a:r>
              <a:rPr lang="fr-FR" altLang="fr-FR" sz="1500" i="1">
                <a:latin typeface="Arial "/>
                <a:hlinkClick r:id="rId3"/>
              </a:rPr>
              <a:t>notes de service n° 2019-056  et suivantes du 18-4-2019</a:t>
            </a:r>
            <a:endParaRPr lang="fr-FR" altLang="fr-FR" sz="1500" i="1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529</TotalTime>
  <Words>445</Words>
  <Application>Microsoft Office PowerPoint</Application>
  <PresentationFormat>Affichage à l'écran (4:3)</PresentationFormat>
  <Paragraphs>115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Rotonde</vt:lpstr>
      <vt:lpstr>Diapositive 1</vt:lpstr>
      <vt:lpstr>L’orientation: les spécialités</vt:lpstr>
      <vt:lpstr>L’orientation: les options</vt:lpstr>
      <vt:lpstr>Bac 2021: les épreuves</vt:lpstr>
      <vt:lpstr>Bac 2021: les épreuves</vt:lpstr>
      <vt:lpstr>Bac 2021: les épreuves</vt:lpstr>
      <vt:lpstr>Bac 2021: les épreuves finales</vt:lpstr>
      <vt:lpstr>Bac 2021: la note de livret</vt:lpstr>
      <vt:lpstr>Bac 2021: les E3C</vt:lpstr>
      <vt:lpstr>Bac 2021: les E3C</vt:lpstr>
      <vt:lpstr>Bac 2021: les E3C</vt:lpstr>
      <vt:lpstr>Le calendrier de l’année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 Bac 2021</dc:title>
  <dc:creator>Isabelle</dc:creator>
  <cp:lastModifiedBy>veronique.paris</cp:lastModifiedBy>
  <cp:revision>63</cp:revision>
  <dcterms:created xsi:type="dcterms:W3CDTF">2019-08-26T18:02:30Z</dcterms:created>
  <dcterms:modified xsi:type="dcterms:W3CDTF">2019-10-05T07:36:46Z</dcterms:modified>
</cp:coreProperties>
</file>