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67"/>
  </p:notesMasterIdLst>
  <p:sldIdLst>
    <p:sldId id="257" r:id="rId2"/>
    <p:sldId id="264" r:id="rId3"/>
    <p:sldId id="360" r:id="rId4"/>
    <p:sldId id="361" r:id="rId5"/>
    <p:sldId id="258" r:id="rId6"/>
    <p:sldId id="259" r:id="rId7"/>
    <p:sldId id="262" r:id="rId8"/>
    <p:sldId id="263" r:id="rId9"/>
    <p:sldId id="359" r:id="rId10"/>
    <p:sldId id="358" r:id="rId11"/>
    <p:sldId id="266" r:id="rId12"/>
    <p:sldId id="267" r:id="rId13"/>
    <p:sldId id="270" r:id="rId14"/>
    <p:sldId id="274" r:id="rId15"/>
    <p:sldId id="275" r:id="rId16"/>
    <p:sldId id="276" r:id="rId17"/>
    <p:sldId id="331" r:id="rId18"/>
    <p:sldId id="280" r:id="rId19"/>
    <p:sldId id="281" r:id="rId20"/>
    <p:sldId id="282" r:id="rId21"/>
    <p:sldId id="285" r:id="rId22"/>
    <p:sldId id="286" r:id="rId23"/>
    <p:sldId id="332" r:id="rId24"/>
    <p:sldId id="333" r:id="rId25"/>
    <p:sldId id="334" r:id="rId26"/>
    <p:sldId id="335" r:id="rId27"/>
    <p:sldId id="336" r:id="rId28"/>
    <p:sldId id="289" r:id="rId29"/>
    <p:sldId id="290" r:id="rId30"/>
    <p:sldId id="292" r:id="rId31"/>
    <p:sldId id="294" r:id="rId32"/>
    <p:sldId id="295" r:id="rId33"/>
    <p:sldId id="297" r:id="rId34"/>
    <p:sldId id="298" r:id="rId35"/>
    <p:sldId id="310" r:id="rId36"/>
    <p:sldId id="301" r:id="rId37"/>
    <p:sldId id="302" r:id="rId38"/>
    <p:sldId id="303" r:id="rId39"/>
    <p:sldId id="304" r:id="rId40"/>
    <p:sldId id="305" r:id="rId41"/>
    <p:sldId id="308" r:id="rId42"/>
    <p:sldId id="315" r:id="rId43"/>
    <p:sldId id="312" r:id="rId44"/>
    <p:sldId id="313" r:id="rId45"/>
    <p:sldId id="314" r:id="rId46"/>
    <p:sldId id="317" r:id="rId47"/>
    <p:sldId id="318" r:id="rId48"/>
    <p:sldId id="319" r:id="rId49"/>
    <p:sldId id="327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52" r:id="rId64"/>
    <p:sldId id="356" r:id="rId65"/>
    <p:sldId id="357" r:id="rId6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CC0099"/>
    <a:srgbClr val="FF66FF"/>
    <a:srgbClr val="FF00FF"/>
    <a:srgbClr val="FF99FF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17" autoAdjust="0"/>
    <p:restoredTop sz="94660"/>
  </p:normalViewPr>
  <p:slideViewPr>
    <p:cSldViewPr>
      <p:cViewPr varScale="1">
        <p:scale>
          <a:sx n="110" d="100"/>
          <a:sy n="110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77B89-F0FB-4657-BAA5-A5F28D07EDB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7148657-670C-4669-9B3B-CDB42201F978}">
      <dgm:prSet phldrT="[Texte]"/>
      <dgm:spPr/>
      <dgm:t>
        <a:bodyPr/>
        <a:lstStyle/>
        <a:p>
          <a:r>
            <a:rPr lang="fr-FR" b="1" dirty="0" smtClean="0">
              <a:solidFill>
                <a:srgbClr val="FFFF00"/>
              </a:solidFill>
            </a:rPr>
            <a:t>LICENCES</a:t>
          </a:r>
          <a:r>
            <a:rPr lang="fr-FR" dirty="0" smtClean="0"/>
            <a:t>:                              Histoire, Géographie-Aménagement, Sciences de l’Homme, Sciences Sociales, Droit, Sciences de l’éducation, Information – Communication…</a:t>
          </a:r>
          <a:endParaRPr lang="fr-FR" dirty="0"/>
        </a:p>
      </dgm:t>
    </dgm:pt>
    <dgm:pt modelId="{2BB8F3E4-8EBB-440F-B927-459E9228AF37}" type="parTrans" cxnId="{CF48F0A7-8CD2-40F8-8FD2-56FC64306B7D}">
      <dgm:prSet/>
      <dgm:spPr/>
      <dgm:t>
        <a:bodyPr/>
        <a:lstStyle/>
        <a:p>
          <a:endParaRPr lang="fr-FR"/>
        </a:p>
      </dgm:t>
    </dgm:pt>
    <dgm:pt modelId="{69F9DD32-8834-4F8A-84FD-40A8FE71F4EB}" type="sibTrans" cxnId="{CF48F0A7-8CD2-40F8-8FD2-56FC64306B7D}">
      <dgm:prSet/>
      <dgm:spPr/>
      <dgm:t>
        <a:bodyPr/>
        <a:lstStyle/>
        <a:p>
          <a:endParaRPr lang="fr-FR"/>
        </a:p>
      </dgm:t>
    </dgm:pt>
    <dgm:pt modelId="{120D8725-402E-4A4E-BBBE-6E33F82F9DB5}">
      <dgm:prSet phldrT="[Texte]"/>
      <dgm:spPr/>
      <dgm:t>
        <a:bodyPr/>
        <a:lstStyle/>
        <a:p>
          <a:r>
            <a:rPr lang="fr-FR" b="1" dirty="0" smtClean="0">
              <a:solidFill>
                <a:srgbClr val="FFFF00"/>
              </a:solidFill>
            </a:rPr>
            <a:t>CPGE:                                           </a:t>
          </a:r>
          <a:r>
            <a:rPr lang="fr-FR" dirty="0" smtClean="0"/>
            <a:t>Classes Préparatoires aux Grandes Ecoles  Littéraires ou Economiques</a:t>
          </a:r>
          <a:endParaRPr lang="fr-FR" dirty="0"/>
        </a:p>
      </dgm:t>
    </dgm:pt>
    <dgm:pt modelId="{D153BDAC-5199-4195-8121-E45EB81A79F5}" type="parTrans" cxnId="{10964B55-F22A-4A21-96FD-39FB622DDB4B}">
      <dgm:prSet/>
      <dgm:spPr/>
      <dgm:t>
        <a:bodyPr/>
        <a:lstStyle/>
        <a:p>
          <a:endParaRPr lang="fr-FR"/>
        </a:p>
      </dgm:t>
    </dgm:pt>
    <dgm:pt modelId="{508DE0CE-E92A-44FC-9C43-83352DEA0F47}" type="sibTrans" cxnId="{10964B55-F22A-4A21-96FD-39FB622DDB4B}">
      <dgm:prSet/>
      <dgm:spPr/>
      <dgm:t>
        <a:bodyPr/>
        <a:lstStyle/>
        <a:p>
          <a:endParaRPr lang="fr-FR"/>
        </a:p>
      </dgm:t>
    </dgm:pt>
    <dgm:pt modelId="{F57CA0DE-6D22-4309-B056-8F335E08B55B}">
      <dgm:prSet phldrT="[Texte]"/>
      <dgm:spPr/>
      <dgm:t>
        <a:bodyPr/>
        <a:lstStyle/>
        <a:p>
          <a:r>
            <a:rPr lang="fr-FR" b="1" dirty="0" smtClean="0">
              <a:solidFill>
                <a:srgbClr val="FFFF00"/>
              </a:solidFill>
            </a:rPr>
            <a:t>ECOLES:                                              </a:t>
          </a:r>
          <a:r>
            <a:rPr lang="fr-FR" dirty="0" smtClean="0"/>
            <a:t>IEP, Ecole de Journalisme, Ecole de Commerce  et de Management</a:t>
          </a:r>
          <a:endParaRPr lang="fr-FR" dirty="0"/>
        </a:p>
      </dgm:t>
    </dgm:pt>
    <dgm:pt modelId="{DF5DE213-7154-4C7C-8F35-4C91A4DF43B1}" type="parTrans" cxnId="{BFC0B7C1-99B2-4A46-8700-2CE4ED752D3E}">
      <dgm:prSet/>
      <dgm:spPr/>
      <dgm:t>
        <a:bodyPr/>
        <a:lstStyle/>
        <a:p>
          <a:endParaRPr lang="fr-FR"/>
        </a:p>
      </dgm:t>
    </dgm:pt>
    <dgm:pt modelId="{4E6E380C-EF58-4120-96C7-928C0B3CA9B7}" type="sibTrans" cxnId="{BFC0B7C1-99B2-4A46-8700-2CE4ED752D3E}">
      <dgm:prSet/>
      <dgm:spPr/>
      <dgm:t>
        <a:bodyPr/>
        <a:lstStyle/>
        <a:p>
          <a:endParaRPr lang="fr-FR"/>
        </a:p>
      </dgm:t>
    </dgm:pt>
    <dgm:pt modelId="{6447A5A8-3D5E-43B4-885D-EDD65CA5559D}">
      <dgm:prSet phldrT="[Texte]"/>
      <dgm:spPr/>
      <dgm:t>
        <a:bodyPr/>
        <a:lstStyle/>
        <a:p>
          <a:r>
            <a:rPr lang="fr-FR" b="1" dirty="0" smtClean="0">
              <a:solidFill>
                <a:srgbClr val="FFFF00"/>
              </a:solidFill>
            </a:rPr>
            <a:t>BUT et BTS:                              </a:t>
          </a:r>
          <a:r>
            <a:rPr lang="fr-FR" dirty="0" smtClean="0"/>
            <a:t>Information-Communication, Gestion et Management, Carrières Juridiques et Sociales</a:t>
          </a:r>
          <a:endParaRPr lang="fr-FR" dirty="0"/>
        </a:p>
      </dgm:t>
    </dgm:pt>
    <dgm:pt modelId="{E079E4AF-4E58-4C08-B252-2D6FB5D6F6ED}" type="parTrans" cxnId="{22AE02AC-0AEB-481E-B905-0D34AA074EBC}">
      <dgm:prSet/>
      <dgm:spPr/>
      <dgm:t>
        <a:bodyPr/>
        <a:lstStyle/>
        <a:p>
          <a:endParaRPr lang="fr-FR"/>
        </a:p>
      </dgm:t>
    </dgm:pt>
    <dgm:pt modelId="{9E30097C-8D62-4147-94A8-F22155A09B7B}" type="sibTrans" cxnId="{22AE02AC-0AEB-481E-B905-0D34AA074EBC}">
      <dgm:prSet/>
      <dgm:spPr/>
      <dgm:t>
        <a:bodyPr/>
        <a:lstStyle/>
        <a:p>
          <a:endParaRPr lang="fr-FR"/>
        </a:p>
      </dgm:t>
    </dgm:pt>
    <dgm:pt modelId="{58F52740-4FBA-494C-804D-F66E066FA038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dirty="0" smtClean="0"/>
            <a:t>HGGSP</a:t>
          </a:r>
          <a:endParaRPr lang="fr-FR" dirty="0"/>
        </a:p>
      </dgm:t>
    </dgm:pt>
    <dgm:pt modelId="{B16CF6CB-99E8-42B9-B005-F9835655059C}" type="parTrans" cxnId="{D705BC03-99E0-414E-9743-807216DEAA2B}">
      <dgm:prSet/>
      <dgm:spPr/>
      <dgm:t>
        <a:bodyPr/>
        <a:lstStyle/>
        <a:p>
          <a:endParaRPr lang="fr-FR"/>
        </a:p>
      </dgm:t>
    </dgm:pt>
    <dgm:pt modelId="{B91B8F22-78C6-4E39-A35C-2F8C0C047A04}" type="sibTrans" cxnId="{D705BC03-99E0-414E-9743-807216DEAA2B}">
      <dgm:prSet/>
      <dgm:spPr/>
      <dgm:t>
        <a:bodyPr/>
        <a:lstStyle/>
        <a:p>
          <a:endParaRPr lang="fr-FR"/>
        </a:p>
      </dgm:t>
    </dgm:pt>
    <dgm:pt modelId="{B9CDD6CD-12E4-4AD0-8FB4-F125679B8D8E}" type="pres">
      <dgm:prSet presAssocID="{3CB77B89-F0FB-4657-BAA5-A5F28D07ED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0000B59-789B-4E51-B9E0-702B68A2AC1F}" type="pres">
      <dgm:prSet presAssocID="{07148657-670C-4669-9B3B-CDB42201F9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ACC774-A521-46CA-9B2F-67E7623804DD}" type="pres">
      <dgm:prSet presAssocID="{69F9DD32-8834-4F8A-84FD-40A8FE71F4EB}" presName="sibTrans" presStyleCnt="0"/>
      <dgm:spPr/>
    </dgm:pt>
    <dgm:pt modelId="{E502BC26-2A25-41B0-9002-35C88939FF84}" type="pres">
      <dgm:prSet presAssocID="{120D8725-402E-4A4E-BBBE-6E33F82F9DB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68209F-D929-4914-928C-65CB237BC338}" type="pres">
      <dgm:prSet presAssocID="{508DE0CE-E92A-44FC-9C43-83352DEA0F47}" presName="sibTrans" presStyleCnt="0"/>
      <dgm:spPr/>
    </dgm:pt>
    <dgm:pt modelId="{66532E46-1EAF-4FC2-9533-313F33291489}" type="pres">
      <dgm:prSet presAssocID="{F57CA0DE-6D22-4309-B056-8F335E08B55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BC4829-A2A1-4C58-A7D8-135137F5E1C3}" type="pres">
      <dgm:prSet presAssocID="{4E6E380C-EF58-4120-96C7-928C0B3CA9B7}" presName="sibTrans" presStyleCnt="0"/>
      <dgm:spPr/>
    </dgm:pt>
    <dgm:pt modelId="{06C21DB9-A58F-487F-9FC5-ACACC902A0DD}" type="pres">
      <dgm:prSet presAssocID="{6447A5A8-3D5E-43B4-885D-EDD65CA5559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00937C-1332-433B-A4C9-C9A571CCCCA5}" type="pres">
      <dgm:prSet presAssocID="{9E30097C-8D62-4147-94A8-F22155A09B7B}" presName="sibTrans" presStyleCnt="0"/>
      <dgm:spPr/>
    </dgm:pt>
    <dgm:pt modelId="{BD63F4C2-6157-4765-AB0F-09FA3CFA54DA}" type="pres">
      <dgm:prSet presAssocID="{58F52740-4FBA-494C-804D-F66E066FA03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705BC03-99E0-414E-9743-807216DEAA2B}" srcId="{3CB77B89-F0FB-4657-BAA5-A5F28D07EDB7}" destId="{58F52740-4FBA-494C-804D-F66E066FA038}" srcOrd="4" destOrd="0" parTransId="{B16CF6CB-99E8-42B9-B005-F9835655059C}" sibTransId="{B91B8F22-78C6-4E39-A35C-2F8C0C047A04}"/>
    <dgm:cxn modelId="{A7A244DF-42F9-488E-8D2A-DA89DBF9E5E7}" type="presOf" srcId="{58F52740-4FBA-494C-804D-F66E066FA038}" destId="{BD63F4C2-6157-4765-AB0F-09FA3CFA54DA}" srcOrd="0" destOrd="0" presId="urn:microsoft.com/office/officeart/2005/8/layout/default"/>
    <dgm:cxn modelId="{0803B292-6396-463F-82C2-4868C8014D48}" type="presOf" srcId="{6447A5A8-3D5E-43B4-885D-EDD65CA5559D}" destId="{06C21DB9-A58F-487F-9FC5-ACACC902A0DD}" srcOrd="0" destOrd="0" presId="urn:microsoft.com/office/officeart/2005/8/layout/default"/>
    <dgm:cxn modelId="{374C888D-ADD0-43D6-A83C-157AAA5D5C50}" type="presOf" srcId="{F57CA0DE-6D22-4309-B056-8F335E08B55B}" destId="{66532E46-1EAF-4FC2-9533-313F33291489}" srcOrd="0" destOrd="0" presId="urn:microsoft.com/office/officeart/2005/8/layout/default"/>
    <dgm:cxn modelId="{605799C5-34B6-4E17-8E7C-B8F40E8F406E}" type="presOf" srcId="{07148657-670C-4669-9B3B-CDB42201F978}" destId="{A0000B59-789B-4E51-B9E0-702B68A2AC1F}" srcOrd="0" destOrd="0" presId="urn:microsoft.com/office/officeart/2005/8/layout/default"/>
    <dgm:cxn modelId="{BFC0B7C1-99B2-4A46-8700-2CE4ED752D3E}" srcId="{3CB77B89-F0FB-4657-BAA5-A5F28D07EDB7}" destId="{F57CA0DE-6D22-4309-B056-8F335E08B55B}" srcOrd="2" destOrd="0" parTransId="{DF5DE213-7154-4C7C-8F35-4C91A4DF43B1}" sibTransId="{4E6E380C-EF58-4120-96C7-928C0B3CA9B7}"/>
    <dgm:cxn modelId="{CF48F0A7-8CD2-40F8-8FD2-56FC64306B7D}" srcId="{3CB77B89-F0FB-4657-BAA5-A5F28D07EDB7}" destId="{07148657-670C-4669-9B3B-CDB42201F978}" srcOrd="0" destOrd="0" parTransId="{2BB8F3E4-8EBB-440F-B927-459E9228AF37}" sibTransId="{69F9DD32-8834-4F8A-84FD-40A8FE71F4EB}"/>
    <dgm:cxn modelId="{22AE02AC-0AEB-481E-B905-0D34AA074EBC}" srcId="{3CB77B89-F0FB-4657-BAA5-A5F28D07EDB7}" destId="{6447A5A8-3D5E-43B4-885D-EDD65CA5559D}" srcOrd="3" destOrd="0" parTransId="{E079E4AF-4E58-4C08-B252-2D6FB5D6F6ED}" sibTransId="{9E30097C-8D62-4147-94A8-F22155A09B7B}"/>
    <dgm:cxn modelId="{C17E58C5-D886-42A9-B64A-CBF1DA968E4D}" type="presOf" srcId="{3CB77B89-F0FB-4657-BAA5-A5F28D07EDB7}" destId="{B9CDD6CD-12E4-4AD0-8FB4-F125679B8D8E}" srcOrd="0" destOrd="0" presId="urn:microsoft.com/office/officeart/2005/8/layout/default"/>
    <dgm:cxn modelId="{10964B55-F22A-4A21-96FD-39FB622DDB4B}" srcId="{3CB77B89-F0FB-4657-BAA5-A5F28D07EDB7}" destId="{120D8725-402E-4A4E-BBBE-6E33F82F9DB5}" srcOrd="1" destOrd="0" parTransId="{D153BDAC-5199-4195-8121-E45EB81A79F5}" sibTransId="{508DE0CE-E92A-44FC-9C43-83352DEA0F47}"/>
    <dgm:cxn modelId="{CD923437-41A6-4CDA-BC37-F27432FD563D}" type="presOf" srcId="{120D8725-402E-4A4E-BBBE-6E33F82F9DB5}" destId="{E502BC26-2A25-41B0-9002-35C88939FF84}" srcOrd="0" destOrd="0" presId="urn:microsoft.com/office/officeart/2005/8/layout/default"/>
    <dgm:cxn modelId="{B0FC17F2-F0BB-4844-BA7D-D5D0D2FCA3F9}" type="presParOf" srcId="{B9CDD6CD-12E4-4AD0-8FB4-F125679B8D8E}" destId="{A0000B59-789B-4E51-B9E0-702B68A2AC1F}" srcOrd="0" destOrd="0" presId="urn:microsoft.com/office/officeart/2005/8/layout/default"/>
    <dgm:cxn modelId="{C6180478-9DF9-49D1-B077-6231E8F0ED38}" type="presParOf" srcId="{B9CDD6CD-12E4-4AD0-8FB4-F125679B8D8E}" destId="{2BACC774-A521-46CA-9B2F-67E7623804DD}" srcOrd="1" destOrd="0" presId="urn:microsoft.com/office/officeart/2005/8/layout/default"/>
    <dgm:cxn modelId="{B738459A-E73D-400E-8971-1584DCF9CE09}" type="presParOf" srcId="{B9CDD6CD-12E4-4AD0-8FB4-F125679B8D8E}" destId="{E502BC26-2A25-41B0-9002-35C88939FF84}" srcOrd="2" destOrd="0" presId="urn:microsoft.com/office/officeart/2005/8/layout/default"/>
    <dgm:cxn modelId="{7B55FCA1-62E4-4403-AE7E-835899488378}" type="presParOf" srcId="{B9CDD6CD-12E4-4AD0-8FB4-F125679B8D8E}" destId="{9A68209F-D929-4914-928C-65CB237BC338}" srcOrd="3" destOrd="0" presId="urn:microsoft.com/office/officeart/2005/8/layout/default"/>
    <dgm:cxn modelId="{0CCE36A7-3DB0-4D72-9598-670AF5DFFFD8}" type="presParOf" srcId="{B9CDD6CD-12E4-4AD0-8FB4-F125679B8D8E}" destId="{66532E46-1EAF-4FC2-9533-313F33291489}" srcOrd="4" destOrd="0" presId="urn:microsoft.com/office/officeart/2005/8/layout/default"/>
    <dgm:cxn modelId="{D8E3538A-28BA-42CD-A056-046A32CEAAEA}" type="presParOf" srcId="{B9CDD6CD-12E4-4AD0-8FB4-F125679B8D8E}" destId="{B5BC4829-A2A1-4C58-A7D8-135137F5E1C3}" srcOrd="5" destOrd="0" presId="urn:microsoft.com/office/officeart/2005/8/layout/default"/>
    <dgm:cxn modelId="{AAED67A6-6570-4A9D-93C7-E10F5150A5F2}" type="presParOf" srcId="{B9CDD6CD-12E4-4AD0-8FB4-F125679B8D8E}" destId="{06C21DB9-A58F-487F-9FC5-ACACC902A0DD}" srcOrd="6" destOrd="0" presId="urn:microsoft.com/office/officeart/2005/8/layout/default"/>
    <dgm:cxn modelId="{DEF15900-35AD-41D7-A937-DE37D82AB716}" type="presParOf" srcId="{B9CDD6CD-12E4-4AD0-8FB4-F125679B8D8E}" destId="{5600937C-1332-433B-A4C9-C9A571CCCCA5}" srcOrd="7" destOrd="0" presId="urn:microsoft.com/office/officeart/2005/8/layout/default"/>
    <dgm:cxn modelId="{35D6622D-7233-4520-AD22-5F38B7285447}" type="presParOf" srcId="{B9CDD6CD-12E4-4AD0-8FB4-F125679B8D8E}" destId="{BD63F4C2-6157-4765-AB0F-09FA3CFA54DA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EAC62-2522-4396-AF6A-6E4D5A32F87A}" type="datetimeFigureOut">
              <a:rPr lang="fr-FR" smtClean="0"/>
              <a:pPr/>
              <a:t>02/02/2021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F27F7-47CD-4698-B922-44AF1F79F5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D4BCA-A861-4C4C-8871-CA72F3A0B7A9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BA355C6-A248-4B38-9174-DB927F0565AE}" type="slidenum">
              <a:rPr lang="fr-FR" smtClean="0">
                <a:latin typeface="Times New Roman" charset="0"/>
                <a:ea typeface="Arial Unicode MS" pitchFamily="34" charset="-128"/>
                <a:cs typeface="Arial Unicode MS" pitchFamily="34" charset="-128"/>
              </a:rPr>
              <a:pPr/>
              <a:t>64</a:t>
            </a:fld>
            <a:endParaRPr lang="fr-FR" smtClean="0">
              <a:latin typeface="Times New Roman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02AB5660-F817-455B-9AD3-B7F7B73CEFBF}" type="slidenum">
              <a:rPr lang="fr-FR" sz="1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64</a:t>
            </a:fld>
            <a:endParaRPr lang="fr-FR" sz="1200" dirty="0">
              <a:solidFill>
                <a:srgbClr val="000000"/>
              </a:solidFill>
              <a:latin typeface="Times New Roman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AEFCC-A7FD-43A0-8F65-CC0D2030F4F7}" type="slidenum">
              <a:rPr lang="fr-FR" smtClean="0"/>
              <a:pPr/>
              <a:t>65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D4BCA-A861-4C4C-8871-CA72F3A0B7A9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fr-FR" dirty="0"/>
              <a:t>Avoir une approche globale et nuancée des questions qui agitent la planète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fr-FR" dirty="0" err="1"/>
              <a:t>Fake</a:t>
            </a:r>
            <a:r>
              <a:rPr lang="fr-FR" dirty="0"/>
              <a:t> news – les reconnaître – se demander pourquoi elles sont si populaires ; non pas une compétence à appliquer mais un jugement critique à exercer ; une attitude face au savoir et non simplement un savoir.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fr-FR" dirty="0"/>
              <a:t>connaître les idées héritées qui gouvernent, souvent implicitement notre compréhension du monde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13924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c8931990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c8931990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Axes à la fois thématiques et historiques – toujours abordés à la lumière du présent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309003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c89319900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c89319900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741053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c8931990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c8931990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701169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F27F7-47CD-4698-B922-44AF1F79F5AA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E4FAF4A-39E2-4F28-B389-DED94D17CA00}" type="slidenum">
              <a:rPr lang="fr-FR" smtClean="0">
                <a:latin typeface="Times New Roman" charset="0"/>
                <a:ea typeface="Arial Unicode MS" pitchFamily="34" charset="-128"/>
                <a:cs typeface="Arial Unicode MS" pitchFamily="34" charset="-128"/>
              </a:rPr>
              <a:pPr/>
              <a:t>62</a:t>
            </a:fld>
            <a:endParaRPr lang="fr-FR" smtClean="0">
              <a:latin typeface="Times New Roman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585788"/>
            <a:ext cx="3913187" cy="2933700"/>
          </a:xfrm>
          <a:solidFill>
            <a:srgbClr val="FFFFFF"/>
          </a:solidFill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0968" y="3714623"/>
            <a:ext cx="4559519" cy="3519116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DB5EE5A-57B5-4E6F-BE6E-3E5AD7218086}" type="slidenum">
              <a:rPr lang="fr-FR" smtClean="0">
                <a:latin typeface="Times New Roman" charset="0"/>
                <a:ea typeface="Arial Unicode MS" pitchFamily="34" charset="-128"/>
                <a:cs typeface="Arial Unicode MS" pitchFamily="34" charset="-128"/>
              </a:rPr>
              <a:pPr/>
              <a:t>63</a:t>
            </a:fld>
            <a:endParaRPr lang="fr-FR" smtClean="0">
              <a:latin typeface="Times New Roman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8CD891B5-8091-4E0E-8760-952C60F29BCD}" type="slidenum">
              <a:rPr lang="fr-FR" sz="1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5000"/>
                </a:lnSpc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63</a:t>
            </a:fld>
            <a:endParaRPr lang="fr-FR" sz="1200" dirty="0">
              <a:solidFill>
                <a:srgbClr val="000000"/>
              </a:solidFill>
              <a:latin typeface="Times New Roman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DBE7-3618-4C80-BD49-02416D1409E0}" type="datetimeFigureOut">
              <a:rPr lang="fr-FR" smtClean="0"/>
              <a:pPr/>
              <a:t>02/02/2021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E5A-E6DC-4A3A-9BF2-0028FDB701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DBE7-3618-4C80-BD49-02416D1409E0}" type="datetimeFigureOut">
              <a:rPr lang="fr-FR" smtClean="0"/>
              <a:pPr/>
              <a:t>02/02/2021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E5A-E6DC-4A3A-9BF2-0028FDB701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DBE7-3618-4C80-BD49-02416D1409E0}" type="datetimeFigureOut">
              <a:rPr lang="fr-FR" smtClean="0"/>
              <a:pPr/>
              <a:t>02/02/2021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E5A-E6DC-4A3A-9BF2-0028FDB701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DBE7-3618-4C80-BD49-02416D1409E0}" type="datetimeFigureOut">
              <a:rPr lang="fr-FR" smtClean="0"/>
              <a:pPr/>
              <a:t>02/02/2021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E5A-E6DC-4A3A-9BF2-0028FDB701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DBE7-3618-4C80-BD49-02416D1409E0}" type="datetimeFigureOut">
              <a:rPr lang="fr-FR" smtClean="0"/>
              <a:pPr/>
              <a:t>02/02/2021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E5A-E6DC-4A3A-9BF2-0028FDB701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DBE7-3618-4C80-BD49-02416D1409E0}" type="datetimeFigureOut">
              <a:rPr lang="fr-FR" smtClean="0"/>
              <a:pPr/>
              <a:t>02/02/2021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E5A-E6DC-4A3A-9BF2-0028FDB701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DBE7-3618-4C80-BD49-02416D1409E0}" type="datetimeFigureOut">
              <a:rPr lang="fr-FR" smtClean="0"/>
              <a:pPr/>
              <a:t>02/02/2021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E5A-E6DC-4A3A-9BF2-0028FDB701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DBE7-3618-4C80-BD49-02416D1409E0}" type="datetimeFigureOut">
              <a:rPr lang="fr-FR" smtClean="0"/>
              <a:pPr/>
              <a:t>02/02/2021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E5A-E6DC-4A3A-9BF2-0028FDB701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DBE7-3618-4C80-BD49-02416D1409E0}" type="datetimeFigureOut">
              <a:rPr lang="fr-FR" smtClean="0"/>
              <a:pPr/>
              <a:t>02/02/2021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E5A-E6DC-4A3A-9BF2-0028FDB701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DBE7-3618-4C80-BD49-02416D1409E0}" type="datetimeFigureOut">
              <a:rPr lang="fr-FR" smtClean="0"/>
              <a:pPr/>
              <a:t>02/02/2021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E5A-E6DC-4A3A-9BF2-0028FDB701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DBE7-3618-4C80-BD49-02416D1409E0}" type="datetimeFigureOut">
              <a:rPr lang="fr-FR" smtClean="0"/>
              <a:pPr/>
              <a:t>02/02/2021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92FE5A-E6DC-4A3A-9BF2-0028FDB701E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D1DBE7-3618-4C80-BD49-02416D1409E0}" type="datetimeFigureOut">
              <a:rPr lang="fr-FR" smtClean="0"/>
              <a:pPr/>
              <a:t>02/02/2021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92FE5A-E6DC-4A3A-9BF2-0028FDB701E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marc.beltran@ac-aix-marseille.f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1520" y="0"/>
            <a:ext cx="1752600" cy="1209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1538" y="1857364"/>
            <a:ext cx="7429552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REUNION </a:t>
            </a:r>
            <a:r>
              <a:rPr lang="fr-FR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ORIENTATION PARENTS DE 2GT</a:t>
            </a:r>
            <a:endParaRPr lang="fr-FR" sz="54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3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81772"/>
          </a:xfrm>
        </p:spPr>
        <p:txBody>
          <a:bodyPr>
            <a:noAutofit/>
          </a:bodyPr>
          <a:lstStyle/>
          <a:p>
            <a:r>
              <a:rPr lang="fr-FR" sz="3600" dirty="0" smtClean="0"/>
              <a:t>CHOIX PROVISOIRE 2</a:t>
            </a:r>
            <a:r>
              <a:rPr lang="fr-FR" sz="3600" baseline="30000" dirty="0" smtClean="0"/>
              <a:t>ème</a:t>
            </a:r>
            <a:r>
              <a:rPr lang="fr-FR" sz="3600" dirty="0" smtClean="0"/>
              <a:t> TRIMESTRE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6715172" cy="467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8596" y="2500306"/>
            <a:ext cx="7854696" cy="17526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FF00"/>
                </a:solidFill>
              </a:rPr>
              <a:t>SPECIALITE</a:t>
            </a:r>
          </a:p>
          <a:p>
            <a:r>
              <a:rPr lang="fr-FR" sz="4800" b="1" dirty="0" smtClean="0">
                <a:solidFill>
                  <a:srgbClr val="FFFF00"/>
                </a:solidFill>
              </a:rPr>
              <a:t>CINEMA AUDIOVISUEL</a:t>
            </a:r>
            <a:endParaRPr lang="fr-FR" sz="4800" b="1" dirty="0">
              <a:solidFill>
                <a:srgbClr val="FFFF00"/>
              </a:solidFill>
            </a:endParaRPr>
          </a:p>
        </p:txBody>
      </p:sp>
      <p:pic>
        <p:nvPicPr>
          <p:cNvPr id="26626" name="Picture 2" descr="Film caméra de cinéma dans un cadre bande de film Banque d'images - 14561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2928958" cy="1643074"/>
          </a:xfrm>
          <a:prstGeom prst="rect">
            <a:avLst/>
          </a:prstGeom>
          <a:noFill/>
        </p:spPr>
      </p:pic>
      <p:pic>
        <p:nvPicPr>
          <p:cNvPr id="26630" name="Picture 6" descr="Résultat de recherche d'images pour &quot;CAMERA CINEMA DESSIN&quot; | Dessin cinéma,  Fauteuil cinema, Déco mariage thème ciné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714884"/>
            <a:ext cx="2019300" cy="201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principes (textes officiels)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Connaissances </a:t>
            </a:r>
            <a:r>
              <a:rPr lang="fr-FR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culturelles, historiques et théoriques </a:t>
            </a:r>
            <a:r>
              <a:rPr lang="fr-FR" sz="3200" dirty="0">
                <a:latin typeface="Garamond" panose="02020404030301010803" pitchFamily="18" charset="0"/>
              </a:rPr>
              <a:t>liées aux principaux repères de ce </a:t>
            </a:r>
            <a:r>
              <a:rPr lang="fr-FR" sz="3200" dirty="0" smtClean="0">
                <a:latin typeface="Garamond" panose="02020404030301010803" pitchFamily="18" charset="0"/>
              </a:rPr>
              <a:t>domaine.</a:t>
            </a:r>
          </a:p>
          <a:p>
            <a:pPr>
              <a:buNone/>
            </a:pPr>
            <a:endParaRPr lang="fr-FR" sz="3200" dirty="0" smtClean="0">
              <a:latin typeface="Garamond" panose="02020404030301010803" pitchFamily="18" charset="0"/>
            </a:endParaRPr>
          </a:p>
          <a:p>
            <a:r>
              <a:rPr lang="fr-FR" sz="3200" dirty="0" smtClean="0">
                <a:latin typeface="Garamond" panose="02020404030301010803" pitchFamily="18" charset="0"/>
              </a:rPr>
              <a:t>Capacité </a:t>
            </a:r>
            <a:r>
              <a:rPr lang="fr-FR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d’analyser</a:t>
            </a:r>
            <a:r>
              <a:rPr lang="fr-FR" sz="3200" dirty="0">
                <a:latin typeface="Garamond" panose="02020404030301010803" pitchFamily="18" charset="0"/>
              </a:rPr>
              <a:t> des images et des </a:t>
            </a:r>
            <a:r>
              <a:rPr lang="fr-FR" sz="3200" dirty="0" smtClean="0">
                <a:latin typeface="Garamond" panose="02020404030301010803" pitchFamily="18" charset="0"/>
              </a:rPr>
              <a:t>sons</a:t>
            </a:r>
          </a:p>
          <a:p>
            <a:pPr>
              <a:buNone/>
            </a:pPr>
            <a:endParaRPr lang="fr-FR" sz="3200" dirty="0" smtClean="0">
              <a:latin typeface="Garamond" panose="02020404030301010803" pitchFamily="18" charset="0"/>
            </a:endParaRPr>
          </a:p>
          <a:p>
            <a:r>
              <a:rPr lang="fr-FR" sz="3200" dirty="0" smtClean="0">
                <a:latin typeface="Garamond" panose="02020404030301010803" pitchFamily="18" charset="0"/>
              </a:rPr>
              <a:t>Compétences </a:t>
            </a:r>
            <a:r>
              <a:rPr lang="fr-FR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d’écriture</a:t>
            </a:r>
            <a:r>
              <a:rPr lang="fr-FR" sz="3200" dirty="0">
                <a:latin typeface="Garamond" panose="02020404030301010803" pitchFamily="18" charset="0"/>
              </a:rPr>
              <a:t> en images et en sons</a:t>
            </a:r>
            <a:r>
              <a:rPr lang="fr-FR" sz="3200" dirty="0" smtClean="0">
                <a:latin typeface="Garamond" panose="02020404030301010803" pitchFamily="18" charset="0"/>
              </a:rPr>
              <a:t>.</a:t>
            </a:r>
          </a:p>
          <a:p>
            <a:pPr>
              <a:buNone/>
            </a:pPr>
            <a:endParaRPr lang="fr-FR" sz="3200" dirty="0" smtClean="0">
              <a:latin typeface="Garamond" panose="02020404030301010803" pitchFamily="18" charset="0"/>
            </a:endParaRPr>
          </a:p>
          <a:p>
            <a:r>
              <a:rPr lang="fr-FR" sz="3200" dirty="0" smtClean="0">
                <a:latin typeface="Garamond" panose="02020404030301010803" pitchFamily="18" charset="0"/>
              </a:rPr>
              <a:t> Le lycée met à disposition des élèves du </a:t>
            </a:r>
            <a:r>
              <a:rPr lang="fr-FR" sz="32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matériel</a:t>
            </a:r>
            <a:r>
              <a:rPr lang="fr-FR" sz="3200" b="1" dirty="0" smtClean="0">
                <a:latin typeface="Garamond" panose="02020404030301010803" pitchFamily="18" charset="0"/>
              </a:rPr>
              <a:t> </a:t>
            </a:r>
            <a:r>
              <a:rPr lang="fr-FR" sz="3200" dirty="0" smtClean="0">
                <a:latin typeface="Garamond" panose="02020404030301010803" pitchFamily="18" charset="0"/>
              </a:rPr>
              <a:t>(caméras, pieds, drone…) ainsi qu’une </a:t>
            </a:r>
            <a:r>
              <a:rPr lang="fr-FR" sz="32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salle de projection et de montage</a:t>
            </a:r>
            <a:r>
              <a:rPr lang="fr-FR" sz="3200" b="1" dirty="0" smtClean="0">
                <a:latin typeface="Garamond" panose="02020404030301010803" pitchFamily="18" charset="0"/>
              </a:rPr>
              <a:t> </a:t>
            </a:r>
            <a:r>
              <a:rPr lang="fr-FR" sz="3200" dirty="0" smtClean="0">
                <a:latin typeface="Garamond" panose="02020404030301010803" pitchFamily="18" charset="0"/>
              </a:rPr>
              <a:t>(12 postes)</a:t>
            </a:r>
          </a:p>
          <a:p>
            <a:endParaRPr lang="fr-FR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3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 approches de l’année de première: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fr-FR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Théorique</a:t>
            </a:r>
            <a:r>
              <a:rPr lang="fr-FR" dirty="0" smtClean="0">
                <a:latin typeface="Garamond" panose="02020404030301010803" pitchFamily="18" charset="0"/>
              </a:rPr>
              <a:t> : vocabulaire du cinéma, histoire du cinéma, les genres au cinéma…</a:t>
            </a:r>
          </a:p>
          <a:p>
            <a:pPr marL="514350" indent="-514350">
              <a:buFont typeface="Wingdings" pitchFamily="2" charset="2"/>
              <a:buChar char="q"/>
            </a:pPr>
            <a:endParaRPr lang="fr-FR" dirty="0" smtClean="0">
              <a:latin typeface="Garamond" panose="02020404030301010803" pitchFamily="18" charset="0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fr-FR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Analytique</a:t>
            </a:r>
            <a:r>
              <a:rPr lang="fr-FR" dirty="0" smtClean="0">
                <a:latin typeface="Garamond" panose="02020404030301010803" pitchFamily="18" charset="0"/>
              </a:rPr>
              <a:t> : visionnage d’œuvres et analyse de scènes, de séquences, de films…</a:t>
            </a:r>
          </a:p>
          <a:p>
            <a:pPr marL="514350" indent="-514350">
              <a:buNone/>
            </a:pPr>
            <a:endParaRPr lang="fr-FR" dirty="0" smtClean="0">
              <a:latin typeface="Garamond" panose="02020404030301010803" pitchFamily="18" charset="0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fr-FR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Pratique</a:t>
            </a:r>
            <a:r>
              <a:rPr lang="fr-FR" dirty="0" smtClean="0">
                <a:latin typeface="Garamond" panose="02020404030301010803" pitchFamily="18" charset="0"/>
              </a:rPr>
              <a:t> : </a:t>
            </a:r>
            <a:r>
              <a:rPr lang="fr-FR" dirty="0">
                <a:latin typeface="Garamond" panose="02020404030301010803" pitchFamily="18" charset="0"/>
              </a:rPr>
              <a:t>é</a:t>
            </a:r>
            <a:r>
              <a:rPr lang="fr-FR" dirty="0" smtClean="0">
                <a:latin typeface="Garamond" panose="02020404030301010803" pitchFamily="18" charset="0"/>
              </a:rPr>
              <a:t>criture, tournage et montage d’exercices, puis d’un court métrage. Rencontre avec des professionnels de l’image.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4643446"/>
            <a:ext cx="3889547" cy="199093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profils littéraires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3657588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latin typeface="Garamond" panose="02020404030301010803" pitchFamily="18" charset="0"/>
              </a:rPr>
              <a:t>L’option est compatible avec </a:t>
            </a:r>
            <a:r>
              <a:rPr lang="fr-FR" b="1" dirty="0" smtClean="0">
                <a:latin typeface="Garamond" panose="02020404030301010803" pitchFamily="18" charset="0"/>
              </a:rPr>
              <a:t>toutes les options littéraires et de sciences humaines </a:t>
            </a:r>
            <a:r>
              <a:rPr lang="fr-FR" dirty="0" smtClean="0">
                <a:latin typeface="Garamond" panose="02020404030301010803" pitchFamily="18" charset="0"/>
              </a:rPr>
              <a:t>et permet de renforcer une culture générale par un volet artistique et une démarche créative.</a:t>
            </a:r>
          </a:p>
          <a:p>
            <a:r>
              <a:rPr lang="fr-FR" dirty="0" smtClean="0">
                <a:latin typeface="Garamond" panose="02020404030301010803" pitchFamily="18" charset="0"/>
              </a:rPr>
              <a:t>Elle permet d’accéder à une </a:t>
            </a:r>
            <a:r>
              <a:rPr lang="fr-FR" b="1" dirty="0" smtClean="0">
                <a:latin typeface="Garamond" panose="02020404030301010803" pitchFamily="18" charset="0"/>
              </a:rPr>
              <a:t>licence lettre-arts </a:t>
            </a:r>
            <a:r>
              <a:rPr lang="fr-FR" dirty="0" smtClean="0">
                <a:latin typeface="Garamond" panose="02020404030301010803" pitchFamily="18" charset="0"/>
              </a:rPr>
              <a:t>proposée par l’université </a:t>
            </a:r>
            <a:r>
              <a:rPr lang="fr-FR" dirty="0" err="1" smtClean="0">
                <a:latin typeface="Garamond" panose="02020404030301010803" pitchFamily="18" charset="0"/>
              </a:rPr>
              <a:t>aix</a:t>
            </a:r>
            <a:r>
              <a:rPr lang="fr-FR" dirty="0" err="1">
                <a:latin typeface="Garamond" panose="02020404030301010803" pitchFamily="18" charset="0"/>
              </a:rPr>
              <a:t>-</a:t>
            </a:r>
            <a:r>
              <a:rPr lang="fr-FR" dirty="0" err="1" smtClean="0">
                <a:latin typeface="Garamond" panose="02020404030301010803" pitchFamily="18" charset="0"/>
              </a:rPr>
              <a:t>marseille</a:t>
            </a:r>
            <a:endParaRPr lang="fr-FR" dirty="0" smtClean="0">
              <a:latin typeface="Garamond" panose="02020404030301010803" pitchFamily="18" charset="0"/>
            </a:endParaRPr>
          </a:p>
          <a:p>
            <a:r>
              <a:rPr lang="fr-FR" dirty="0" smtClean="0">
                <a:latin typeface="Garamond" panose="02020404030301010803" pitchFamily="18" charset="0"/>
              </a:rPr>
              <a:t>Elle permet d’accéder à </a:t>
            </a:r>
            <a:r>
              <a:rPr lang="fr-FR" b="1" dirty="0" smtClean="0">
                <a:latin typeface="Garamond" panose="02020404030301010803" pitchFamily="18" charset="0"/>
              </a:rPr>
              <a:t>des écoles </a:t>
            </a:r>
            <a:r>
              <a:rPr lang="fr-FR" dirty="0" smtClean="0">
                <a:latin typeface="Garamond" panose="02020404030301010803" pitchFamily="18" charset="0"/>
              </a:rPr>
              <a:t>d’arts et de cinéma, même si elles sont souvent privées, ainsi qu’aux BTS écritures.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2910" y="285728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POUR QUELS PROFILS D’ELEVES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xmlns="" val="23616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profils scientifiques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3857652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Garamond" panose="02020404030301010803" pitchFamily="18" charset="0"/>
              </a:rPr>
              <a:t>En association avec, par exemple, les mathématiques et les sciences physiques elle permet d’accéder à </a:t>
            </a:r>
            <a:r>
              <a:rPr lang="fr-FR" b="1" dirty="0" smtClean="0">
                <a:latin typeface="Garamond" panose="02020404030301010803" pitchFamily="18" charset="0"/>
              </a:rPr>
              <a:t>tous les métiers techniques </a:t>
            </a:r>
            <a:r>
              <a:rPr lang="fr-FR" dirty="0" smtClean="0">
                <a:latin typeface="Garamond" panose="02020404030301010803" pitchFamily="18" charset="0"/>
              </a:rPr>
              <a:t>de l’audiovisuel : </a:t>
            </a:r>
          </a:p>
          <a:p>
            <a:r>
              <a:rPr lang="fr-FR" dirty="0" err="1" smtClean="0">
                <a:latin typeface="Garamond" panose="02020404030301010803" pitchFamily="18" charset="0"/>
              </a:rPr>
              <a:t>Bts</a:t>
            </a:r>
            <a:r>
              <a:rPr lang="fr-FR" dirty="0" smtClean="0">
                <a:latin typeface="Garamond" panose="02020404030301010803" pitchFamily="18" charset="0"/>
              </a:rPr>
              <a:t> montages, cadrage, son…</a:t>
            </a:r>
          </a:p>
          <a:p>
            <a:r>
              <a:rPr lang="fr-FR" dirty="0" smtClean="0">
                <a:latin typeface="Garamond" panose="02020404030301010803" pitchFamily="18" charset="0"/>
              </a:rPr>
              <a:t>Ingénieur du son, monteur…</a:t>
            </a:r>
          </a:p>
          <a:p>
            <a:r>
              <a:rPr lang="fr-FR" dirty="0" smtClean="0">
                <a:latin typeface="Garamond" panose="02020404030301010803" pitchFamily="18" charset="0"/>
              </a:rPr>
              <a:t>Mais aussi elle renforce la créativité de ceux qui veulent travailler dans la programmation et l’infographie, dans les </a:t>
            </a:r>
            <a:r>
              <a:rPr lang="fr-FR" b="1" dirty="0" smtClean="0">
                <a:latin typeface="Garamond" panose="02020404030301010803" pitchFamily="18" charset="0"/>
              </a:rPr>
              <a:t>jeux vidéos </a:t>
            </a:r>
            <a:r>
              <a:rPr lang="fr-FR" dirty="0" smtClean="0">
                <a:latin typeface="Garamond" panose="02020404030301010803" pitchFamily="18" charset="0"/>
              </a:rPr>
              <a:t>par exemple.</a:t>
            </a:r>
            <a:endParaRPr lang="fr-FR" dirty="0">
              <a:latin typeface="Garamond" panose="02020404030301010803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74" y="4143380"/>
            <a:ext cx="2143140" cy="24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23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curieux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Garamond" panose="02020404030301010803" pitchFamily="18" charset="0"/>
              </a:rPr>
              <a:t>Si une ou deux spécialités sont nécessaires pour l’orientation post bac la troisième peut-être </a:t>
            </a:r>
            <a:r>
              <a:rPr lang="fr-FR" dirty="0" err="1" smtClean="0">
                <a:latin typeface="Garamond" panose="02020404030301010803" pitchFamily="18" charset="0"/>
              </a:rPr>
              <a:t>cav</a:t>
            </a:r>
            <a:r>
              <a:rPr lang="fr-FR" dirty="0">
                <a:latin typeface="Garamond" panose="02020404030301010803" pitchFamily="18" charset="0"/>
              </a:rPr>
              <a:t> </a:t>
            </a:r>
            <a:r>
              <a:rPr lang="fr-FR" dirty="0" smtClean="0">
                <a:latin typeface="Garamond" panose="02020404030301010803" pitchFamily="18" charset="0"/>
              </a:rPr>
              <a:t>:</a:t>
            </a:r>
          </a:p>
          <a:p>
            <a:r>
              <a:rPr lang="fr-FR" dirty="0" smtClean="0">
                <a:latin typeface="Garamond" panose="02020404030301010803" pitchFamily="18" charset="0"/>
              </a:rPr>
              <a:t>La discipline suscite la plupart du temps de beaucoup d’intérêt chez les élèves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57" y="3929066"/>
            <a:ext cx="2928958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632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8596" y="2500306"/>
            <a:ext cx="8358246" cy="1752600"/>
          </a:xfrm>
          <a:solidFill>
            <a:srgbClr val="00B0F0"/>
          </a:solidFill>
        </p:spPr>
        <p:txBody>
          <a:bodyPr>
            <a:normAutofit fontScale="85000" lnSpcReduction="10000"/>
          </a:bodyPr>
          <a:lstStyle/>
          <a:p>
            <a:r>
              <a:rPr lang="fr-FR" sz="4800" b="1" dirty="0" smtClean="0">
                <a:solidFill>
                  <a:srgbClr val="FFFF00"/>
                </a:solidFill>
              </a:rPr>
              <a:t>HUMANITES,</a:t>
            </a:r>
          </a:p>
          <a:p>
            <a:r>
              <a:rPr lang="fr-FR" sz="4800" b="1" dirty="0" smtClean="0">
                <a:solidFill>
                  <a:srgbClr val="FFFF00"/>
                </a:solidFill>
              </a:rPr>
              <a:t>LITTÉRATURE ET PHILOSOPHIE</a:t>
            </a:r>
            <a:endParaRPr lang="fr-FR" sz="4800" b="1" dirty="0">
              <a:solidFill>
                <a:srgbClr val="FFFF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285728"/>
            <a:ext cx="2505075" cy="2071702"/>
          </a:xfrm>
          <a:prstGeom prst="rect">
            <a:avLst/>
          </a:prstGeom>
        </p:spPr>
      </p:pic>
      <p:sp>
        <p:nvSpPr>
          <p:cNvPr id="1026" name="AutoShape 2" descr="Une formule d'aide à la lecture et à l'écriture de textes philosophiques –  Correspond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Philosophie (@La_Philosophie) | Twi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42913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98" y="2908818"/>
            <a:ext cx="4015484" cy="353385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58" y="380791"/>
            <a:ext cx="2408129" cy="252802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33587" y="588153"/>
            <a:ext cx="4449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Vous aimez lire ? Réfléchir ? 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Chercher à comprendre le monde qui vous entoure ? 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03787" y="3207681"/>
            <a:ext cx="4204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2400" b="1" dirty="0" smtClean="0">
                <a:solidFill>
                  <a:srgbClr val="0070C0"/>
                </a:solidFill>
              </a:rPr>
              <a:t>Partager et débattre par l’écriture et la parole ? 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4143380"/>
            <a:ext cx="2628900" cy="2324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55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178931" y="214755"/>
            <a:ext cx="5500500" cy="46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>
                <a:solidFill>
                  <a:srgbClr val="1C4587"/>
                </a:solidFill>
              </a:rPr>
              <a:t>Humanités, littérature et philosophie</a:t>
            </a:r>
            <a:endParaRPr sz="1400" b="1">
              <a:solidFill>
                <a:srgbClr val="1C4587"/>
              </a:solidFill>
            </a:endParaRPr>
          </a:p>
        </p:txBody>
      </p:sp>
      <p:cxnSp>
        <p:nvCxnSpPr>
          <p:cNvPr id="63" name="Google Shape;63;p14"/>
          <p:cNvCxnSpPr/>
          <p:nvPr/>
        </p:nvCxnSpPr>
        <p:spPr>
          <a:xfrm>
            <a:off x="178931" y="673013"/>
            <a:ext cx="8763300" cy="4000"/>
          </a:xfrm>
          <a:prstGeom prst="straightConnector1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/>
          <p:cNvSpPr txBox="1"/>
          <p:nvPr/>
        </p:nvSpPr>
        <p:spPr>
          <a:xfrm>
            <a:off x="178924" y="1015533"/>
            <a:ext cx="3178629" cy="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/>
              <a:t>Présentation</a:t>
            </a:r>
            <a:endParaRPr sz="2400" b="1"/>
          </a:p>
        </p:txBody>
      </p:sp>
      <p:sp>
        <p:nvSpPr>
          <p:cNvPr id="65" name="Google Shape;65;p14"/>
          <p:cNvSpPr txBox="1"/>
          <p:nvPr/>
        </p:nvSpPr>
        <p:spPr>
          <a:xfrm>
            <a:off x="179000" y="1843000"/>
            <a:ext cx="8763300" cy="446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1" indent="-285750" algn="just">
              <a:lnSpc>
                <a:spcPct val="200000"/>
              </a:lnSpc>
              <a:buFontTx/>
              <a:buChar char="-"/>
            </a:pPr>
            <a:r>
              <a:rPr lang="fr-FR" sz="2000" dirty="0">
                <a:solidFill>
                  <a:schemeClr val="dk1"/>
                </a:solidFill>
              </a:rPr>
              <a:t>U</a:t>
            </a:r>
            <a:r>
              <a:rPr lang="fr" sz="2000" dirty="0">
                <a:solidFill>
                  <a:schemeClr val="dk1"/>
                </a:solidFill>
              </a:rPr>
              <a:t>ne solide </a:t>
            </a:r>
            <a:r>
              <a:rPr lang="fr" sz="2000" b="1" dirty="0">
                <a:solidFill>
                  <a:srgbClr val="FF0000"/>
                </a:solidFill>
              </a:rPr>
              <a:t>formation transversale et interdisciplinaire </a:t>
            </a:r>
            <a:r>
              <a:rPr lang="fr" sz="2000" dirty="0">
                <a:solidFill>
                  <a:schemeClr val="dk1"/>
                </a:solidFill>
              </a:rPr>
              <a:t>(lettres, philosophie et sciences humaines) à la mesure d’un monde complexe.</a:t>
            </a:r>
          </a:p>
          <a:p>
            <a:pPr marL="285750" lvl="1" indent="-285750" algn="just">
              <a:lnSpc>
                <a:spcPct val="200000"/>
              </a:lnSpc>
              <a:buFontTx/>
              <a:buChar char="-"/>
            </a:pPr>
            <a:endParaRPr lang="fr" sz="2000" b="1" dirty="0">
              <a:solidFill>
                <a:schemeClr val="dk1"/>
              </a:solidFill>
            </a:endParaRPr>
          </a:p>
          <a:p>
            <a:pPr marL="285750" lvl="0" indent="-2857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" sz="2000" dirty="0">
                <a:solidFill>
                  <a:schemeClr val="dk1"/>
                </a:solidFill>
              </a:rPr>
              <a:t>Formation d’un jugement </a:t>
            </a:r>
            <a:r>
              <a:rPr lang="fr" sz="2000" b="1" dirty="0">
                <a:solidFill>
                  <a:srgbClr val="FF0000"/>
                </a:solidFill>
              </a:rPr>
              <a:t>critique et éclairé.</a:t>
            </a:r>
          </a:p>
          <a:p>
            <a:pPr marL="285750" lvl="0" indent="-2857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" sz="2000" dirty="0">
              <a:solidFill>
                <a:schemeClr val="dk1"/>
              </a:solidFill>
            </a:endParaRPr>
          </a:p>
          <a:p>
            <a:pPr marL="285750" lvl="0" indent="-2857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" sz="2000" dirty="0" smtClean="0">
                <a:solidFill>
                  <a:schemeClr val="dk1"/>
                </a:solidFill>
              </a:rPr>
              <a:t>Réflexion autour </a:t>
            </a:r>
            <a:r>
              <a:rPr lang="fr" sz="2000" dirty="0">
                <a:solidFill>
                  <a:schemeClr val="dk1"/>
                </a:solidFill>
              </a:rPr>
              <a:t>des </a:t>
            </a:r>
            <a:r>
              <a:rPr lang="fr" sz="2000" b="1" dirty="0">
                <a:solidFill>
                  <a:srgbClr val="FF0000"/>
                </a:solidFill>
              </a:rPr>
              <a:t>grandes questions </a:t>
            </a:r>
            <a:endParaRPr lang="fr" sz="2000" b="1" dirty="0" smtClean="0">
              <a:solidFill>
                <a:srgbClr val="FF0000"/>
              </a:solidFill>
            </a:endParaRPr>
          </a:p>
          <a:p>
            <a:pPr marL="285750" lvl="0" indent="-2857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fr" sz="2000" b="1" dirty="0" smtClean="0">
                <a:solidFill>
                  <a:srgbClr val="FF0000"/>
                </a:solidFill>
              </a:rPr>
              <a:t>      de </a:t>
            </a:r>
            <a:r>
              <a:rPr lang="fr" sz="2000" b="1" dirty="0">
                <a:solidFill>
                  <a:srgbClr val="FF0000"/>
                </a:solidFill>
              </a:rPr>
              <a:t>la culture </a:t>
            </a:r>
            <a:r>
              <a:rPr lang="fr" sz="2000" dirty="0">
                <a:solidFill>
                  <a:schemeClr val="dk1"/>
                </a:solidFill>
              </a:rPr>
              <a:t>occidentale.</a:t>
            </a:r>
          </a:p>
        </p:txBody>
      </p:sp>
      <p:sp>
        <p:nvSpPr>
          <p:cNvPr id="2" name="AutoShape 2" descr="Résultat de recherche d'images pour &quot;martin luther king&quot;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Résultat de recherche d'images pour &quot;martin luther king&quot;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3571876"/>
            <a:ext cx="2705100" cy="22479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159084" y="5114693"/>
            <a:ext cx="1783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Martin Luther King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1520" y="0"/>
            <a:ext cx="1752600" cy="1209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2976" y="1928802"/>
            <a:ext cx="7429552" cy="258532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CHOIX DE LA SERIE</a:t>
            </a:r>
          </a:p>
          <a:p>
            <a:pPr algn="ctr"/>
            <a:r>
              <a:rPr lang="fr-FR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 DES</a:t>
            </a:r>
          </a:p>
          <a:p>
            <a:pPr algn="ctr"/>
            <a:r>
              <a:rPr lang="fr-FR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SPECIALITES</a:t>
            </a:r>
            <a:endParaRPr lang="fr-FR" sz="54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30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91488" y="134953"/>
            <a:ext cx="5500500" cy="46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>
                <a:solidFill>
                  <a:srgbClr val="1C4587"/>
                </a:solidFill>
              </a:rPr>
              <a:t>Humanités, littérature et philosophie</a:t>
            </a:r>
            <a:endParaRPr sz="1400" b="1">
              <a:solidFill>
                <a:srgbClr val="1C4587"/>
              </a:solidFill>
            </a:endParaRPr>
          </a:p>
        </p:txBody>
      </p:sp>
      <p:cxnSp>
        <p:nvCxnSpPr>
          <p:cNvPr id="71" name="Google Shape;71;p15"/>
          <p:cNvCxnSpPr/>
          <p:nvPr/>
        </p:nvCxnSpPr>
        <p:spPr>
          <a:xfrm>
            <a:off x="178931" y="673013"/>
            <a:ext cx="8763300" cy="4000"/>
          </a:xfrm>
          <a:prstGeom prst="straightConnector1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15"/>
          <p:cNvSpPr txBox="1"/>
          <p:nvPr/>
        </p:nvSpPr>
        <p:spPr>
          <a:xfrm>
            <a:off x="178925" y="1015533"/>
            <a:ext cx="1664400" cy="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/>
              <a:t>Programme</a:t>
            </a:r>
            <a:endParaRPr sz="1800" b="1"/>
          </a:p>
        </p:txBody>
      </p:sp>
      <p:graphicFrame>
        <p:nvGraphicFramePr>
          <p:cNvPr id="73" name="Google Shape;73;p15"/>
          <p:cNvGraphicFramePr/>
          <p:nvPr>
            <p:extLst>
              <p:ext uri="{D42A27DB-BD31-4B8C-83A1-F6EECF244321}">
                <p14:modId xmlns="" xmlns:p14="http://schemas.microsoft.com/office/powerpoint/2010/main" val="2782052533"/>
              </p:ext>
            </p:extLst>
          </p:nvPr>
        </p:nvGraphicFramePr>
        <p:xfrm>
          <a:off x="214282" y="2357430"/>
          <a:ext cx="8702150" cy="382454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25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2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4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5838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dirty="0">
                          <a:solidFill>
                            <a:schemeClr val="dk1"/>
                          </a:solidFill>
                        </a:rPr>
                        <a:t>Première 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2000" dirty="0">
                          <a:solidFill>
                            <a:schemeClr val="dk1"/>
                          </a:solidFill>
                        </a:rPr>
                        <a:t>semestre 1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2000" b="1" dirty="0">
                          <a:solidFill>
                            <a:srgbClr val="00B050"/>
                          </a:solidFill>
                        </a:rPr>
                        <a:t>Les pouvoirs de la parole</a:t>
                      </a:r>
                      <a:endParaRPr sz="2000" b="1" dirty="0">
                        <a:solidFill>
                          <a:srgbClr val="00B05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2000" dirty="0">
                          <a:solidFill>
                            <a:schemeClr val="dk1"/>
                          </a:solidFill>
                        </a:rPr>
                        <a:t>Période de référence :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dirty="0">
                          <a:solidFill>
                            <a:schemeClr val="dk1"/>
                          </a:solidFill>
                        </a:rPr>
                        <a:t>Antiquité, Moyen Âge</a:t>
                      </a:r>
                      <a:endParaRPr sz="2400" dirty="0"/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2000" dirty="0">
                          <a:solidFill>
                            <a:schemeClr val="dk1"/>
                          </a:solidFill>
                        </a:rPr>
                        <a:t>L’art de la parole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2000" dirty="0">
                          <a:solidFill>
                            <a:schemeClr val="dk1"/>
                          </a:solidFill>
                        </a:rPr>
                        <a:t>L’autorité de la parole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dirty="0">
                          <a:solidFill>
                            <a:schemeClr val="dk1"/>
                          </a:solidFill>
                        </a:rPr>
                        <a:t>Les séductions de la parole</a:t>
                      </a:r>
                      <a:endParaRPr sz="2400" dirty="0"/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63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2000">
                          <a:solidFill>
                            <a:schemeClr val="dk1"/>
                          </a:solidFill>
                        </a:rPr>
                        <a:t>Première,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2000">
                          <a:solidFill>
                            <a:schemeClr val="dk1"/>
                          </a:solidFill>
                        </a:rPr>
                        <a:t>semestre 2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2000" b="1" dirty="0">
                          <a:solidFill>
                            <a:srgbClr val="00B050"/>
                          </a:solidFill>
                        </a:rPr>
                        <a:t>Les représentations du monde</a:t>
                      </a:r>
                      <a:endParaRPr sz="2000" b="1" dirty="0">
                        <a:solidFill>
                          <a:srgbClr val="00B05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2000" dirty="0">
                          <a:solidFill>
                            <a:schemeClr val="dk1"/>
                          </a:solidFill>
                        </a:rPr>
                        <a:t>Période de référence :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2000" dirty="0">
                          <a:solidFill>
                            <a:schemeClr val="dk1"/>
                          </a:solidFill>
                        </a:rPr>
                        <a:t>Renaissance, Âge classique, </a:t>
                      </a:r>
                      <a:r>
                        <a:rPr lang="fr" sz="2000" dirty="0" smtClean="0">
                          <a:solidFill>
                            <a:schemeClr val="dk1"/>
                          </a:solidFill>
                        </a:rPr>
                        <a:t>Lumières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2000" dirty="0">
                          <a:solidFill>
                            <a:schemeClr val="dk1"/>
                          </a:solidFill>
                        </a:rPr>
                        <a:t>Découverte du monde et rencontres des cultures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2000" dirty="0">
                          <a:solidFill>
                            <a:schemeClr val="dk1"/>
                          </a:solidFill>
                        </a:rPr>
                        <a:t>Décrire, figurer, imaginer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dirty="0">
                          <a:solidFill>
                            <a:schemeClr val="dk1"/>
                          </a:solidFill>
                        </a:rPr>
                        <a:t>L’homme et l’animal</a:t>
                      </a:r>
                      <a:endParaRPr sz="2400" dirty="0"/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AutoShape 2" descr="Résultat de recherche d'images pour &quot;lecture&quot;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-5632" t="2539" r="5632" b="7744"/>
          <a:stretch/>
        </p:blipFill>
        <p:spPr>
          <a:xfrm>
            <a:off x="6215073" y="214757"/>
            <a:ext cx="2534265" cy="19283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714356"/>
            <a:ext cx="3394506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ctrTitle"/>
          </p:nvPr>
        </p:nvSpPr>
        <p:spPr>
          <a:xfrm>
            <a:off x="178931" y="214755"/>
            <a:ext cx="5500500" cy="46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dirty="0">
                <a:solidFill>
                  <a:srgbClr val="1C4587"/>
                </a:solidFill>
              </a:rPr>
              <a:t>Humanités, littérature et philosophie</a:t>
            </a:r>
            <a:endParaRPr sz="1400" b="1">
              <a:solidFill>
                <a:srgbClr val="1C4587"/>
              </a:solidFill>
            </a:endParaRPr>
          </a:p>
        </p:txBody>
      </p:sp>
      <p:cxnSp>
        <p:nvCxnSpPr>
          <p:cNvPr id="95" name="Google Shape;95;p18"/>
          <p:cNvCxnSpPr/>
          <p:nvPr/>
        </p:nvCxnSpPr>
        <p:spPr>
          <a:xfrm>
            <a:off x="178931" y="673013"/>
            <a:ext cx="8763300" cy="4000"/>
          </a:xfrm>
          <a:prstGeom prst="straightConnector1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18"/>
          <p:cNvSpPr txBox="1"/>
          <p:nvPr/>
        </p:nvSpPr>
        <p:spPr>
          <a:xfrm>
            <a:off x="178925" y="1015533"/>
            <a:ext cx="6644785" cy="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/>
              <a:t>Une approche croisée – une interdisciplinarité féconde </a:t>
            </a:r>
            <a:endParaRPr sz="1800" b="1" dirty="0"/>
          </a:p>
        </p:txBody>
      </p:sp>
      <p:sp>
        <p:nvSpPr>
          <p:cNvPr id="97" name="Google Shape;97;p18"/>
          <p:cNvSpPr txBox="1"/>
          <p:nvPr/>
        </p:nvSpPr>
        <p:spPr>
          <a:xfrm>
            <a:off x="179000" y="1843000"/>
            <a:ext cx="8763300" cy="446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2000" dirty="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b="1" dirty="0">
                <a:solidFill>
                  <a:schemeClr val="dk1"/>
                </a:solidFill>
              </a:rPr>
              <a:t>C</a:t>
            </a:r>
            <a:r>
              <a:rPr lang="fr" sz="2000" b="1" dirty="0">
                <a:solidFill>
                  <a:schemeClr val="dk1"/>
                </a:solidFill>
              </a:rPr>
              <a:t>ours assurés en coopération et en concertation par </a:t>
            </a:r>
            <a:r>
              <a:rPr lang="fr" sz="2000" b="1" dirty="0" smtClean="0">
                <a:solidFill>
                  <a:schemeClr val="dk1"/>
                </a:solidFill>
              </a:rPr>
              <a:t>un professeur </a:t>
            </a:r>
            <a:r>
              <a:rPr lang="fr" sz="2000" b="1" dirty="0">
                <a:solidFill>
                  <a:schemeClr val="dk1"/>
                </a:solidFill>
              </a:rPr>
              <a:t>de lettres et </a:t>
            </a:r>
            <a:r>
              <a:rPr lang="fr" sz="2000" b="1" dirty="0" smtClean="0">
                <a:solidFill>
                  <a:schemeClr val="dk1"/>
                </a:solidFill>
              </a:rPr>
              <a:t>un professeur </a:t>
            </a:r>
            <a:r>
              <a:rPr lang="fr" sz="2000" b="1" dirty="0">
                <a:solidFill>
                  <a:schemeClr val="dk1"/>
                </a:solidFill>
              </a:rPr>
              <a:t>de philosophie.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" sz="2000" dirty="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>
                <a:solidFill>
                  <a:schemeClr val="dk1"/>
                </a:solidFill>
              </a:rPr>
              <a:t>Répartition </a:t>
            </a:r>
            <a:r>
              <a:rPr lang="fr-FR" sz="2000" b="1" dirty="0">
                <a:solidFill>
                  <a:schemeClr val="dk1"/>
                </a:solidFill>
              </a:rPr>
              <a:t>horaire identique </a:t>
            </a:r>
            <a:r>
              <a:rPr lang="fr-FR" sz="2000" dirty="0">
                <a:solidFill>
                  <a:schemeClr val="dk1"/>
                </a:solidFill>
              </a:rPr>
              <a:t>(2h / 2h en 1</a:t>
            </a:r>
            <a:r>
              <a:rPr lang="fr-FR" sz="2000" baseline="30000" dirty="0">
                <a:solidFill>
                  <a:schemeClr val="dk1"/>
                </a:solidFill>
              </a:rPr>
              <a:t>ère</a:t>
            </a:r>
            <a:r>
              <a:rPr lang="fr-FR" sz="2000" dirty="0">
                <a:solidFill>
                  <a:schemeClr val="dk1"/>
                </a:solidFill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" sz="2000" dirty="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dk1"/>
                </a:solidFill>
              </a:rPr>
              <a:t>Les supports </a:t>
            </a:r>
            <a:r>
              <a:rPr lang="fr-FR" sz="2000" dirty="0">
                <a:solidFill>
                  <a:schemeClr val="dk1"/>
                </a:solidFill>
              </a:rPr>
              <a:t>: </a:t>
            </a:r>
            <a:r>
              <a:rPr lang="fr" sz="2000" b="1" dirty="0">
                <a:solidFill>
                  <a:schemeClr val="dk1"/>
                </a:solidFill>
              </a:rPr>
              <a:t>textes</a:t>
            </a:r>
            <a:r>
              <a:rPr lang="fr" sz="2000" dirty="0">
                <a:solidFill>
                  <a:schemeClr val="dk1"/>
                </a:solidFill>
              </a:rPr>
              <a:t>, </a:t>
            </a:r>
            <a:r>
              <a:rPr lang="fr-FR" sz="2000" b="1" dirty="0">
                <a:solidFill>
                  <a:schemeClr val="dk1"/>
                </a:solidFill>
              </a:rPr>
              <a:t>œ</a:t>
            </a:r>
            <a:r>
              <a:rPr lang="fr" sz="2000" b="1" dirty="0" smtClean="0">
                <a:solidFill>
                  <a:schemeClr val="dk1"/>
                </a:solidFill>
              </a:rPr>
              <a:t>uvres</a:t>
            </a:r>
            <a:r>
              <a:rPr lang="fr" sz="2000" dirty="0">
                <a:solidFill>
                  <a:schemeClr val="dk1"/>
                </a:solidFill>
              </a:rPr>
              <a:t> </a:t>
            </a:r>
            <a:r>
              <a:rPr lang="fr" sz="2000" dirty="0" smtClean="0">
                <a:solidFill>
                  <a:schemeClr val="dk1"/>
                </a:solidFill>
              </a:rPr>
              <a:t>intégrales</a:t>
            </a:r>
            <a:r>
              <a:rPr lang="fr" sz="2000" dirty="0">
                <a:solidFill>
                  <a:schemeClr val="dk1"/>
                </a:solidFill>
              </a:rPr>
              <a:t>, </a:t>
            </a:r>
            <a:r>
              <a:rPr lang="fr" sz="2000" b="1" dirty="0">
                <a:solidFill>
                  <a:schemeClr val="dk1"/>
                </a:solidFill>
              </a:rPr>
              <a:t>supports audiovisuels et graphiques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2857497"/>
            <a:ext cx="1591194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ctrTitle"/>
          </p:nvPr>
        </p:nvSpPr>
        <p:spPr>
          <a:xfrm>
            <a:off x="178931" y="214755"/>
            <a:ext cx="5500500" cy="46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dirty="0">
                <a:solidFill>
                  <a:srgbClr val="1C4587"/>
                </a:solidFill>
              </a:rPr>
              <a:t>Humanités, littérature et philosophie</a:t>
            </a:r>
            <a:endParaRPr sz="1400" b="1">
              <a:solidFill>
                <a:srgbClr val="1C4587"/>
              </a:solidFill>
            </a:endParaRPr>
          </a:p>
        </p:txBody>
      </p:sp>
      <p:cxnSp>
        <p:nvCxnSpPr>
          <p:cNvPr id="103" name="Google Shape;103;p19"/>
          <p:cNvCxnSpPr/>
          <p:nvPr/>
        </p:nvCxnSpPr>
        <p:spPr>
          <a:xfrm>
            <a:off x="178931" y="673013"/>
            <a:ext cx="8763300" cy="4000"/>
          </a:xfrm>
          <a:prstGeom prst="straightConnector1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19"/>
          <p:cNvSpPr txBox="1"/>
          <p:nvPr/>
        </p:nvSpPr>
        <p:spPr>
          <a:xfrm>
            <a:off x="178925" y="1015533"/>
            <a:ext cx="4381500" cy="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 smtClean="0"/>
              <a:t>Perspectives</a:t>
            </a:r>
            <a:endParaRPr sz="1800" b="1"/>
          </a:p>
        </p:txBody>
      </p:sp>
      <p:sp>
        <p:nvSpPr>
          <p:cNvPr id="105" name="Google Shape;105;p19"/>
          <p:cNvSpPr txBox="1"/>
          <p:nvPr/>
        </p:nvSpPr>
        <p:spPr>
          <a:xfrm>
            <a:off x="380700" y="2214554"/>
            <a:ext cx="8763300" cy="39290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" sz="2000" b="1" dirty="0" smtClean="0">
                <a:solidFill>
                  <a:schemeClr val="dk1"/>
                </a:solidFill>
              </a:rPr>
              <a:t>Perspectives </a:t>
            </a:r>
            <a:r>
              <a:rPr lang="fr" sz="2000" dirty="0">
                <a:solidFill>
                  <a:schemeClr val="dk1"/>
                </a:solidFill>
              </a:rPr>
              <a:t>: </a:t>
            </a:r>
          </a:p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chemeClr val="dk1"/>
                </a:solidFill>
              </a:rPr>
              <a:t>U</a:t>
            </a:r>
            <a:r>
              <a:rPr lang="fr" sz="2000" dirty="0">
                <a:solidFill>
                  <a:schemeClr val="dk1"/>
                </a:solidFill>
              </a:rPr>
              <a:t>ne spécialité </a:t>
            </a:r>
            <a:r>
              <a:rPr lang="fr" sz="2000" b="1" dirty="0">
                <a:solidFill>
                  <a:schemeClr val="dk1"/>
                </a:solidFill>
              </a:rPr>
              <a:t>fortement recommandée </a:t>
            </a:r>
            <a:r>
              <a:rPr lang="fr" sz="2000" dirty="0">
                <a:solidFill>
                  <a:schemeClr val="dk1"/>
                </a:solidFill>
              </a:rPr>
              <a:t>pour les parcours littéraires et généralistes :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" sz="2000" b="1" dirty="0">
                <a:solidFill>
                  <a:schemeClr val="dk1"/>
                </a:solidFill>
              </a:rPr>
              <a:t>Licences</a:t>
            </a:r>
            <a:r>
              <a:rPr lang="fr" sz="2000" dirty="0">
                <a:solidFill>
                  <a:schemeClr val="dk1"/>
                </a:solidFill>
              </a:rPr>
              <a:t> Lettres, Philosophie, Histoire, Sciences humaines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" sz="2000" b="1" dirty="0">
                <a:solidFill>
                  <a:schemeClr val="dk1"/>
                </a:solidFill>
              </a:rPr>
              <a:t>Classes préparatoires littéraires et/ou économiques </a:t>
            </a:r>
            <a:r>
              <a:rPr lang="fr" sz="2000" dirty="0">
                <a:solidFill>
                  <a:schemeClr val="dk1"/>
                </a:solidFill>
              </a:rPr>
              <a:t>(A/L, B/L, D1 ; </a:t>
            </a:r>
            <a:r>
              <a:rPr lang="fr" sz="2000" dirty="0" smtClean="0">
                <a:solidFill>
                  <a:schemeClr val="dk1"/>
                </a:solidFill>
              </a:rPr>
              <a:t>ECG </a:t>
            </a:r>
            <a:r>
              <a:rPr lang="fr" sz="2000" dirty="0">
                <a:solidFill>
                  <a:schemeClr val="dk1"/>
                </a:solidFill>
              </a:rPr>
              <a:t>etc.)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" sz="2000" b="1" dirty="0">
                <a:solidFill>
                  <a:schemeClr val="dk1"/>
                </a:solidFill>
              </a:rPr>
              <a:t>Instituts de Sciences Politiques </a:t>
            </a:r>
            <a:r>
              <a:rPr lang="fr" sz="2000" dirty="0">
                <a:solidFill>
                  <a:schemeClr val="dk1"/>
                </a:solidFill>
              </a:rPr>
              <a:t>(IEP ; Sciences Po Paris)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sz="15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829" y="847896"/>
            <a:ext cx="3308403" cy="1152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8596" y="2500306"/>
            <a:ext cx="8358246" cy="2071702"/>
          </a:xfrm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r>
              <a:rPr lang="fr-FR" sz="4800" b="1" dirty="0" smtClean="0">
                <a:solidFill>
                  <a:srgbClr val="FFFF00"/>
                </a:solidFill>
              </a:rPr>
              <a:t>HISTOIRE-GEOGRAPHIE,GEOPOLITIQUE ET SCIENCES POLITIQUES</a:t>
            </a:r>
            <a:endParaRPr lang="fr-FR" sz="4800" b="1" dirty="0">
              <a:solidFill>
                <a:srgbClr val="FFFF00"/>
              </a:solidFill>
            </a:endParaRPr>
          </a:p>
        </p:txBody>
      </p:sp>
      <p:sp>
        <p:nvSpPr>
          <p:cNvPr id="1026" name="AutoShape 2" descr="Une formule d'aide à la lecture et à l'écriture de textes philosophiques –  Correspond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Picture 2" descr="Planète Terre Ou Globe Terrestre Avec Les Océans Et L'eau Icône De Couleur  Pour Le Vecteur Plat Pour Les Applications Et Les Sites Web Clip Art Libres  De Droits , Vecteurs 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1857388" cy="1785938"/>
          </a:xfrm>
          <a:prstGeom prst="rect">
            <a:avLst/>
          </a:prstGeom>
          <a:noFill/>
        </p:spPr>
      </p:pic>
      <p:sp>
        <p:nvSpPr>
          <p:cNvPr id="5" name="AutoShape 4" descr="Texte De Fond Concept De Modèle Wordcloud, Illustration, De Sciences  Politiques Lumière Rougeoyante Banque D'Images Et Photos Libres De Droits.  Image 39765637."/>
          <p:cNvSpPr>
            <a:spLocks noChangeAspect="1" noChangeArrowheads="1"/>
          </p:cNvSpPr>
          <p:nvPr/>
        </p:nvSpPr>
        <p:spPr bwMode="auto">
          <a:xfrm>
            <a:off x="155575" y="-822325"/>
            <a:ext cx="246697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Le logo de Sciences Po fait peau neuve – La Pénic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000636"/>
            <a:ext cx="4152900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fr-FR" sz="4000" dirty="0" smtClean="0"/>
              <a:t>LES OBJECTIFS DE CET ENSEIGNEMENT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Comprendre le monde </a:t>
            </a:r>
            <a:r>
              <a:rPr lang="fr-FR" dirty="0" smtClean="0"/>
              <a:t>dans lequel nous vivons.</a:t>
            </a:r>
          </a:p>
          <a:p>
            <a:endParaRPr lang="fr-FR" b="1" dirty="0" smtClean="0"/>
          </a:p>
          <a:p>
            <a:r>
              <a:rPr lang="fr-FR" dirty="0" smtClean="0"/>
              <a:t>En devenir acteur en forgeant son </a:t>
            </a:r>
            <a:r>
              <a:rPr lang="fr-FR" b="1" dirty="0" smtClean="0">
                <a:solidFill>
                  <a:srgbClr val="FF0000"/>
                </a:solidFill>
              </a:rPr>
              <a:t>esprit critique</a:t>
            </a:r>
            <a:r>
              <a:rPr lang="fr-FR" b="1" dirty="0" smtClean="0"/>
              <a:t>.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Acquérir des capacités et des méthodes</a:t>
            </a:r>
          </a:p>
          <a:p>
            <a:pPr>
              <a:buNone/>
            </a:pPr>
            <a:r>
              <a:rPr lang="fr-FR" b="1" dirty="0" smtClean="0"/>
              <a:t>	</a:t>
            </a:r>
            <a:r>
              <a:rPr lang="fr-FR" dirty="0" smtClean="0"/>
              <a:t>fondamentales pour la poursuite d’études supérieures</a:t>
            </a:r>
            <a:endParaRPr lang="fr-FR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86322"/>
            <a:ext cx="2786067" cy="17383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Des méthodes et des compétences 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643470"/>
          </a:xfrm>
        </p:spPr>
        <p:txBody>
          <a:bodyPr>
            <a:normAutofit fontScale="77500" lnSpcReduction="20000"/>
          </a:bodyPr>
          <a:lstStyle/>
          <a:p>
            <a:endParaRPr lang="fr-FR" b="1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Raisonner, analyser, argumenter </a:t>
            </a:r>
            <a:r>
              <a:rPr lang="fr-FR" dirty="0" smtClean="0"/>
              <a:t>et développer son esprit critique. Outre l’acquisition de connaissances, l’élève développe ses capacités de réflexion en confrontant les points de vue.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Se documenter </a:t>
            </a:r>
            <a:r>
              <a:rPr lang="fr-FR" b="1" dirty="0" smtClean="0"/>
              <a:t>: </a:t>
            </a:r>
            <a:r>
              <a:rPr lang="fr-FR" dirty="0" smtClean="0"/>
              <a:t>effectuer des recherches personnelles, préparer un court exposé en lien avec le cours, faire une fiche de lecture…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dirty="0" smtClean="0"/>
              <a:t>Travailler de manière </a:t>
            </a:r>
            <a:r>
              <a:rPr lang="fr-FR" b="1" dirty="0" smtClean="0">
                <a:solidFill>
                  <a:srgbClr val="FF0000"/>
                </a:solidFill>
              </a:rPr>
              <a:t>autonome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dirty="0" smtClean="0"/>
              <a:t>Consolider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l’expression écrite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S’exprimer à l’oral</a:t>
            </a:r>
            <a:r>
              <a:rPr lang="fr-FR" b="1" dirty="0" smtClean="0"/>
              <a:t>: </a:t>
            </a:r>
            <a:r>
              <a:rPr lang="fr-FR" dirty="0" smtClean="0"/>
              <a:t>l’enseignement de spécialité est  un moment privilégié pour développer une expression orale construite et argumentée dans l’optique du grand oral de terminale.</a:t>
            </a:r>
            <a:endParaRPr lang="fr-FR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5429264"/>
            <a:ext cx="4381500" cy="92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4000" b="1" dirty="0" smtClean="0"/>
              <a:t> Les grands thèmes étudiés en Première: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I-Comprendre un régime politique : </a:t>
            </a:r>
            <a:r>
              <a:rPr lang="fr-FR" b="1" dirty="0" smtClean="0">
                <a:solidFill>
                  <a:srgbClr val="00B050"/>
                </a:solidFill>
              </a:rPr>
              <a:t>la démocratie.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II-Analyser les </a:t>
            </a:r>
            <a:r>
              <a:rPr lang="fr-FR" b="1" dirty="0" smtClean="0">
                <a:solidFill>
                  <a:srgbClr val="00B050"/>
                </a:solidFill>
              </a:rPr>
              <a:t>dynamiques des puissances internationales.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III-Etudier les divisions politiques du monde : </a:t>
            </a:r>
            <a:r>
              <a:rPr lang="fr-FR" b="1" dirty="0" smtClean="0">
                <a:solidFill>
                  <a:srgbClr val="00B050"/>
                </a:solidFill>
              </a:rPr>
              <a:t>les frontières.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IV- </a:t>
            </a:r>
            <a:r>
              <a:rPr lang="fr-FR" b="1" dirty="0" smtClean="0">
                <a:solidFill>
                  <a:srgbClr val="00B050"/>
                </a:solidFill>
              </a:rPr>
              <a:t>S’informer</a:t>
            </a:r>
            <a:r>
              <a:rPr lang="fr-FR" dirty="0" smtClean="0"/>
              <a:t> : un regard critique sur les sources et modes de communication.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V- Analyser les </a:t>
            </a:r>
            <a:r>
              <a:rPr lang="fr-FR" b="1" dirty="0" smtClean="0">
                <a:solidFill>
                  <a:srgbClr val="00B050"/>
                </a:solidFill>
              </a:rPr>
              <a:t>relations entre Etats et Religions.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4929198"/>
            <a:ext cx="112394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1071546"/>
            <a:ext cx="15049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786058"/>
            <a:ext cx="11049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10334"/>
          </a:xfrm>
        </p:spPr>
        <p:txBody>
          <a:bodyPr>
            <a:noAutofit/>
          </a:bodyPr>
          <a:lstStyle/>
          <a:p>
            <a:r>
              <a:rPr lang="fr-FR" sz="4000" dirty="0" smtClean="0"/>
              <a:t>DES POURSUITES D’ETUDES VARIEES</a:t>
            </a:r>
            <a:endParaRPr lang="fr-FR" sz="40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071547"/>
          <a:ext cx="8229600" cy="5253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1571612"/>
            <a:ext cx="7851648" cy="3714776"/>
          </a:xfrm>
        </p:spPr>
        <p:txBody>
          <a:bodyPr>
            <a:normAutofit/>
          </a:bodyPr>
          <a:lstStyle/>
          <a:p>
            <a:r>
              <a:rPr lang="fr-FR" dirty="0" smtClean="0"/>
              <a:t>LLCE ANGLAIS</a:t>
            </a:r>
            <a:br>
              <a:rPr lang="fr-FR" dirty="0" smtClean="0"/>
            </a:br>
            <a:r>
              <a:rPr lang="fr-FR" dirty="0" smtClean="0"/>
              <a:t>LITTÉRATURE</a:t>
            </a:r>
            <a:br>
              <a:rPr lang="fr-FR" dirty="0" smtClean="0"/>
            </a:br>
            <a:r>
              <a:rPr lang="fr-FR" dirty="0" smtClean="0"/>
              <a:t>OU</a:t>
            </a:r>
            <a:br>
              <a:rPr lang="fr-FR" dirty="0" smtClean="0"/>
            </a:br>
            <a:r>
              <a:rPr lang="fr-FR" dirty="0" smtClean="0"/>
              <a:t>MONDE CONTEMPORAIN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197" t="7310" r="4024" b="7927"/>
          <a:stretch/>
        </p:blipFill>
        <p:spPr>
          <a:xfrm>
            <a:off x="406967" y="147145"/>
            <a:ext cx="969579" cy="7661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452" y="110702"/>
            <a:ext cx="969579" cy="7913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332" y="110702"/>
            <a:ext cx="1001475" cy="7913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108" y="115424"/>
            <a:ext cx="1001475" cy="803726"/>
          </a:xfrm>
          <a:prstGeom prst="rect">
            <a:avLst/>
          </a:prstGeom>
        </p:spPr>
      </p:pic>
      <p:sp>
        <p:nvSpPr>
          <p:cNvPr id="8" name="AutoShape 2" descr="Flag of India - Wikipedia"/>
          <p:cNvSpPr>
            <a:spLocks noChangeAspect="1" noChangeArrowheads="1"/>
          </p:cNvSpPr>
          <p:nvPr/>
        </p:nvSpPr>
        <p:spPr bwMode="auto">
          <a:xfrm>
            <a:off x="664533" y="1842047"/>
            <a:ext cx="1928813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0743" y="143669"/>
            <a:ext cx="969688" cy="7696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660" y="142081"/>
            <a:ext cx="969579" cy="77631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94508" y="142081"/>
            <a:ext cx="980565" cy="77689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89342" y="142082"/>
            <a:ext cx="952894" cy="829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04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2844" y="5929330"/>
            <a:ext cx="8379373" cy="539768"/>
          </a:xfrm>
        </p:spPr>
        <p:txBody>
          <a:bodyPr>
            <a:normAutofit/>
          </a:bodyPr>
          <a:lstStyle/>
          <a:p>
            <a:pPr algn="r"/>
            <a:r>
              <a:rPr lang="fr-FR" sz="2000" dirty="0" smtClean="0">
                <a:solidFill>
                  <a:schemeClr val="accent1"/>
                </a:solidFill>
              </a:rPr>
              <a:t>Langue, Littérature et Culture Etrangère </a:t>
            </a:r>
            <a:r>
              <a:rPr lang="fr-FR" sz="2000" i="1" dirty="0" smtClean="0">
                <a:solidFill>
                  <a:schemeClr val="accent1"/>
                </a:solidFill>
              </a:rPr>
              <a:t>Anglais</a:t>
            </a:r>
            <a:endParaRPr lang="fr-FR" sz="2000" i="1" dirty="0">
              <a:solidFill>
                <a:schemeClr val="accent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9772" y="141046"/>
            <a:ext cx="75779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Attention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3600" dirty="0" smtClean="0"/>
              <a:t>la spécialité LLCE Anglais demande un </a:t>
            </a:r>
            <a:r>
              <a:rPr lang="fr-FR" sz="4000" b="1" dirty="0" smtClean="0">
                <a:solidFill>
                  <a:srgbClr val="FF0000"/>
                </a:solidFill>
              </a:rPr>
              <a:t>bon niveau d’anglais</a:t>
            </a:r>
            <a:endParaRPr lang="fr-FR" sz="4000" b="1" dirty="0">
              <a:solidFill>
                <a:srgbClr val="FF0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89" y="1673265"/>
            <a:ext cx="4250531" cy="2971800"/>
          </a:xfrm>
          <a:prstGeom prst="rect">
            <a:avLst/>
          </a:prstGeom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665409"/>
              </p:ext>
            </p:extLst>
          </p:nvPr>
        </p:nvGraphicFramePr>
        <p:xfrm>
          <a:off x="212831" y="4198591"/>
          <a:ext cx="7957648" cy="16199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9412"/>
                <a:gridCol w="1989412"/>
                <a:gridCol w="1989412"/>
                <a:gridCol w="1989412"/>
              </a:tblGrid>
              <a:tr h="725507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Niveau atteint</a:t>
                      </a:r>
                      <a:r>
                        <a:rPr lang="fr-FR" baseline="0" dirty="0" smtClean="0"/>
                        <a:t> en fin de seconde</a:t>
                      </a:r>
                      <a:endParaRPr lang="fr-FR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Niveau visé en première</a:t>
                      </a:r>
                      <a:endParaRPr lang="fr-FR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Niveau atteint en</a:t>
                      </a:r>
                      <a:r>
                        <a:rPr lang="fr-FR" baseline="0" dirty="0" smtClean="0"/>
                        <a:t> fin de terminale</a:t>
                      </a:r>
                      <a:endParaRPr lang="fr-FR" dirty="0"/>
                    </a:p>
                  </a:txBody>
                  <a:tcPr marL="68580" marR="68580" anchor="ctr"/>
                </a:tc>
              </a:tr>
              <a:tr h="44723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Tronc commun</a:t>
                      </a:r>
                      <a:endParaRPr lang="fr-FR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B1</a:t>
                      </a:r>
                      <a:endParaRPr lang="fr-FR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B1+</a:t>
                      </a:r>
                      <a:endParaRPr lang="fr-FR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B2</a:t>
                      </a:r>
                      <a:endParaRPr lang="fr-FR" dirty="0"/>
                    </a:p>
                  </a:txBody>
                  <a:tcPr marL="68580" marR="68580" anchor="ctr"/>
                </a:tc>
              </a:tr>
              <a:tr h="44723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LLCE Anglais</a:t>
                      </a:r>
                      <a:endParaRPr lang="fr-FR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68580" marR="6858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B2</a:t>
                      </a:r>
                      <a:endParaRPr lang="fr-FR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C1</a:t>
                      </a:r>
                      <a:endParaRPr lang="fr-FR" dirty="0"/>
                    </a:p>
                  </a:txBody>
                  <a:tcPr marL="68580" marR="6858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717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CHOIX DE LA SERIE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000528"/>
          </a:xfrm>
        </p:spPr>
        <p:txBody>
          <a:bodyPr>
            <a:normAutofit/>
          </a:bodyPr>
          <a:lstStyle/>
          <a:p>
            <a:r>
              <a:rPr lang="fr-FR" sz="4000" dirty="0" smtClean="0"/>
              <a:t>La Série Générale</a:t>
            </a:r>
          </a:p>
          <a:p>
            <a:pPr>
              <a:buNone/>
            </a:pPr>
            <a:endParaRPr lang="fr-FR" sz="4000" dirty="0" smtClean="0"/>
          </a:p>
          <a:p>
            <a:r>
              <a:rPr lang="fr-FR" sz="4000" dirty="0" smtClean="0"/>
              <a:t>L</a:t>
            </a:r>
            <a:r>
              <a:rPr lang="fr-FR" sz="4000" dirty="0" smtClean="0"/>
              <a:t>es Séries </a:t>
            </a:r>
            <a:r>
              <a:rPr lang="fr-FR" sz="4000" dirty="0" smtClean="0"/>
              <a:t>T</a:t>
            </a:r>
            <a:r>
              <a:rPr lang="fr-FR" sz="4000" dirty="0" smtClean="0"/>
              <a:t>echnologiques</a:t>
            </a:r>
            <a:endParaRPr lang="fr-FR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4886" y="365761"/>
            <a:ext cx="8379373" cy="832419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LLCE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chemeClr val="accent1"/>
                </a:solidFill>
              </a:rPr>
              <a:t>Anglais</a:t>
            </a:r>
            <a:r>
              <a:rPr lang="fr-FR" i="1" dirty="0" smtClean="0">
                <a:solidFill>
                  <a:schemeClr val="accent1"/>
                </a:solidFill>
              </a:rPr>
              <a:t> </a:t>
            </a:r>
            <a:r>
              <a:rPr lang="fr-FR" b="1" i="1" dirty="0" smtClean="0">
                <a:solidFill>
                  <a:schemeClr val="accent1"/>
                </a:solidFill>
              </a:rPr>
              <a:t>Littérature</a:t>
            </a:r>
            <a:r>
              <a:rPr lang="fr-FR" i="1" dirty="0" smtClean="0">
                <a:solidFill>
                  <a:schemeClr val="accent1"/>
                </a:solidFill>
              </a:rPr>
              <a:t> :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7493" y="1624722"/>
            <a:ext cx="77802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Présent dans le portail </a:t>
            </a:r>
            <a:r>
              <a:rPr lang="fr-FR" b="1" dirty="0"/>
              <a:t>Lettre et </a:t>
            </a:r>
            <a:r>
              <a:rPr lang="fr-FR" b="1" dirty="0" smtClean="0"/>
              <a:t>Langues</a:t>
            </a:r>
            <a:r>
              <a:rPr lang="fr-FR" dirty="0" smtClean="0"/>
              <a:t>.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Explorer </a:t>
            </a:r>
            <a:r>
              <a:rPr lang="fr-FR" dirty="0" smtClean="0"/>
              <a:t>la langue de manière </a:t>
            </a:r>
            <a:r>
              <a:rPr lang="fr-FR" b="1" dirty="0" smtClean="0"/>
              <a:t>approfondie</a:t>
            </a:r>
            <a:r>
              <a:rPr lang="fr-FR" dirty="0" smtClean="0"/>
              <a:t>.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Développer sa </a:t>
            </a:r>
            <a:r>
              <a:rPr lang="fr-FR" b="1" dirty="0" smtClean="0"/>
              <a:t>réflexion, à l’écrit et à l’oral</a:t>
            </a:r>
            <a:r>
              <a:rPr lang="fr-FR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Objets d’études tournés vers la littérature 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(étude de 2 ou 3 œuvres intégrales)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Donner à l’élève le </a:t>
            </a:r>
            <a:r>
              <a:rPr lang="fr-FR" b="1" dirty="0" smtClean="0"/>
              <a:t>goût de lire</a:t>
            </a:r>
            <a:r>
              <a:rPr lang="fr-F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B050"/>
                </a:solidFill>
              </a:rPr>
              <a:t>Découvrir </a:t>
            </a:r>
            <a:r>
              <a:rPr lang="fr-FR" b="1" dirty="0">
                <a:solidFill>
                  <a:srgbClr val="00B050"/>
                </a:solidFill>
              </a:rPr>
              <a:t>des repères historiques et culturels</a:t>
            </a:r>
            <a:r>
              <a:rPr lang="fr-FR" dirty="0"/>
              <a:t>, mais aussi des </a:t>
            </a:r>
            <a:r>
              <a:rPr lang="fr-FR" b="1" dirty="0"/>
              <a:t>genres, des auteurs, des courants artistiques et culturels </a:t>
            </a:r>
            <a:r>
              <a:rPr lang="fr-FR" dirty="0"/>
              <a:t>(théâtre, cinéma, peinture, musique, architecture…)</a:t>
            </a: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89582" y="5532438"/>
            <a:ext cx="8379373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solidFill>
                  <a:schemeClr val="accent1"/>
                </a:solidFill>
              </a:rPr>
              <a:t>                                                                       Langue, Littérature et Culture Etrangère</a:t>
            </a:r>
            <a:br>
              <a:rPr lang="fr-FR" sz="2000" dirty="0" smtClean="0">
                <a:solidFill>
                  <a:schemeClr val="accent1"/>
                </a:solidFill>
              </a:rPr>
            </a:br>
            <a:r>
              <a:rPr lang="fr-FR" sz="2000" i="1" dirty="0" smtClean="0">
                <a:solidFill>
                  <a:schemeClr val="accent1"/>
                </a:solidFill>
              </a:rPr>
              <a:t>Anglais</a:t>
            </a:r>
            <a:endParaRPr lang="fr-FR" sz="2000" i="1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04024">
            <a:off x="7385295" y="753526"/>
            <a:ext cx="1116273" cy="20058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6666">
            <a:off x="6004388" y="2334561"/>
            <a:ext cx="1111916" cy="20746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32" y="5572140"/>
            <a:ext cx="703734" cy="11807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7" y="5572140"/>
            <a:ext cx="715551" cy="118392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2" y="5572140"/>
            <a:ext cx="745991" cy="11911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22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4886" y="365761"/>
            <a:ext cx="8379373" cy="83241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LLCE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chemeClr val="accent1"/>
                </a:solidFill>
              </a:rPr>
              <a:t>Anglais</a:t>
            </a:r>
            <a:r>
              <a:rPr lang="fr-FR" i="1" dirty="0" smtClean="0">
                <a:solidFill>
                  <a:schemeClr val="accent1"/>
                </a:solidFill>
              </a:rPr>
              <a:t> </a:t>
            </a:r>
            <a:r>
              <a:rPr lang="fr-FR" b="1" i="1" dirty="0" smtClean="0">
                <a:solidFill>
                  <a:schemeClr val="accent1"/>
                </a:solidFill>
              </a:rPr>
              <a:t>Littérature</a:t>
            </a:r>
            <a:r>
              <a:rPr lang="fr-FR" i="1" dirty="0" smtClean="0">
                <a:solidFill>
                  <a:schemeClr val="accent1"/>
                </a:solidFill>
              </a:rPr>
              <a:t> : </a:t>
            </a:r>
            <a:r>
              <a:rPr lang="fr-FR" dirty="0" smtClean="0">
                <a:solidFill>
                  <a:schemeClr val="accent1"/>
                </a:solidFill>
              </a:rPr>
              <a:t>et après?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47764" y="1561089"/>
            <a:ext cx="37403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Enseignement </a:t>
            </a:r>
            <a:endParaRPr lang="fr-FR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Traduction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Journaliste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Littérature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Histoire</a:t>
            </a:r>
            <a:endParaRPr lang="fr-FR" dirty="0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89582" y="5532438"/>
            <a:ext cx="8625822" cy="10398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solidFill>
                  <a:schemeClr val="accent1"/>
                </a:solidFill>
              </a:rPr>
              <a:t>                                                                      Langue, Littérature et Culture Etrangère </a:t>
            </a:r>
            <a:r>
              <a:rPr lang="fr-FR" sz="2000" i="1" dirty="0" smtClean="0">
                <a:solidFill>
                  <a:schemeClr val="accent1"/>
                </a:solidFill>
              </a:rPr>
              <a:t>Anglais</a:t>
            </a:r>
            <a:endParaRPr lang="fr-FR" sz="2000" i="1" dirty="0">
              <a:solidFill>
                <a:schemeClr val="accent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1160" y="1341233"/>
            <a:ext cx="1521372" cy="308217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2236" t="2128"/>
          <a:stretch/>
        </p:blipFill>
        <p:spPr>
          <a:xfrm>
            <a:off x="264072" y="1876313"/>
            <a:ext cx="1998032" cy="201201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948" y="2695905"/>
            <a:ext cx="1525652" cy="248520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861" y="4566464"/>
            <a:ext cx="2174172" cy="2001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08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4886" y="365761"/>
            <a:ext cx="8379373" cy="56290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LLCE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chemeClr val="accent1"/>
                </a:solidFill>
              </a:rPr>
              <a:t>Anglais</a:t>
            </a:r>
            <a:r>
              <a:rPr lang="fr-FR" i="1" dirty="0" smtClean="0">
                <a:solidFill>
                  <a:schemeClr val="accent1"/>
                </a:solidFill>
              </a:rPr>
              <a:t> </a:t>
            </a:r>
            <a:r>
              <a:rPr lang="fr-FR" b="1" i="1" dirty="0" smtClean="0">
                <a:solidFill>
                  <a:schemeClr val="accent1"/>
                </a:solidFill>
              </a:rPr>
              <a:t>Monde Contemporain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282" y="928670"/>
            <a:ext cx="8111358" cy="492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Présent dans le portail </a:t>
            </a:r>
            <a:r>
              <a:rPr lang="fr-FR" b="1" dirty="0"/>
              <a:t>Lettre et </a:t>
            </a:r>
            <a:r>
              <a:rPr lang="fr-FR" b="1" dirty="0" smtClean="0"/>
              <a:t>Sciences Humaines / Maths et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sensibiliser les élèves à la </a:t>
            </a:r>
            <a:r>
              <a:rPr lang="fr-FR" b="1" dirty="0"/>
              <a:t>diversité </a:t>
            </a:r>
            <a:r>
              <a:rPr lang="fr-FR" b="1" dirty="0" smtClean="0"/>
              <a:t>des </a:t>
            </a:r>
            <a:r>
              <a:rPr lang="fr-FR" b="1" dirty="0"/>
              <a:t>sociétés </a:t>
            </a:r>
            <a:r>
              <a:rPr lang="fr-FR" b="1" dirty="0" smtClean="0"/>
              <a:t>et des cultures </a:t>
            </a:r>
            <a:r>
              <a:rPr lang="fr-FR" dirty="0" smtClean="0"/>
              <a:t>du </a:t>
            </a:r>
            <a:r>
              <a:rPr lang="fr-FR" dirty="0"/>
              <a:t>monde </a:t>
            </a:r>
            <a:r>
              <a:rPr lang="fr-FR" dirty="0" smtClean="0"/>
              <a:t>anglophone.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Développer sa réflexion, à l’écrit et à l’oral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via une grande variété de supports.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B050"/>
                </a:solidFill>
              </a:rPr>
              <a:t>analyser quelques grands enjeux sociétaux, économiques, politiques, géopolitiques, culturels, scientifiques et </a:t>
            </a:r>
            <a:r>
              <a:rPr lang="fr-FR" b="1" dirty="0" smtClean="0">
                <a:solidFill>
                  <a:srgbClr val="00B050"/>
                </a:solidFill>
              </a:rPr>
              <a:t>techniques </a:t>
            </a:r>
            <a:r>
              <a:rPr lang="fr-FR" b="1" dirty="0">
                <a:solidFill>
                  <a:srgbClr val="00B050"/>
                </a:solidFill>
              </a:rPr>
              <a:t>auxquels ce monde est aujourd’hui confronté.</a:t>
            </a:r>
            <a:endParaRPr lang="fr-FR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développer leurs </a:t>
            </a:r>
            <a:r>
              <a:rPr lang="fr-FR" b="1" dirty="0"/>
              <a:t>compétences de lecture</a:t>
            </a:r>
            <a:r>
              <a:rPr lang="fr-FR" dirty="0"/>
              <a:t>, leur </a:t>
            </a:r>
            <a:r>
              <a:rPr lang="fr-FR" b="1" dirty="0"/>
              <a:t>sens critique</a:t>
            </a:r>
            <a:r>
              <a:rPr lang="fr-FR" dirty="0"/>
              <a:t>, leur </a:t>
            </a:r>
            <a:r>
              <a:rPr lang="fr-FR" b="1" dirty="0"/>
              <a:t>esprit </a:t>
            </a:r>
            <a:r>
              <a:rPr lang="fr-FR" b="1" dirty="0" smtClean="0"/>
              <a:t>d’analyse</a:t>
            </a:r>
            <a:r>
              <a:rPr lang="fr-FR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consolider leurs </a:t>
            </a:r>
            <a:r>
              <a:rPr lang="fr-FR" b="1" dirty="0"/>
              <a:t>compétences communicationnelles</a:t>
            </a:r>
            <a:r>
              <a:rPr lang="fr-FR" dirty="0"/>
              <a:t>, notamment oratoires et argumentatives.</a:t>
            </a: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89582" y="6072206"/>
            <a:ext cx="8379373" cy="5000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solidFill>
                  <a:schemeClr val="accent1"/>
                </a:solidFill>
              </a:rPr>
              <a:t>                                                                     Langue, Littérature et Culture Etrangère </a:t>
            </a:r>
            <a:r>
              <a:rPr lang="fr-FR" sz="2000" i="1" dirty="0" smtClean="0">
                <a:solidFill>
                  <a:schemeClr val="accent1"/>
                </a:solidFill>
              </a:rPr>
              <a:t>Anglais</a:t>
            </a:r>
            <a:endParaRPr lang="fr-FR" sz="2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35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4886" y="365761"/>
            <a:ext cx="8379373" cy="832419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chemeClr val="accent1"/>
                </a:solidFill>
              </a:rPr>
              <a:t>LLCE</a:t>
            </a:r>
            <a:r>
              <a:rPr lang="fr-FR" sz="4000" i="1" dirty="0" smtClean="0">
                <a:solidFill>
                  <a:schemeClr val="accent1"/>
                </a:solidFill>
              </a:rPr>
              <a:t> </a:t>
            </a:r>
            <a:r>
              <a:rPr lang="fr-FR" sz="4000" b="1" i="1" dirty="0" smtClean="0">
                <a:solidFill>
                  <a:schemeClr val="accent1"/>
                </a:solidFill>
              </a:rPr>
              <a:t>Monde Contemporain</a:t>
            </a:r>
            <a:r>
              <a:rPr lang="fr-FR" sz="4000" i="1" dirty="0" smtClean="0">
                <a:solidFill>
                  <a:schemeClr val="accent1"/>
                </a:solidFill>
              </a:rPr>
              <a:t> : </a:t>
            </a:r>
            <a:r>
              <a:rPr lang="fr-FR" sz="4000" dirty="0" smtClean="0">
                <a:solidFill>
                  <a:schemeClr val="accent1"/>
                </a:solidFill>
              </a:rPr>
              <a:t>et après?</a:t>
            </a:r>
            <a:endParaRPr lang="fr-FR" sz="4000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6448" y="1286769"/>
            <a:ext cx="37403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Politique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Economie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Ingénieur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Journalisme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Commerce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Tourisme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Relations </a:t>
            </a:r>
            <a:r>
              <a:rPr lang="fr-FR" dirty="0"/>
              <a:t>internationales </a:t>
            </a:r>
            <a:endParaRPr lang="fr-FR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Diplomatie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Enseignement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Histoire</a:t>
            </a:r>
            <a:r>
              <a:rPr lang="fr-FR" dirty="0"/>
              <a:t>…</a:t>
            </a: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89582" y="5532438"/>
            <a:ext cx="8911574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solidFill>
                  <a:schemeClr val="accent1"/>
                </a:solidFill>
              </a:rPr>
              <a:t>                                                                                 Langue, Littérature et Culture Etrangère </a:t>
            </a:r>
            <a:r>
              <a:rPr lang="fr-FR" sz="2000" i="1" dirty="0" smtClean="0">
                <a:solidFill>
                  <a:schemeClr val="accent1"/>
                </a:solidFill>
              </a:rPr>
              <a:t>Anglais</a:t>
            </a:r>
            <a:endParaRPr lang="fr-FR" sz="2000" i="1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49218"/>
          <a:stretch/>
        </p:blipFill>
        <p:spPr>
          <a:xfrm>
            <a:off x="5040630" y="1521823"/>
            <a:ext cx="3778922" cy="33073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5" y="4663439"/>
            <a:ext cx="2414685" cy="20108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564" y="1521824"/>
            <a:ext cx="1714901" cy="2642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43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57356" y="928670"/>
            <a:ext cx="5572164" cy="571504"/>
          </a:xfrm>
          <a:solidFill>
            <a:srgbClr val="FF66FF"/>
          </a:solidFill>
        </p:spPr>
        <p:txBody>
          <a:bodyPr>
            <a:noAutofit/>
          </a:bodyPr>
          <a:lstStyle/>
          <a:p>
            <a:pPr algn="ctr"/>
            <a:r>
              <a:rPr lang="fr-FR" sz="4400" dirty="0" smtClean="0"/>
              <a:t>Pour résumer : 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197" t="7310" r="4024" b="7927"/>
          <a:stretch/>
        </p:blipFill>
        <p:spPr>
          <a:xfrm>
            <a:off x="406967" y="147145"/>
            <a:ext cx="969579" cy="5976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1452" y="110703"/>
            <a:ext cx="969579" cy="6340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332" y="110703"/>
            <a:ext cx="1001475" cy="6340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108" y="115425"/>
            <a:ext cx="1001475" cy="629343"/>
          </a:xfrm>
          <a:prstGeom prst="rect">
            <a:avLst/>
          </a:prstGeom>
        </p:spPr>
      </p:pic>
      <p:sp>
        <p:nvSpPr>
          <p:cNvPr id="8" name="AutoShape 2" descr="Flag of India - Wikipedia"/>
          <p:cNvSpPr>
            <a:spLocks noChangeAspect="1" noChangeArrowheads="1"/>
          </p:cNvSpPr>
          <p:nvPr/>
        </p:nvSpPr>
        <p:spPr bwMode="auto">
          <a:xfrm>
            <a:off x="664533" y="1842047"/>
            <a:ext cx="1928813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0743" y="143669"/>
            <a:ext cx="969688" cy="6010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660" y="142081"/>
            <a:ext cx="969579" cy="6026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94508" y="142081"/>
            <a:ext cx="980565" cy="60268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89342" y="142082"/>
            <a:ext cx="952894" cy="6026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6968" y="1714489"/>
            <a:ext cx="4359343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>
                <a:solidFill>
                  <a:srgbClr val="0070C0"/>
                </a:solidFill>
              </a:rPr>
              <a:t>L’actualité </a:t>
            </a:r>
            <a:r>
              <a:rPr lang="fr-FR" dirty="0">
                <a:solidFill>
                  <a:srgbClr val="0070C0"/>
                </a:solidFill>
              </a:rPr>
              <a:t>m’intéresse, je lis parfois le journal, je suis l’information </a:t>
            </a:r>
            <a:r>
              <a:rPr lang="fr-FR" dirty="0" smtClean="0">
                <a:solidFill>
                  <a:srgbClr val="0070C0"/>
                </a:solidFill>
              </a:rPr>
              <a:t/>
            </a:r>
            <a:br>
              <a:rPr lang="fr-FR" dirty="0" smtClean="0">
                <a:solidFill>
                  <a:srgbClr val="0070C0"/>
                </a:solidFill>
              </a:rPr>
            </a:br>
            <a:endParaRPr lang="fr-FR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>
                <a:solidFill>
                  <a:srgbClr val="0070C0"/>
                </a:solidFill>
              </a:rPr>
              <a:t>Je </a:t>
            </a:r>
            <a:r>
              <a:rPr lang="fr-FR" dirty="0">
                <a:solidFill>
                  <a:srgbClr val="0070C0"/>
                </a:solidFill>
              </a:rPr>
              <a:t>veux comprendre comment le monde fonctionne </a:t>
            </a:r>
            <a:r>
              <a:rPr lang="fr-FR" dirty="0" smtClean="0">
                <a:solidFill>
                  <a:srgbClr val="0070C0"/>
                </a:solidFill>
              </a:rPr>
              <a:t/>
            </a:r>
            <a:br>
              <a:rPr lang="fr-FR" dirty="0" smtClean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>
                <a:solidFill>
                  <a:srgbClr val="0070C0"/>
                </a:solidFill>
              </a:rPr>
              <a:t>Je </a:t>
            </a:r>
            <a:r>
              <a:rPr lang="fr-FR" dirty="0">
                <a:solidFill>
                  <a:srgbClr val="0070C0"/>
                </a:solidFill>
              </a:rPr>
              <a:t>veux savoir qui sont les grands acteurs politiques et comment fonctionnent les institutions </a:t>
            </a:r>
            <a:r>
              <a:rPr lang="fr-FR" dirty="0" smtClean="0">
                <a:solidFill>
                  <a:srgbClr val="0070C0"/>
                </a:solidFill>
              </a:rPr>
              <a:t/>
            </a:r>
            <a:br>
              <a:rPr lang="fr-FR" dirty="0" smtClean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>
                <a:solidFill>
                  <a:srgbClr val="0070C0"/>
                </a:solidFill>
              </a:rPr>
              <a:t>J’ai </a:t>
            </a:r>
            <a:r>
              <a:rPr lang="fr-FR" dirty="0">
                <a:solidFill>
                  <a:srgbClr val="0070C0"/>
                </a:solidFill>
              </a:rPr>
              <a:t>un projet professionnel où je vais utiliser l’anglais pour argumenter, pour vendre, pour défendre ou pour </a:t>
            </a:r>
            <a:r>
              <a:rPr lang="fr-FR" dirty="0" smtClean="0">
                <a:solidFill>
                  <a:srgbClr val="0070C0"/>
                </a:solidFill>
              </a:rPr>
              <a:t>échanger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428860" y="5500702"/>
            <a:ext cx="0" cy="51323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30387" y="1714488"/>
            <a:ext cx="4413613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>
                <a:solidFill>
                  <a:srgbClr val="0070C0"/>
                </a:solidFill>
              </a:rPr>
              <a:t>J’aime </a:t>
            </a:r>
            <a:r>
              <a:rPr lang="fr-FR" dirty="0">
                <a:solidFill>
                  <a:srgbClr val="0070C0"/>
                </a:solidFill>
              </a:rPr>
              <a:t>lire, la fiction, les grands auteurs et leurs mouvements, lire deux livres entiers ne me fait pas peur </a:t>
            </a:r>
            <a:r>
              <a:rPr lang="fr-FR" dirty="0" smtClean="0">
                <a:solidFill>
                  <a:srgbClr val="0070C0"/>
                </a:solidFill>
              </a:rPr>
              <a:t/>
            </a:r>
            <a:br>
              <a:rPr lang="fr-FR" dirty="0" smtClean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>
                <a:solidFill>
                  <a:srgbClr val="0070C0"/>
                </a:solidFill>
              </a:rPr>
              <a:t>Je </a:t>
            </a:r>
            <a:r>
              <a:rPr lang="fr-FR" dirty="0">
                <a:solidFill>
                  <a:srgbClr val="0070C0"/>
                </a:solidFill>
              </a:rPr>
              <a:t>veux en savoir plus sur l’histoire et la culture anglophone </a:t>
            </a:r>
            <a:r>
              <a:rPr lang="fr-FR" dirty="0" smtClean="0">
                <a:solidFill>
                  <a:srgbClr val="0070C0"/>
                </a:solidFill>
              </a:rPr>
              <a:t/>
            </a:r>
            <a:br>
              <a:rPr lang="fr-FR" dirty="0" smtClean="0">
                <a:solidFill>
                  <a:srgbClr val="0070C0"/>
                </a:solidFill>
              </a:rPr>
            </a:br>
            <a:endParaRPr lang="fr-FR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>
                <a:solidFill>
                  <a:srgbClr val="0070C0"/>
                </a:solidFill>
              </a:rPr>
              <a:t>J’aime </a:t>
            </a:r>
            <a:r>
              <a:rPr lang="fr-FR" dirty="0">
                <a:solidFill>
                  <a:srgbClr val="0070C0"/>
                </a:solidFill>
              </a:rPr>
              <a:t>le cinéma et les séries, et je veux comprendre comment se construit un texte, comment se manie une langue </a:t>
            </a:r>
            <a:r>
              <a:rPr lang="fr-FR" dirty="0" smtClean="0">
                <a:solidFill>
                  <a:srgbClr val="0070C0"/>
                </a:solidFill>
              </a:rPr>
              <a:t/>
            </a:r>
            <a:br>
              <a:rPr lang="fr-FR" dirty="0" smtClean="0">
                <a:solidFill>
                  <a:srgbClr val="0070C0"/>
                </a:solidFill>
              </a:rPr>
            </a:br>
            <a:endParaRPr lang="fr-FR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>
                <a:solidFill>
                  <a:srgbClr val="0070C0"/>
                </a:solidFill>
              </a:rPr>
              <a:t>J’ai </a:t>
            </a:r>
            <a:r>
              <a:rPr lang="fr-FR" dirty="0">
                <a:solidFill>
                  <a:srgbClr val="0070C0"/>
                </a:solidFill>
              </a:rPr>
              <a:t>un projet professionnel où je vais manipuler la langue, l’analyser, examiner sa </a:t>
            </a:r>
            <a:r>
              <a:rPr lang="fr-FR" dirty="0" smtClean="0">
                <a:solidFill>
                  <a:srgbClr val="0070C0"/>
                </a:solidFill>
              </a:rPr>
              <a:t>structure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7000892" y="5572140"/>
            <a:ext cx="0" cy="51323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4534" y="6124694"/>
            <a:ext cx="357392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LLCE </a:t>
            </a:r>
            <a:r>
              <a:rPr lang="fr-FR" dirty="0">
                <a:solidFill>
                  <a:srgbClr val="0070C0"/>
                </a:solidFill>
              </a:rPr>
              <a:t>MONDE CONTEMPORAIN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66874" y="6124694"/>
            <a:ext cx="228812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LLCE LITTERATURE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1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7851648" cy="2214578"/>
          </a:xfrm>
        </p:spPr>
        <p:txBody>
          <a:bodyPr>
            <a:normAutofit/>
          </a:bodyPr>
          <a:lstStyle/>
          <a:p>
            <a:r>
              <a:rPr lang="fr-FR" dirty="0" smtClean="0"/>
              <a:t>SCIENCES ECONOMIQUES</a:t>
            </a:r>
            <a:br>
              <a:rPr lang="fr-FR" dirty="0" smtClean="0"/>
            </a:br>
            <a:r>
              <a:rPr lang="fr-FR" dirty="0" smtClean="0"/>
              <a:t>ET SOCIALES</a:t>
            </a:r>
            <a:endParaRPr lang="fr-FR" dirty="0"/>
          </a:p>
        </p:txBody>
      </p:sp>
      <p:sp>
        <p:nvSpPr>
          <p:cNvPr id="8" name="AutoShape 2" descr="Flag of India - Wikipedia"/>
          <p:cNvSpPr>
            <a:spLocks noChangeAspect="1" noChangeArrowheads="1"/>
          </p:cNvSpPr>
          <p:nvPr/>
        </p:nvSpPr>
        <p:spPr bwMode="auto">
          <a:xfrm>
            <a:off x="664533" y="1842047"/>
            <a:ext cx="1928813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78" name="AutoShape 2" descr="Encyclopédie Larousse en ligne - Karl Marx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80" name="AutoShape 4" descr="Encyclopédie Larousse en ligne - Karl Marx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82" name="AutoShape 6" descr="Karl Marx"/>
          <p:cNvSpPr>
            <a:spLocks noChangeAspect="1" noChangeArrowheads="1"/>
          </p:cNvSpPr>
          <p:nvPr/>
        </p:nvSpPr>
        <p:spPr bwMode="auto">
          <a:xfrm>
            <a:off x="155575" y="-890588"/>
            <a:ext cx="17240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84" name="AutoShape 8" descr="Karl Marx"/>
          <p:cNvSpPr>
            <a:spLocks noChangeAspect="1" noChangeArrowheads="1"/>
          </p:cNvSpPr>
          <p:nvPr/>
        </p:nvSpPr>
        <p:spPr bwMode="auto">
          <a:xfrm>
            <a:off x="155575" y="-890588"/>
            <a:ext cx="17240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86" name="AutoShape 10" descr="Karl Marx"/>
          <p:cNvSpPr>
            <a:spLocks noChangeAspect="1" noChangeArrowheads="1"/>
          </p:cNvSpPr>
          <p:nvPr/>
        </p:nvSpPr>
        <p:spPr bwMode="auto">
          <a:xfrm>
            <a:off x="155575" y="-890588"/>
            <a:ext cx="17240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88" name="AutoShape 12" descr="Karl Marx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90" name="AutoShape 14" descr="Focus Masters] Sciences Économiques et Sociale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94" name="AutoShape 18" descr="Sciences économiques et sociales Lycée - manuel scolaire élève, enseignant  | Lelivrescolaire.f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96" name="AutoShape 20" descr="Sciences économiques et sociales Lycée - manuel scolaire élève, enseignant  | Lelivrescolaire.f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0198" name="Picture 22" descr="Cours de SES de Termin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000504"/>
            <a:ext cx="2162175" cy="2114550"/>
          </a:xfrm>
          <a:prstGeom prst="rect">
            <a:avLst/>
          </a:prstGeom>
          <a:noFill/>
        </p:spPr>
      </p:pic>
      <p:sp>
        <p:nvSpPr>
          <p:cNvPr id="50200" name="AutoShape 24" descr="Programme de SES pour le Bac 2014 - Education &amp; Numér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202" name="AutoShape 26" descr="Programme de SES pour le Bac 2014 - Education &amp; Numér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0204" name="Picture 28" descr="Sciences économiques et sociales (SES) | Lycée Mahatma GAND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2533650" cy="1809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04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5725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/>
                </a:solidFill>
              </a:rPr>
              <a:t>Pourquoi choisir la spécialité SES ?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50435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fr-FR" sz="4800" dirty="0" smtClean="0"/>
              <a:t>Pour acquérir </a:t>
            </a:r>
            <a:r>
              <a:rPr lang="fr-FR" sz="4800" dirty="0"/>
              <a:t>une </a:t>
            </a:r>
            <a:r>
              <a:rPr lang="fr-FR" sz="5800" b="1" u="sng" dirty="0">
                <a:solidFill>
                  <a:srgbClr val="FFC000"/>
                </a:solidFill>
              </a:rPr>
              <a:t>culture</a:t>
            </a:r>
            <a:r>
              <a:rPr lang="fr-FR" sz="4800" dirty="0">
                <a:solidFill>
                  <a:srgbClr val="FFC000"/>
                </a:solidFill>
              </a:rPr>
              <a:t> </a:t>
            </a:r>
            <a:r>
              <a:rPr lang="fr-FR" sz="4800" dirty="0" smtClean="0"/>
              <a:t>économique et sociologique et des                                </a:t>
            </a:r>
            <a:r>
              <a:rPr lang="fr-FR" sz="5800" b="1" u="sng" dirty="0" smtClean="0">
                <a:solidFill>
                  <a:srgbClr val="FFC000"/>
                </a:solidFill>
              </a:rPr>
              <a:t>savoir faire </a:t>
            </a:r>
            <a:r>
              <a:rPr lang="fr-FR" sz="4800" dirty="0" smtClean="0"/>
              <a:t>qui préparent à </a:t>
            </a:r>
            <a:r>
              <a:rPr lang="fr-FR" sz="5800" dirty="0" smtClean="0"/>
              <a:t>l’enseignement supérieur </a:t>
            </a:r>
            <a:endParaRPr lang="fr-FR" sz="4800" dirty="0" smtClean="0"/>
          </a:p>
          <a:p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143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Une culture économique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914400" lvl="2" indent="-514350">
              <a:buFont typeface="Wingdings" pitchFamily="2" charset="2"/>
              <a:buChar char="v"/>
            </a:pPr>
            <a:r>
              <a:rPr lang="fr-FR" sz="3200" dirty="0" smtClean="0"/>
              <a:t>Comment les organisations productives créent des richesses  </a:t>
            </a:r>
          </a:p>
          <a:p>
            <a:pPr marL="914400" lvl="2" indent="-514350">
              <a:buFont typeface="Wingdings" pitchFamily="2" charset="2"/>
              <a:buChar char="v"/>
            </a:pPr>
            <a:endParaRPr lang="fr-FR" sz="3200" dirty="0" smtClean="0"/>
          </a:p>
          <a:p>
            <a:pPr marL="914400" lvl="2" indent="-514350">
              <a:buFont typeface="Wingdings" pitchFamily="2" charset="2"/>
              <a:buChar char="v"/>
            </a:pPr>
            <a:r>
              <a:rPr lang="fr-FR" sz="3200" dirty="0" smtClean="0"/>
              <a:t>Comment  le marché et l’Etat régulent la création et la répartition des richesses </a:t>
            </a:r>
          </a:p>
          <a:p>
            <a:pPr marL="914400" lvl="2" indent="-514350">
              <a:buFont typeface="Wingdings" pitchFamily="2" charset="2"/>
              <a:buChar char="v"/>
            </a:pPr>
            <a:endParaRPr lang="fr-FR" sz="3200" dirty="0" smtClean="0"/>
          </a:p>
          <a:p>
            <a:pPr marL="914400" lvl="2" indent="-514350">
              <a:buFont typeface="Wingdings" pitchFamily="2" charset="2"/>
              <a:buChar char="v"/>
            </a:pPr>
            <a:r>
              <a:rPr lang="fr-FR" sz="3200" dirty="0" smtClean="0"/>
              <a:t>Comment la mondialisation et  l’UE facilitent ou compliquent la création de richesses</a:t>
            </a:r>
          </a:p>
          <a:p>
            <a:pPr marL="914400" lvl="2" indent="-514350">
              <a:buFont typeface="+mj-lt"/>
              <a:buAutoNum type="arabicPeriod"/>
            </a:pPr>
            <a:endParaRPr lang="fr-FR" sz="32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Une culture sociologique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1314450" lvl="2" indent="-514350">
              <a:buFont typeface="Wingdings" pitchFamily="2" charset="2"/>
              <a:buChar char="v"/>
            </a:pPr>
            <a:endParaRPr lang="fr-FR" sz="3200" dirty="0" smtClean="0"/>
          </a:p>
          <a:p>
            <a:pPr marL="1314450" lvl="2" indent="-514350">
              <a:buFont typeface="Wingdings" pitchFamily="2" charset="2"/>
              <a:buChar char="v"/>
            </a:pPr>
            <a:r>
              <a:rPr lang="fr-FR" sz="3500" dirty="0" smtClean="0"/>
              <a:t>Comment  se forment les groupes sociaux</a:t>
            </a:r>
          </a:p>
          <a:p>
            <a:pPr marL="1314450" lvl="2" indent="-514350">
              <a:buNone/>
            </a:pPr>
            <a:endParaRPr lang="fr-FR" sz="3200" dirty="0" smtClean="0"/>
          </a:p>
          <a:p>
            <a:pPr marL="1314450" lvl="2" indent="-514350">
              <a:buFont typeface="Wingdings" pitchFamily="2" charset="2"/>
              <a:buChar char="v"/>
            </a:pPr>
            <a:r>
              <a:rPr lang="fr-FR" sz="3500" dirty="0" smtClean="0"/>
              <a:t>Comment l’appartenance à un groupe social influence  le comportement des individus </a:t>
            </a:r>
          </a:p>
          <a:p>
            <a:pPr marL="1314450" lvl="2" indent="-514350">
              <a:buNone/>
            </a:pPr>
            <a:endParaRPr lang="fr-FR" sz="3200" dirty="0" smtClean="0"/>
          </a:p>
          <a:p>
            <a:pPr marL="1314450" lvl="2" indent="-514350">
              <a:buFont typeface="Wingdings" pitchFamily="2" charset="2"/>
              <a:buChar char="v"/>
            </a:pPr>
            <a:r>
              <a:rPr lang="fr-FR" sz="3500" dirty="0" smtClean="0"/>
              <a:t>Pourquoi et comment éclatent les conflits entre les groupes  et comment les conflits sociaux se dénouent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Des savoir faire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971550" lvl="1" indent="-514350">
              <a:lnSpc>
                <a:spcPct val="200000"/>
              </a:lnSpc>
              <a:buFont typeface="Wingdings" pitchFamily="2" charset="2"/>
              <a:buChar char="v"/>
            </a:pPr>
            <a:r>
              <a:rPr lang="fr-FR" sz="3600" dirty="0" smtClean="0">
                <a:solidFill>
                  <a:srgbClr val="FFFF00"/>
                </a:solidFill>
              </a:rPr>
              <a:t>-&gt; Lire, analyser et synthétiser des documents   textuels ou statistiques</a:t>
            </a:r>
          </a:p>
          <a:p>
            <a:pPr marL="971550" lvl="1" indent="-514350">
              <a:lnSpc>
                <a:spcPct val="200000"/>
              </a:lnSpc>
              <a:buFont typeface="Wingdings" pitchFamily="2" charset="2"/>
              <a:buChar char="v"/>
            </a:pPr>
            <a:r>
              <a:rPr lang="fr-FR" sz="3600" dirty="0" smtClean="0">
                <a:solidFill>
                  <a:srgbClr val="FFC000"/>
                </a:solidFill>
              </a:rPr>
              <a:t>-&gt; Adopter une approche  pluridisciplinaire </a:t>
            </a:r>
          </a:p>
          <a:p>
            <a:pPr marL="971550" lvl="1" indent="-514350">
              <a:lnSpc>
                <a:spcPct val="200000"/>
              </a:lnSpc>
              <a:buFont typeface="Wingdings" pitchFamily="2" charset="2"/>
              <a:buChar char="v"/>
            </a:pPr>
            <a:r>
              <a:rPr lang="fr-FR" sz="3600" dirty="0" smtClean="0">
                <a:solidFill>
                  <a:srgbClr val="FFFF00"/>
                </a:solidFill>
              </a:rPr>
              <a:t>-&gt; Formuler oralement un raisonnement</a:t>
            </a:r>
          </a:p>
          <a:p>
            <a:pPr marL="971550" lvl="1" indent="-514350">
              <a:lnSpc>
                <a:spcPct val="200000"/>
              </a:lnSpc>
              <a:buFont typeface="Wingdings" pitchFamily="2" charset="2"/>
              <a:buChar char="v"/>
            </a:pPr>
            <a:r>
              <a:rPr lang="fr-FR" sz="3600" dirty="0" smtClean="0">
                <a:solidFill>
                  <a:srgbClr val="FFC000"/>
                </a:solidFill>
              </a:rPr>
              <a:t>-&gt; Rédiger une argumentation structurée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CHOIX DES SPECIALITES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2143140"/>
          </a:xfrm>
        </p:spPr>
        <p:txBody>
          <a:bodyPr/>
          <a:lstStyle/>
          <a:p>
            <a:r>
              <a:rPr lang="fr-FR" dirty="0" smtClean="0"/>
              <a:t>Un choix essentiel qui doit être réfléchi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-&gt; Pour le Bac</a:t>
            </a:r>
          </a:p>
          <a:p>
            <a:pPr>
              <a:buNone/>
            </a:pPr>
            <a:r>
              <a:rPr lang="fr-FR" dirty="0" smtClean="0"/>
              <a:t>-&gt; Pour la poursuite d’études</a:t>
            </a:r>
            <a:endParaRPr lang="fr-F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8177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Pour quelles études supérieures ?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92922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1">
              <a:buNone/>
            </a:pPr>
            <a:r>
              <a:rPr lang="fr-FR" sz="2400" dirty="0" smtClean="0"/>
              <a:t> </a:t>
            </a:r>
            <a:r>
              <a:rPr lang="fr-FR" dirty="0" smtClean="0">
                <a:solidFill>
                  <a:srgbClr val="FFC000"/>
                </a:solidFill>
              </a:rPr>
              <a:t>-&gt;</a:t>
            </a:r>
            <a:r>
              <a:rPr lang="fr-FR" sz="2400" dirty="0" smtClean="0">
                <a:solidFill>
                  <a:srgbClr val="FFC000"/>
                </a:solidFill>
              </a:rPr>
              <a:t>Des formations commerciales : IUT, BTS, écoles de commerces…</a:t>
            </a:r>
          </a:p>
          <a:p>
            <a:pPr lvl="1">
              <a:buNone/>
            </a:pPr>
            <a:endParaRPr lang="fr-FR" sz="2000" dirty="0" smtClean="0"/>
          </a:p>
          <a:p>
            <a:pPr lvl="1">
              <a:buFont typeface="Wingdings" pitchFamily="2" charset="2"/>
              <a:buChar char="v"/>
            </a:pPr>
            <a:r>
              <a:rPr lang="fr-FR" sz="2400" dirty="0" smtClean="0">
                <a:solidFill>
                  <a:srgbClr val="FFFF00"/>
                </a:solidFill>
              </a:rPr>
              <a:t> -&gt;Des formations juridiques : licences, master en droit</a:t>
            </a:r>
            <a:endParaRPr lang="fr-FR" sz="20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fr-FR" sz="2000" dirty="0" smtClean="0"/>
          </a:p>
          <a:p>
            <a:pPr lvl="1">
              <a:buFont typeface="Wingdings" pitchFamily="2" charset="2"/>
              <a:buChar char="v"/>
            </a:pPr>
            <a:r>
              <a:rPr lang="fr-FR" sz="2400" dirty="0" smtClean="0">
                <a:solidFill>
                  <a:srgbClr val="FFC000"/>
                </a:solidFill>
              </a:rPr>
              <a:t> -&gt;Des formations économiques et financières : facultés de droit et de gestion…</a:t>
            </a:r>
          </a:p>
          <a:p>
            <a:pPr>
              <a:buNone/>
            </a:pPr>
            <a:endParaRPr lang="fr-FR" sz="2000" dirty="0" smtClean="0"/>
          </a:p>
          <a:p>
            <a:pPr lvl="1">
              <a:buFont typeface="Wingdings" pitchFamily="2" charset="2"/>
              <a:buChar char="v"/>
            </a:pPr>
            <a:r>
              <a:rPr lang="fr-FR" sz="2400" dirty="0" smtClean="0">
                <a:solidFill>
                  <a:srgbClr val="FFFF00"/>
                </a:solidFill>
              </a:rPr>
              <a:t> -&gt;Des formations sanitaires et sociales : IFSI…</a:t>
            </a:r>
          </a:p>
          <a:p>
            <a:pPr lvl="1">
              <a:buFont typeface="Wingdings" pitchFamily="2" charset="2"/>
              <a:buChar char="v"/>
            </a:pPr>
            <a:endParaRPr lang="fr-FR" sz="2400" dirty="0" smtClean="0"/>
          </a:p>
          <a:p>
            <a:pPr lvl="1">
              <a:buFont typeface="Wingdings" pitchFamily="2" charset="2"/>
              <a:buChar char="v"/>
            </a:pPr>
            <a:r>
              <a:rPr lang="fr-FR" dirty="0" smtClean="0">
                <a:solidFill>
                  <a:srgbClr val="FFC000"/>
                </a:solidFill>
              </a:rPr>
              <a:t>-&gt; Des formations de prestige: IEP, Grandes écoles…</a:t>
            </a:r>
            <a:endParaRPr lang="fr-FR" sz="24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4400" dirty="0">
                <a:solidFill>
                  <a:schemeClr val="tx1"/>
                </a:solidFill>
              </a:rPr>
              <a:t>A qui s’adresse la spécialité </a:t>
            </a:r>
            <a:r>
              <a:rPr lang="fr-FR" sz="4400" dirty="0" smtClean="0">
                <a:solidFill>
                  <a:schemeClr val="tx1"/>
                </a:solidFill>
              </a:rPr>
              <a:t>SES</a:t>
            </a:r>
            <a:r>
              <a:rPr lang="fr-FR" sz="4400" dirty="0">
                <a:solidFill>
                  <a:schemeClr val="tx1"/>
                </a:solidFill>
              </a:rPr>
              <a:t> 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6434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1">
              <a:buFont typeface="Wingdings" pitchFamily="2" charset="2"/>
              <a:buChar char="q"/>
            </a:pP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sz="2800" dirty="0" smtClean="0">
                <a:solidFill>
                  <a:srgbClr val="FFFF00"/>
                </a:solidFill>
              </a:rPr>
              <a:t>-&gt;A des élèves curieux, intéressés par l’actualité économique, politique et sociale</a:t>
            </a:r>
          </a:p>
          <a:p>
            <a:pPr lvl="1">
              <a:buFont typeface="Wingdings" pitchFamily="2" charset="2"/>
              <a:buChar char="q"/>
            </a:pPr>
            <a:endParaRPr lang="fr-FR" sz="2800" dirty="0" smtClean="0"/>
          </a:p>
          <a:p>
            <a:pPr lvl="1">
              <a:buFont typeface="Wingdings" pitchFamily="2" charset="2"/>
              <a:buChar char="v"/>
            </a:pP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FFC000"/>
                </a:solidFill>
              </a:rPr>
              <a:t>-&gt;A des élèves qui aiment rédiger et débattre</a:t>
            </a:r>
          </a:p>
          <a:p>
            <a:pPr lvl="1">
              <a:buFont typeface="Wingdings" pitchFamily="2" charset="2"/>
              <a:buChar char="v"/>
            </a:pPr>
            <a:endParaRPr lang="fr-FR" sz="2800" dirty="0" smtClean="0"/>
          </a:p>
          <a:p>
            <a:pPr lvl="1"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FFFF00"/>
                </a:solidFill>
              </a:rPr>
              <a:t> -&gt; A des élèves qui n’ont pas d’allergie sévère aux mathématiques et aux statistiques </a:t>
            </a:r>
            <a:r>
              <a:rPr lang="fr-FR" sz="2800" u="sng" dirty="0" smtClean="0">
                <a:solidFill>
                  <a:srgbClr val="FFFF00"/>
                </a:solidFill>
              </a:rPr>
              <a:t>élémentaires</a:t>
            </a:r>
          </a:p>
          <a:p>
            <a:pPr>
              <a:buNone/>
            </a:pPr>
            <a:r>
              <a:rPr lang="fr-FR" sz="2800" dirty="0" smtClean="0"/>
              <a:t> </a:t>
            </a:r>
          </a:p>
          <a:p>
            <a:endParaRPr lang="fr-FR" sz="2800" dirty="0" smtClean="0"/>
          </a:p>
          <a:p>
            <a:endParaRPr lang="fr-FR" sz="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7851648" cy="1428760"/>
          </a:xfrm>
        </p:spPr>
        <p:txBody>
          <a:bodyPr>
            <a:normAutofit/>
          </a:bodyPr>
          <a:lstStyle/>
          <a:p>
            <a:r>
              <a:rPr lang="fr-FR" dirty="0" smtClean="0"/>
              <a:t>MATHEMATIQUES</a:t>
            </a:r>
            <a:endParaRPr lang="fr-FR" dirty="0"/>
          </a:p>
        </p:txBody>
      </p:sp>
      <p:sp>
        <p:nvSpPr>
          <p:cNvPr id="8" name="AutoShape 2" descr="Flag of India - Wikipedia"/>
          <p:cNvSpPr>
            <a:spLocks noChangeAspect="1" noChangeArrowheads="1"/>
          </p:cNvSpPr>
          <p:nvPr/>
        </p:nvSpPr>
        <p:spPr bwMode="auto">
          <a:xfrm>
            <a:off x="664533" y="1842047"/>
            <a:ext cx="1928813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78" name="AutoShape 2" descr="Encyclopédie Larousse en ligne - Karl Marx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80" name="AutoShape 4" descr="Encyclopédie Larousse en ligne - Karl Marx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82" name="AutoShape 6" descr="Karl Marx"/>
          <p:cNvSpPr>
            <a:spLocks noChangeAspect="1" noChangeArrowheads="1"/>
          </p:cNvSpPr>
          <p:nvPr/>
        </p:nvSpPr>
        <p:spPr bwMode="auto">
          <a:xfrm>
            <a:off x="155575" y="-890588"/>
            <a:ext cx="17240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84" name="AutoShape 8" descr="Karl Marx"/>
          <p:cNvSpPr>
            <a:spLocks noChangeAspect="1" noChangeArrowheads="1"/>
          </p:cNvSpPr>
          <p:nvPr/>
        </p:nvSpPr>
        <p:spPr bwMode="auto">
          <a:xfrm>
            <a:off x="155575" y="-890588"/>
            <a:ext cx="17240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86" name="AutoShape 10" descr="Karl Marx"/>
          <p:cNvSpPr>
            <a:spLocks noChangeAspect="1" noChangeArrowheads="1"/>
          </p:cNvSpPr>
          <p:nvPr/>
        </p:nvSpPr>
        <p:spPr bwMode="auto">
          <a:xfrm>
            <a:off x="155575" y="-890588"/>
            <a:ext cx="17240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88" name="AutoShape 12" descr="Karl Marx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90" name="AutoShape 14" descr="Focus Masters] Sciences Économiques et Sociale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94" name="AutoShape 18" descr="Sciences économiques et sociales Lycée - manuel scolaire élève, enseignant  | Lelivrescolaire.f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96" name="AutoShape 20" descr="Sciences économiques et sociales Lycée - manuel scolaire élève, enseignant  | Lelivrescolaire.f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200" name="AutoShape 24" descr="Programme de SES pour le Bac 2014 - Education &amp; Numér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202" name="AutoShape 26" descr="Programme de SES pour le Bac 2014 - Education &amp; Numér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306" name="AutoShape 2" descr="L'histoire des mathématiques en 10 dates clés | Dossi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308" name="AutoShape 4" descr="L'histoire des mathématiques en 10 dates clés | Dossi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310" name="AutoShape 6" descr="Mathématiques. Le Brésil rejoint les poids lourds de la recher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314" name="AutoShape 10" descr="La théorie mathématique et mathématique équation de formule doodle écriture  icône dans le fond blanc isolé avec le modèle tiré par la main utilisée  pour l'ensei… | Cahier d'école, Couvertures de cahier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316" name="AutoShape 12" descr="Mathématiques - Accueil | Éducation Manito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318" name="AutoShape 14" descr="Mathématiques - Accueil | Éducation Manito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8320" name="Picture 16" descr="Explorer les mathématiques - Lycée albert Clavei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28934"/>
            <a:ext cx="3105150" cy="2428892"/>
          </a:xfrm>
          <a:prstGeom prst="rect">
            <a:avLst/>
          </a:prstGeom>
          <a:noFill/>
        </p:spPr>
      </p:pic>
      <p:sp>
        <p:nvSpPr>
          <p:cNvPr id="98322" name="AutoShape 18" descr="La plus ancienne copie d'Einstein qui sort sa langue est mise aux enchè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324" name="AutoShape 20" descr="La plus ancienne copie d'Einstein qui sort sa langue est mise aux enchè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8326" name="Picture 22" descr="https://encrypted-tbn0.gstatic.com/images?q=tbn:ANd9GcRtCTWhDepYGK8jGsy82HAR6GQMSiYjEVh2CbPJ9CzOqDwcOJJSx46yDwuYam7VFLcVKWntxbc&amp;usqp=C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429000"/>
            <a:ext cx="1866900" cy="2581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04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maths au lycée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nde</a:t>
            </a:r>
            <a:r>
              <a:rPr lang="fr-FR" dirty="0" smtClean="0"/>
              <a:t>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T</a:t>
            </a:r>
            <a:r>
              <a:rPr lang="fr-FR" baseline="30000" dirty="0" err="1" smtClean="0"/>
              <a:t>le</a:t>
            </a:r>
            <a:r>
              <a:rPr lang="fr-FR" dirty="0" smtClean="0"/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000364" y="1571612"/>
            <a:ext cx="457203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Enseignement de Math </a:t>
            </a:r>
            <a:r>
              <a:rPr lang="fr-FR" sz="2400" dirty="0"/>
              <a:t>C</a:t>
            </a:r>
            <a:r>
              <a:rPr lang="fr-FR" sz="2400" dirty="0" smtClean="0"/>
              <a:t>ommun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928794" y="2845354"/>
            <a:ext cx="278608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Spécialité Math (4h)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6429388" y="4568619"/>
            <a:ext cx="242889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Math Complémentaires (3h)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3714744" y="4568619"/>
            <a:ext cx="2571768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Spécialité Math (6h)</a:t>
            </a:r>
          </a:p>
          <a:p>
            <a:r>
              <a:rPr lang="fr-FR" sz="2400" dirty="0" smtClean="0"/>
              <a:t>+ Math </a:t>
            </a:r>
            <a:r>
              <a:rPr lang="fr-FR" sz="2400" dirty="0"/>
              <a:t>E</a:t>
            </a:r>
            <a:r>
              <a:rPr lang="fr-FR" sz="2400" dirty="0" smtClean="0"/>
              <a:t>xpertes (3h)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428728" y="4572008"/>
            <a:ext cx="214314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Spécialité Math (6h)</a:t>
            </a:r>
            <a:endParaRPr lang="fr-FR" sz="2400" dirty="0"/>
          </a:p>
        </p:txBody>
      </p:sp>
      <p:cxnSp>
        <p:nvCxnSpPr>
          <p:cNvPr id="11" name="Connecteur droit avec flèche 10"/>
          <p:cNvCxnSpPr>
            <a:stCxn id="4" idx="2"/>
            <a:endCxn id="5" idx="0"/>
          </p:cNvCxnSpPr>
          <p:nvPr/>
        </p:nvCxnSpPr>
        <p:spPr>
          <a:xfrm rot="5400000">
            <a:off x="3898070" y="1457043"/>
            <a:ext cx="812077" cy="1964545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4" idx="2"/>
            <a:endCxn id="27" idx="0"/>
          </p:cNvCxnSpPr>
          <p:nvPr/>
        </p:nvCxnSpPr>
        <p:spPr>
          <a:xfrm rot="16200000" flipH="1">
            <a:off x="5749386" y="1570270"/>
            <a:ext cx="824219" cy="1750231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5" idx="2"/>
            <a:endCxn id="8" idx="0"/>
          </p:cNvCxnSpPr>
          <p:nvPr/>
        </p:nvCxnSpPr>
        <p:spPr>
          <a:xfrm rot="5400000">
            <a:off x="2278573" y="3528745"/>
            <a:ext cx="1264989" cy="821537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5" idx="2"/>
            <a:endCxn id="7" idx="0"/>
          </p:cNvCxnSpPr>
          <p:nvPr/>
        </p:nvCxnSpPr>
        <p:spPr>
          <a:xfrm rot="16200000" flipH="1">
            <a:off x="3530431" y="3098422"/>
            <a:ext cx="1261600" cy="1678793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5" idx="2"/>
            <a:endCxn id="6" idx="0"/>
          </p:cNvCxnSpPr>
          <p:nvPr/>
        </p:nvCxnSpPr>
        <p:spPr>
          <a:xfrm rot="16200000" flipH="1">
            <a:off x="4852034" y="1776819"/>
            <a:ext cx="1261600" cy="4321999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357818" y="2857496"/>
            <a:ext cx="335758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Arrêt des mathématiques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spécialité math en 1</a:t>
            </a:r>
            <a:r>
              <a:rPr lang="fr-FR" baseline="30000" dirty="0" smtClean="0"/>
              <a:t>ère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Horaire : 4h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Programme généraliste </a:t>
            </a:r>
            <a:r>
              <a:rPr lang="fr-FR" u="sng" dirty="0" smtClean="0"/>
              <a:t>commun</a:t>
            </a:r>
            <a:r>
              <a:rPr lang="fr-FR" dirty="0" smtClean="0"/>
              <a:t> à tous les portails :</a:t>
            </a:r>
          </a:p>
          <a:p>
            <a:pPr>
              <a:buNone/>
            </a:pPr>
            <a:r>
              <a:rPr lang="fr-FR" dirty="0" smtClean="0"/>
              <a:t>	</a:t>
            </a:r>
            <a:r>
              <a:rPr lang="fr-FR" b="1" dirty="0" smtClean="0">
                <a:solidFill>
                  <a:srgbClr val="FF0000"/>
                </a:solidFill>
              </a:rPr>
              <a:t>Analyse, algèbre, géométrie, probabilités, statistiques, algorithmique.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b="1" u="sng" dirty="0" smtClean="0">
                <a:solidFill>
                  <a:srgbClr val="00B050"/>
                </a:solidFill>
              </a:rPr>
              <a:t>Indispensable dans la majorité des parcours d’études</a:t>
            </a:r>
            <a:r>
              <a:rPr lang="fr-FR" b="1" dirty="0" smtClean="0">
                <a:solidFill>
                  <a:srgbClr val="00B05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Esprit du programme de 1</a:t>
            </a:r>
            <a:r>
              <a:rPr lang="fr-FR" baseline="30000" dirty="0" smtClean="0"/>
              <a:t>ère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Les contenus du programme :</a:t>
            </a:r>
          </a:p>
          <a:p>
            <a:pPr>
              <a:buNone/>
            </a:pPr>
            <a:r>
              <a:rPr lang="fr-FR" dirty="0"/>
              <a:t>	</a:t>
            </a:r>
            <a:r>
              <a:rPr lang="fr-FR" dirty="0" smtClean="0"/>
              <a:t>proches de l’ancien programme de 1</a:t>
            </a:r>
            <a:r>
              <a:rPr lang="fr-FR" baseline="30000" dirty="0" smtClean="0"/>
              <a:t>ère</a:t>
            </a:r>
            <a:r>
              <a:rPr lang="fr-FR" dirty="0" smtClean="0"/>
              <a:t> S.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Les intentions : </a:t>
            </a:r>
          </a:p>
          <a:p>
            <a:pPr>
              <a:buNone/>
            </a:pPr>
            <a:r>
              <a:rPr lang="fr-FR" dirty="0"/>
              <a:t>	</a:t>
            </a:r>
            <a:r>
              <a:rPr lang="fr-FR" dirty="0" smtClean="0"/>
              <a:t>Accentuer la maîtrise :</a:t>
            </a:r>
          </a:p>
          <a:p>
            <a:pPr marL="539750" indent="269875">
              <a:buFont typeface="Wingdings" pitchFamily="2" charset="2"/>
              <a:buChar char="§"/>
            </a:pPr>
            <a:r>
              <a:rPr lang="fr-FR" dirty="0"/>
              <a:t>	</a:t>
            </a:r>
            <a:r>
              <a:rPr lang="fr-FR" dirty="0" smtClean="0"/>
              <a:t>des techniques et du calcul</a:t>
            </a:r>
          </a:p>
          <a:p>
            <a:pPr marL="538163" indent="1588">
              <a:buFont typeface="Wingdings" pitchFamily="2" charset="2"/>
              <a:buChar char="§"/>
            </a:pPr>
            <a:r>
              <a:rPr lang="fr-FR" dirty="0"/>
              <a:t>	</a:t>
            </a:r>
            <a:r>
              <a:rPr lang="fr-FR" dirty="0" smtClean="0"/>
              <a:t>du raisonnement, et des démonstrations.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851648" cy="2520280"/>
          </a:xfrm>
        </p:spPr>
        <p:txBody>
          <a:bodyPr>
            <a:noAutofit/>
          </a:bodyPr>
          <a:lstStyle/>
          <a:p>
            <a:pPr algn="ctr"/>
            <a:r>
              <a:rPr lang="fr-FR" sz="4800" dirty="0">
                <a:solidFill>
                  <a:srgbClr val="FF0000"/>
                </a:solidFill>
              </a:rPr>
              <a:t/>
            </a:r>
            <a:br>
              <a:rPr lang="fr-FR" sz="4800" dirty="0">
                <a:solidFill>
                  <a:srgbClr val="FF0000"/>
                </a:solidFill>
              </a:rPr>
            </a:br>
            <a:r>
              <a:rPr lang="fr-FR" sz="4800" dirty="0">
                <a:solidFill>
                  <a:srgbClr val="FF0000"/>
                </a:solidFill>
              </a:rPr>
              <a:t/>
            </a:r>
            <a:br>
              <a:rPr lang="fr-FR" sz="4800" dirty="0">
                <a:solidFill>
                  <a:srgbClr val="FF0000"/>
                </a:solidFill>
              </a:rPr>
            </a:br>
            <a:r>
              <a:rPr lang="fr-FR" sz="4800" dirty="0">
                <a:solidFill>
                  <a:srgbClr val="FF0000"/>
                </a:solidFill>
              </a:rPr>
              <a:t/>
            </a:r>
            <a:br>
              <a:rPr lang="fr-FR" sz="4800" dirty="0">
                <a:solidFill>
                  <a:srgbClr val="FF0000"/>
                </a:solidFill>
              </a:rPr>
            </a:br>
            <a:r>
              <a:rPr lang="fr-FR" sz="4800" dirty="0">
                <a:solidFill>
                  <a:srgbClr val="FF0000"/>
                </a:solidFill>
              </a:rPr>
              <a:t/>
            </a:r>
            <a:br>
              <a:rPr lang="fr-FR" sz="4800" dirty="0">
                <a:solidFill>
                  <a:srgbClr val="FF0000"/>
                </a:solidFill>
              </a:rPr>
            </a:br>
            <a:r>
              <a:rPr 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SPECIALITE SVT </a:t>
            </a:r>
            <a:r>
              <a:rPr lang="fr-F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1857364"/>
            <a:ext cx="7128792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Programme SVT 1</a:t>
            </a:r>
            <a:r>
              <a:rPr lang="fr-FR" sz="3200" b="1" baseline="30000" dirty="0">
                <a:solidFill>
                  <a:srgbClr val="FF0000"/>
                </a:solidFill>
              </a:rPr>
              <a:t>ère</a:t>
            </a:r>
            <a:r>
              <a:rPr lang="fr-FR" sz="3200" b="1" dirty="0">
                <a:solidFill>
                  <a:srgbClr val="FF0000"/>
                </a:solidFill>
              </a:rPr>
              <a:t> enseignement de spécialité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83568" y="1656359"/>
            <a:ext cx="2520280" cy="44644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7825" y="1660934"/>
            <a:ext cx="2548349" cy="448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717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56359"/>
            <a:ext cx="254793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971600" y="1916832"/>
            <a:ext cx="2016224" cy="424731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TERRE VIE ET EVOLUTION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sz="1600" b="1" dirty="0"/>
              <a:t>Transmission, variation et expression du programme génétique</a:t>
            </a:r>
          </a:p>
          <a:p>
            <a:pPr algn="ctr"/>
            <a:endParaRPr lang="fr-FR" sz="1600" b="1" dirty="0"/>
          </a:p>
          <a:p>
            <a:pPr algn="ctr"/>
            <a:endParaRPr lang="fr-FR" sz="1600" b="1" dirty="0"/>
          </a:p>
          <a:p>
            <a:pPr algn="ctr"/>
            <a:r>
              <a:rPr lang="fr-FR" sz="1600" b="1" dirty="0"/>
              <a:t> Dynamique interne de la Terre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419872" y="1916832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ENJEUX CONTEMPORAINS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/>
              <a:t>Ecosystèmes et science de l’environnement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156176" y="1916832"/>
            <a:ext cx="2160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CORPS HUMAIN ET SANTE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/>
              <a:t>Génétique et santé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/>
              <a:t>Fonctionnement du système immunitaire</a:t>
            </a:r>
          </a:p>
        </p:txBody>
      </p:sp>
    </p:spTree>
    <p:extLst>
      <p:ext uri="{BB962C8B-B14F-4D97-AF65-F5344CB8AC3E}">
        <p14:creationId xmlns:p14="http://schemas.microsoft.com/office/powerpoint/2010/main" xmlns="" val="271367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build="allAtOnce"/>
      <p:bldP spid="11" grpId="0"/>
      <p:bldP spid="12" grpId="0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Quelles poursuites d’études avec la spécialité SVT?</a:t>
            </a:r>
            <a:br>
              <a:rPr lang="fr-FR" sz="2800" b="1" dirty="0">
                <a:solidFill>
                  <a:srgbClr val="FF0000"/>
                </a:solidFill>
              </a:rPr>
            </a:br>
            <a:r>
              <a:rPr lang="fr-FR" sz="1800" b="1" i="1" dirty="0">
                <a:solidFill>
                  <a:srgbClr val="00B050"/>
                </a:solidFill>
              </a:rPr>
              <a:t>http://www.apbg.org/2018/12/18/une-fleur-pour-lorientation/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143372" y="3357562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SVT</a:t>
            </a:r>
          </a:p>
        </p:txBody>
      </p:sp>
      <p:cxnSp>
        <p:nvCxnSpPr>
          <p:cNvPr id="9" name="Connecteur droit avec flèche 8"/>
          <p:cNvCxnSpPr>
            <a:endCxn id="16" idx="1"/>
          </p:cNvCxnSpPr>
          <p:nvPr/>
        </p:nvCxnSpPr>
        <p:spPr>
          <a:xfrm rot="5400000" flipH="1" flipV="1">
            <a:off x="5293150" y="2649955"/>
            <a:ext cx="772278" cy="500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endCxn id="18" idx="1"/>
          </p:cNvCxnSpPr>
          <p:nvPr/>
        </p:nvCxnSpPr>
        <p:spPr>
          <a:xfrm>
            <a:off x="5472590" y="4413285"/>
            <a:ext cx="1209411" cy="805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endCxn id="20" idx="3"/>
          </p:cNvCxnSpPr>
          <p:nvPr/>
        </p:nvCxnSpPr>
        <p:spPr>
          <a:xfrm rot="5400000">
            <a:off x="2883852" y="4500727"/>
            <a:ext cx="1160752" cy="985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endCxn id="19" idx="3"/>
          </p:cNvCxnSpPr>
          <p:nvPr/>
        </p:nvCxnSpPr>
        <p:spPr>
          <a:xfrm rot="10800000">
            <a:off x="2857488" y="2601478"/>
            <a:ext cx="1071570" cy="684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5929322" y="1955886"/>
            <a:ext cx="2571768" cy="11159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Domaine de la santé et du </a:t>
            </a:r>
            <a:r>
              <a:rPr lang="fr-FR" dirty="0" smtClean="0"/>
              <a:t>social (médecine, études paramédicales, Kiné, BTS, BUT…)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6682001" y="4647672"/>
            <a:ext cx="1785950" cy="11430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Domaine du </a:t>
            </a:r>
            <a:r>
              <a:rPr lang="fr-FR" dirty="0" smtClean="0"/>
              <a:t>sport (Licence STAPS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571472" y="1916832"/>
            <a:ext cx="2286016" cy="136929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Domaine de l’alimentation et des métiers de l’environnement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357158" y="4766746"/>
            <a:ext cx="2614136" cy="161458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Domaine de la recherche ou du </a:t>
            </a:r>
            <a:r>
              <a:rPr lang="fr-FR" dirty="0" smtClean="0"/>
              <a:t>professorat (licences SV, SVT, classe prépa BCPST…)</a:t>
            </a:r>
            <a:endParaRPr lang="fr-FR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786058"/>
            <a:ext cx="2062046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6" grpId="0" animBg="1"/>
      <p:bldP spid="18" grpId="0" animBg="1"/>
      <p:bldP spid="19" grpId="0" animBg="1"/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0736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Des logiciels de modélisation : exemple de la propagation d’un virus</a:t>
            </a:r>
          </a:p>
        </p:txBody>
      </p:sp>
      <p:pic>
        <p:nvPicPr>
          <p:cNvPr id="4" name="Image 3" descr="SVT2_C12_act2_c03_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80928"/>
            <a:ext cx="3213632" cy="2736304"/>
          </a:xfrm>
          <a:prstGeom prst="rect">
            <a:avLst/>
          </a:prstGeom>
        </p:spPr>
      </p:pic>
      <p:pic>
        <p:nvPicPr>
          <p:cNvPr id="5" name="Image 4" descr="Applet.png"/>
          <p:cNvPicPr>
            <a:picLocks noChangeAspect="1"/>
          </p:cNvPicPr>
          <p:nvPr/>
        </p:nvPicPr>
        <p:blipFill>
          <a:blip r:embed="rId3" cstate="print"/>
          <a:srcRect b="4038"/>
          <a:stretch>
            <a:fillRect/>
          </a:stretch>
        </p:blipFill>
        <p:spPr>
          <a:xfrm>
            <a:off x="3419872" y="2204864"/>
            <a:ext cx="543051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495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3251" name="Espace réservé du contenu 2"/>
          <p:cNvSpPr>
            <a:spLocks noGrp="1"/>
          </p:cNvSpPr>
          <p:nvPr>
            <p:ph idx="1"/>
          </p:nvPr>
        </p:nvSpPr>
        <p:spPr>
          <a:xfrm>
            <a:off x="804863" y="1476375"/>
            <a:ext cx="7881937" cy="4525963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altLang="fr-FR" smtClean="0"/>
          </a:p>
        </p:txBody>
      </p:sp>
      <p:sp>
        <p:nvSpPr>
          <p:cNvPr id="53252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AFB072-1AB8-4025-98D6-01C35FFEFB19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0" y="260648"/>
            <a:ext cx="9144000" cy="6264697"/>
            <a:chOff x="0" y="836714"/>
            <a:chExt cx="9144000" cy="5121285"/>
          </a:xfrm>
        </p:grpSpPr>
        <p:pic>
          <p:nvPicPr>
            <p:cNvPr id="53253" name="Picture 2" descr="M:\str-delcom\BAC 2021\PPT\PPT RECTEURS POUR REUNION CHEFS ETAB RENTREE 2018\Imagediapo16retouch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36714"/>
              <a:ext cx="9144000" cy="512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5796136" y="1916836"/>
              <a:ext cx="2880320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16016" y="3429006"/>
              <a:ext cx="3960440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76056" y="3861056"/>
              <a:ext cx="3600400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76056" y="4005071"/>
              <a:ext cx="3600400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83768" y="5013176"/>
              <a:ext cx="43204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500562" y="5786454"/>
            <a:ext cx="4518702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SERIE GENERALE</a:t>
            </a:r>
            <a:endParaRPr lang="fr-FR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1187624" y="1196752"/>
            <a:ext cx="67687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37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Spécialité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400" b="1" kern="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400" b="1" kern="0" dirty="0" smtClean="0">
                <a:solidFill>
                  <a:schemeClr val="tx2"/>
                </a:solidFill>
                <a:ea typeface="+mj-ea"/>
                <a:cs typeface="+mj-cs"/>
              </a:rPr>
              <a:t>P</a:t>
            </a:r>
            <a:r>
              <a:rPr kumimoji="0" lang="fr-FR" sz="1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hysique</a:t>
            </a:r>
            <a:r>
              <a:rPr kumimoji="0" lang="fr-FR" sz="1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-chimie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 8" descr="20200923_112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077072"/>
            <a:ext cx="4187715" cy="2354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1268760"/>
            <a:ext cx="7920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Les élèves doivent:</a:t>
            </a:r>
          </a:p>
          <a:p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- Avoir acquis les notions de seconde</a:t>
            </a:r>
          </a:p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- Etre motivés par la physique-chimie</a:t>
            </a:r>
          </a:p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Montrer une certaine curiosité pour les sciences</a:t>
            </a:r>
          </a:p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- Avoir un esprit d'observation</a:t>
            </a:r>
          </a:p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- Avoir de la rigueur</a:t>
            </a:r>
          </a:p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- Faire preuve d’inventivité et de raisonnement</a:t>
            </a:r>
          </a:p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- Faire preuve de persévérance</a:t>
            </a:r>
          </a:p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- Etre autonome</a:t>
            </a:r>
          </a:p>
          <a:p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07704" y="0"/>
            <a:ext cx="5328592" cy="1143000"/>
          </a:xfrm>
        </p:spPr>
        <p:txBody>
          <a:bodyPr/>
          <a:lstStyle/>
          <a:p>
            <a:r>
              <a:rPr lang="fr-F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Qualités requises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</p:spPr>
        <p:txBody>
          <a:bodyPr/>
          <a:lstStyle/>
          <a:p>
            <a:pPr>
              <a:buFontTx/>
              <a:buChar char="-"/>
            </a:pPr>
            <a:r>
              <a:rPr lang="fr-FR" sz="2800" dirty="0" smtClean="0"/>
              <a:t>Dans la continuité des programmes de collège et de seconde</a:t>
            </a:r>
          </a:p>
          <a:p>
            <a:pPr>
              <a:buFontTx/>
              <a:buChar char="-"/>
            </a:pPr>
            <a:endParaRPr lang="fr-FR" sz="2800" dirty="0" smtClean="0"/>
          </a:p>
          <a:p>
            <a:pPr>
              <a:buFontTx/>
              <a:buChar char="-"/>
            </a:pPr>
            <a:r>
              <a:rPr lang="fr-FR" sz="2800" dirty="0" smtClean="0"/>
              <a:t>Approfondissement des notions abordées</a:t>
            </a:r>
          </a:p>
          <a:p>
            <a:pPr>
              <a:buFontTx/>
              <a:buChar char="-"/>
            </a:pPr>
            <a:endParaRPr lang="fr-FR" sz="2800" dirty="0" smtClean="0"/>
          </a:p>
          <a:p>
            <a:pPr>
              <a:buFontTx/>
              <a:buChar char="-"/>
            </a:pPr>
            <a:r>
              <a:rPr lang="fr-FR" sz="2800" dirty="0" smtClean="0"/>
              <a:t>Autour de 4 thèmes</a:t>
            </a:r>
          </a:p>
          <a:p>
            <a:pPr lvl="2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Constitution et  transformations de la matière</a:t>
            </a:r>
          </a:p>
          <a:p>
            <a:pPr lvl="2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Mouvements et interactions</a:t>
            </a:r>
          </a:p>
          <a:p>
            <a:pPr lvl="2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Ondes et signaux</a:t>
            </a:r>
          </a:p>
          <a:p>
            <a:pPr lvl="2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L’énergie: conservations et transferts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3240360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PROGRAMME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31640" y="260648"/>
            <a:ext cx="676659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Débouchés possibles</a:t>
            </a:r>
            <a:endParaRPr lang="fr-FR" sz="5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67544" y="1502688"/>
            <a:ext cx="820891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BTS Industriels (2 ans)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BUT : </a:t>
            </a:r>
            <a:r>
              <a:rPr lang="fr-FR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Bachelor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universitaire de  technologie (3 ans)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BCPST-VETO : Prépa Biologie, Chimie, Physique, Sciences de la Terre et Vétérinaires (2 ans + concours)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IFSI : Institut de formation en soins infirmiers / IFAS: institut de formation aide-soignant (3 ans)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Licences scientifiques (3 ans)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Ecole d’ingénieur avec Prépa intégrée (5 ans)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CPGE : Classes préparatoires aux grandes écoles (2 ans + Concours)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PASS : Parcours accès santé spécifique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L.AS : Licence option accès santé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latin typeface="Arial" pitchFamily="34" charset="0"/>
                <a:cs typeface="Times New Roman" pitchFamily="18" charset="0"/>
              </a:rPr>
              <a:t>Ecoles d’informatique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11560" y="1124744"/>
            <a:ext cx="7812360" cy="40011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Spécialité Physique-chimie  dans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Portail Math-Sciences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75656" y="1181944"/>
            <a:ext cx="6228184" cy="132343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Spécialité Physique-chimie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dans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Portail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Arts, humanités et 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ciences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1600" y="2503930"/>
            <a:ext cx="734481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BTS Audiovisuel (2 ans</a:t>
            </a:r>
            <a:r>
              <a:rPr lang="fr-FR" b="1" dirty="0" smtClean="0"/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Ecole Nationale supérieure d’architecture (5 ans)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Double cursus Ingénieur/ Architecte (si CAV ,Math,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Phys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) (7ans)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Logiciels de modélisation : molécules  en 3D et d’IRM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011"/>
          <a:stretch/>
        </p:blipFill>
        <p:spPr>
          <a:xfrm>
            <a:off x="-31848" y="1844824"/>
            <a:ext cx="5725008" cy="38884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50"/>
          <a:stretch/>
        </p:blipFill>
        <p:spPr>
          <a:xfrm>
            <a:off x="4067944" y="3573016"/>
            <a:ext cx="4946055" cy="311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29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Du matériel dernière génération: exemple de l’amplificateur PCR D’ADN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2276872"/>
            <a:ext cx="4697370" cy="3816424"/>
          </a:xfrm>
          <a:prstGeom prst="rect">
            <a:avLst/>
          </a:prstGeom>
        </p:spPr>
      </p:pic>
      <p:pic>
        <p:nvPicPr>
          <p:cNvPr id="5" name="Image 4" descr="electrophoresisgel-251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132856"/>
            <a:ext cx="3384376" cy="404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6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016" y="71549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Et bien sûr de nombreuses activités pratiques dans nos salles spécialisées et équipées !</a:t>
            </a:r>
          </a:p>
        </p:txBody>
      </p:sp>
      <p:pic>
        <p:nvPicPr>
          <p:cNvPr id="1026" name="Picture 2" descr="Microscope Polarisant | Labomalin | Matériel de Physique-Chimie, SVT,  Technolog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7618"/>
            <a:ext cx="1944216" cy="27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biologiste - Québec 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9620" y="1988840"/>
            <a:ext cx="3492996" cy="230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périences | Tpe UV 1°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49"/>
          <a:stretch/>
        </p:blipFill>
        <p:spPr bwMode="auto">
          <a:xfrm>
            <a:off x="2350686" y="1988840"/>
            <a:ext cx="2713844" cy="28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rtail pédagogique : numérique et enseignement - enseigner à l'ère  numériq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158" y="4149080"/>
            <a:ext cx="4586131" cy="25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02 video microscopes cellules - YouT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97" y="4728208"/>
            <a:ext cx="3551011" cy="199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053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41438"/>
          </a:xfrm>
        </p:spPr>
        <p:txBody>
          <a:bodyPr/>
          <a:lstStyle/>
          <a:p>
            <a:pPr algn="ctr"/>
            <a:r>
              <a:rPr lang="fr-FR" sz="6000" smtClean="0">
                <a:latin typeface="Comic Sans MS" pitchFamily="66" charset="0"/>
              </a:rPr>
              <a:t>BAC STMG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868863"/>
            <a:ext cx="9144000" cy="13684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3600" b="1" dirty="0" smtClean="0">
                <a:solidFill>
                  <a:schemeClr val="tx1"/>
                </a:solidFill>
              </a:rPr>
              <a:t>Sciences et Technologies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3600" b="1" dirty="0" smtClean="0">
                <a:solidFill>
                  <a:schemeClr val="tx1"/>
                </a:solidFill>
              </a:rPr>
              <a:t>du Management et de la Gestion</a:t>
            </a:r>
            <a:endParaRPr lang="fr-FR" sz="3600" dirty="0" smtClean="0">
              <a:solidFill>
                <a:schemeClr val="tx1"/>
              </a:solidFill>
            </a:endParaRPr>
          </a:p>
        </p:txBody>
      </p:sp>
      <p:pic>
        <p:nvPicPr>
          <p:cNvPr id="12292" name="Picture 4" descr="http://ts2.mm.bing.net/th?id=H.4612585362819185&amp;pid=1.7&amp;w=184&amp;h=143&amp;c=7&amp;r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420938"/>
            <a:ext cx="3455987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ts4.mm.bing.net/th?id=H.4595564440192175&amp;pid=1.7&amp;w=210&amp;h=77&amp;c=7&amp;rs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924175"/>
            <a:ext cx="37306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0" y="90805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fr-FR" sz="3600" b="1" dirty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Orientation après la classe de Seconde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1662" cy="792163"/>
          </a:xfrm>
        </p:spPr>
        <p:txBody>
          <a:bodyPr/>
          <a:lstStyle/>
          <a:p>
            <a:pPr algn="ctr"/>
            <a:r>
              <a:rPr lang="fr-FR" sz="4000" b="1" smtClean="0">
                <a:latin typeface="Comic Sans MS" pitchFamily="66" charset="0"/>
              </a:rPr>
              <a:t>STMG : POUR QUI ?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68313" y="1557338"/>
            <a:ext cx="8351837" cy="3744912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r>
              <a:rPr lang="fr-FR" smtClean="0">
                <a:solidFill>
                  <a:srgbClr val="0070C0"/>
                </a:solidFill>
                <a:latin typeface="Comic Sans MS" pitchFamily="66" charset="0"/>
              </a:rPr>
              <a:t>POUR CEUX QUI VEULENT </a:t>
            </a:r>
            <a:r>
              <a:rPr lang="fr-FR" b="1" smtClean="0">
                <a:solidFill>
                  <a:srgbClr val="FF0000"/>
                </a:solidFill>
                <a:latin typeface="Comic Sans MS" pitchFamily="66" charset="0"/>
              </a:rPr>
              <a:t>TRAVAILLER 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r>
              <a:rPr lang="fr-FR" smtClean="0">
                <a:solidFill>
                  <a:srgbClr val="0070C0"/>
                </a:solidFill>
                <a:latin typeface="Comic Sans MS" pitchFamily="66" charset="0"/>
              </a:rPr>
              <a:t>ET ÊTRE ENCADRES </a:t>
            </a:r>
            <a:r>
              <a:rPr lang="fr-FR" b="1" smtClean="0">
                <a:solidFill>
                  <a:srgbClr val="FF0000"/>
                </a:solidFill>
                <a:latin typeface="Comic Sans MS" pitchFamily="66" charset="0"/>
              </a:rPr>
              <a:t>DE MANIÈRE</a:t>
            </a:r>
            <a:r>
              <a:rPr lang="fr-FR" b="1" smtClean="0">
                <a:solidFill>
                  <a:srgbClr val="00B0F0"/>
                </a:solidFill>
                <a:sym typeface="Wingdings" pitchFamily="2" charset="2"/>
              </a:rPr>
              <a:t> </a:t>
            </a:r>
            <a:r>
              <a:rPr lang="fr-FR" b="1" smtClean="0">
                <a:solidFill>
                  <a:srgbClr val="FF0000"/>
                </a:solidFill>
                <a:latin typeface="Comic Sans MS" pitchFamily="66" charset="0"/>
              </a:rPr>
              <a:t>DIFFERENTE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endParaRPr lang="fr-FR" sz="2000" b="1" smtClean="0">
              <a:solidFill>
                <a:srgbClr val="FF0000"/>
              </a:solidFill>
              <a:latin typeface="AR ESSENCE" pitchFamily="2" charset="0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fr-FR" b="1" smtClean="0">
                <a:solidFill>
                  <a:schemeClr val="tx1"/>
                </a:solidFill>
                <a:sym typeface="Wingdings" pitchFamily="2" charset="2"/>
              </a:rPr>
              <a:t></a:t>
            </a:r>
            <a:r>
              <a:rPr lang="fr-FR" b="1" smtClean="0">
                <a:solidFill>
                  <a:srgbClr val="00B0F0"/>
                </a:solidFill>
                <a:sym typeface="Wingdings" pitchFamily="2" charset="2"/>
              </a:rPr>
              <a:t>  </a:t>
            </a:r>
            <a:r>
              <a:rPr lang="fr-FR" smtClean="0">
                <a:solidFill>
                  <a:srgbClr val="0070C0"/>
                </a:solidFill>
                <a:latin typeface="Comic Sans MS" pitchFamily="66" charset="0"/>
              </a:rPr>
              <a:t>Ce n’est pas une section de tout repos</a:t>
            </a: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fr-FR" b="1" smtClean="0">
                <a:solidFill>
                  <a:schemeClr val="tx1"/>
                </a:solidFill>
                <a:sym typeface="Wingdings" pitchFamily="2" charset="2"/>
              </a:rPr>
              <a:t>  </a:t>
            </a:r>
            <a:r>
              <a:rPr lang="fr-FR" smtClean="0">
                <a:solidFill>
                  <a:srgbClr val="0070C0"/>
                </a:solidFill>
                <a:latin typeface="Comic Sans MS" pitchFamily="66" charset="0"/>
              </a:rPr>
              <a:t>Les épreuves sont similaires</a:t>
            </a: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fr-FR" smtClean="0">
                <a:solidFill>
                  <a:srgbClr val="0070C0"/>
                </a:solidFill>
                <a:latin typeface="Comic Sans MS" pitchFamily="66" charset="0"/>
              </a:rPr>
              <a:t>aux autres sections</a:t>
            </a: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fr-FR" b="1" smtClean="0">
                <a:solidFill>
                  <a:schemeClr val="tx1"/>
                </a:solidFill>
                <a:sym typeface="Wingdings" pitchFamily="2" charset="2"/>
              </a:rPr>
              <a:t>  </a:t>
            </a:r>
            <a:r>
              <a:rPr lang="fr-FR" smtClean="0">
                <a:solidFill>
                  <a:srgbClr val="0070C0"/>
                </a:solidFill>
                <a:latin typeface="Comic Sans MS" pitchFamily="66" charset="0"/>
              </a:rPr>
              <a:t>Les débouchés sont très intéressants</a:t>
            </a: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fr-FR" smtClean="0">
                <a:solidFill>
                  <a:srgbClr val="0070C0"/>
                </a:solidFill>
                <a:latin typeface="Comic Sans MS" pitchFamily="66" charset="0"/>
              </a:rPr>
              <a:t>et très variés</a:t>
            </a:r>
          </a:p>
          <a:p>
            <a:endParaRPr lang="fr-FR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str-delcom\BAC 2021\PPT\PPT RECTEURS POUR REUNION CHEFS ETAB RENTREE 2018\Imagediapo17retouch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642" r="7511" b="75949"/>
          <a:stretch>
            <a:fillRect/>
          </a:stretch>
        </p:blipFill>
        <p:spPr bwMode="auto">
          <a:xfrm>
            <a:off x="3714744" y="1428736"/>
            <a:ext cx="532859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6A6E6C-9CB7-433B-9300-DB1C3F18CE07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4" name="Picture 2" descr="M:\str-delcom\BAC 2021\PPT\PPT RECTEURS POUR REUNION CHEFS ETAB RENTREE 2018\Imagediapo17retouche.jpg"/>
          <p:cNvPicPr>
            <a:picLocks noChangeAspect="1" noChangeArrowheads="1"/>
          </p:cNvPicPr>
          <p:nvPr/>
        </p:nvPicPr>
        <p:blipFill>
          <a:blip r:embed="rId2" cstate="print"/>
          <a:srcRect l="2579" r="55301" b="35556"/>
          <a:stretch>
            <a:fillRect/>
          </a:stretch>
        </p:blipFill>
        <p:spPr bwMode="auto">
          <a:xfrm>
            <a:off x="107504" y="116632"/>
            <a:ext cx="352839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86248" y="4857760"/>
            <a:ext cx="4257576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SERIE STMG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1662" cy="792163"/>
          </a:xfrm>
        </p:spPr>
        <p:txBody>
          <a:bodyPr/>
          <a:lstStyle/>
          <a:p>
            <a:pPr algn="ctr"/>
            <a:r>
              <a:rPr lang="fr-FR" sz="4000" b="1" smtClean="0">
                <a:latin typeface="Comic Sans MS" pitchFamily="66" charset="0"/>
              </a:rPr>
              <a:t>STMG : POUR QUI ?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50825" y="1268413"/>
            <a:ext cx="8893175" cy="4732355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r>
              <a:rPr lang="fr-FR" sz="3600" dirty="0" smtClean="0"/>
              <a:t>La </a:t>
            </a:r>
            <a:r>
              <a:rPr lang="fr-FR" sz="3600" b="1" dirty="0" smtClean="0"/>
              <a:t>filière STMG </a:t>
            </a:r>
            <a:r>
              <a:rPr lang="fr-FR" sz="3600" dirty="0" smtClean="0"/>
              <a:t>est plutôt recommandée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r>
              <a:rPr lang="fr-FR" sz="3600" dirty="0" smtClean="0"/>
              <a:t>aux </a:t>
            </a:r>
            <a:r>
              <a:rPr lang="fr-FR" sz="3600" b="1" dirty="0" smtClean="0">
                <a:solidFill>
                  <a:srgbClr val="FF0000"/>
                </a:solidFill>
              </a:rPr>
              <a:t>élèves intéressés </a:t>
            </a:r>
            <a:r>
              <a:rPr lang="fr-FR" sz="3600" dirty="0" smtClean="0">
                <a:solidFill>
                  <a:srgbClr val="FF0000"/>
                </a:solidFill>
              </a:rPr>
              <a:t>par </a:t>
            </a:r>
            <a:r>
              <a:rPr lang="fr-FR" sz="3600" b="1" dirty="0" smtClean="0"/>
              <a:t>: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Font typeface="Arial" charset="0"/>
              <a:buNone/>
            </a:pPr>
            <a:endParaRPr lang="fr-FR" sz="1600" b="1" dirty="0" smtClean="0"/>
          </a:p>
          <a:p>
            <a:r>
              <a:rPr lang="fr-FR" sz="2800" b="1" dirty="0" smtClean="0">
                <a:solidFill>
                  <a:srgbClr val="00B0F0"/>
                </a:solidFill>
                <a:sym typeface="Wingdings" pitchFamily="2" charset="2"/>
              </a:rPr>
              <a:t> </a:t>
            </a:r>
            <a:r>
              <a:rPr lang="fr-FR" sz="2800" b="1" dirty="0" smtClean="0">
                <a:solidFill>
                  <a:srgbClr val="00B0F0"/>
                </a:solidFill>
              </a:rPr>
              <a:t>L’actualité économique et juridique</a:t>
            </a:r>
            <a:r>
              <a:rPr lang="fr-FR" sz="2800" b="1" dirty="0" smtClean="0"/>
              <a:t> </a:t>
            </a:r>
            <a:r>
              <a:rPr lang="fr-FR" sz="2800" dirty="0" smtClean="0"/>
              <a:t>: Les programmes télévisés portant sur l’actualité comme Capital, Le 19h45, Zone interdite, C’est dans l’air, Cash investigation …</a:t>
            </a:r>
          </a:p>
          <a:p>
            <a:r>
              <a:rPr lang="fr-FR" sz="2800" b="1" dirty="0" smtClean="0">
                <a:solidFill>
                  <a:srgbClr val="00B0F0"/>
                </a:solidFill>
                <a:sym typeface="Wingdings" pitchFamily="2" charset="2"/>
              </a:rPr>
              <a:t> </a:t>
            </a:r>
            <a:r>
              <a:rPr lang="fr-FR" sz="2800" b="1" dirty="0" smtClean="0">
                <a:solidFill>
                  <a:srgbClr val="00B0F0"/>
                </a:solidFill>
              </a:rPr>
              <a:t>Le management des organisations</a:t>
            </a:r>
            <a:r>
              <a:rPr lang="fr-FR" sz="2800" dirty="0" smtClean="0">
                <a:solidFill>
                  <a:srgbClr val="00B0F0"/>
                </a:solidFill>
              </a:rPr>
              <a:t> </a:t>
            </a:r>
            <a:r>
              <a:rPr lang="fr-FR" sz="2800" dirty="0" smtClean="0"/>
              <a:t>: Les magazines économiques et juridiques comme Capital, Le Particulier, Management, LSA …</a:t>
            </a:r>
          </a:p>
          <a:p>
            <a:r>
              <a:rPr lang="fr-FR" sz="2800" b="1" dirty="0" smtClean="0">
                <a:solidFill>
                  <a:srgbClr val="00B0F0"/>
                </a:solidFill>
                <a:sym typeface="Wingdings" pitchFamily="2" charset="2"/>
              </a:rPr>
              <a:t> </a:t>
            </a:r>
            <a:r>
              <a:rPr lang="fr-FR" sz="2800" b="1" dirty="0" smtClean="0">
                <a:solidFill>
                  <a:srgbClr val="00B0F0"/>
                </a:solidFill>
              </a:rPr>
              <a:t>Les méthodes de gestion </a:t>
            </a:r>
            <a:r>
              <a:rPr lang="fr-FR" sz="2800" dirty="0" smtClean="0"/>
              <a:t>: Les outils de gestion sur informatique comme Excel, Word, Powerpoint, Ethnos …</a:t>
            </a:r>
          </a:p>
          <a:p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188913"/>
            <a:ext cx="9467850" cy="1135062"/>
          </a:xfrm>
        </p:spPr>
        <p:txBody>
          <a:bodyPr/>
          <a:lstStyle/>
          <a:p>
            <a:pPr algn="ctr"/>
            <a:r>
              <a:rPr lang="fr-FR" sz="3600" b="1" smtClean="0">
                <a:latin typeface="Comic Sans MS" pitchFamily="66" charset="0"/>
              </a:rPr>
              <a:t>STMG : POUR QUELS AVANTAGES ?</a:t>
            </a:r>
            <a:endParaRPr lang="fr-FR" sz="3600" smtClean="0">
              <a:latin typeface="Comic Sans MS" pitchFamily="66" charset="0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785786" y="1428736"/>
            <a:ext cx="7993063" cy="4518025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FF"/>
              </a:buClr>
              <a:buFont typeface="Wingdings" pitchFamily="2" charset="2"/>
              <a:buChar char="v"/>
            </a:pPr>
            <a:r>
              <a:rPr lang="fr-FR" sz="2800" dirty="0" smtClean="0">
                <a:solidFill>
                  <a:schemeClr val="tx1"/>
                </a:solidFill>
              </a:rPr>
              <a:t> Enseignement en </a:t>
            </a:r>
            <a:r>
              <a:rPr lang="fr-FR" sz="2800" b="1" dirty="0" smtClean="0">
                <a:solidFill>
                  <a:srgbClr val="FF0000"/>
                </a:solidFill>
              </a:rPr>
              <a:t>effectif plus réduit </a:t>
            </a:r>
            <a:r>
              <a:rPr lang="fr-FR" sz="2800" dirty="0" smtClean="0">
                <a:solidFill>
                  <a:schemeClr val="tx1"/>
                </a:solidFill>
              </a:rPr>
              <a:t>: de 26 à 29 élèves par classe.</a:t>
            </a:r>
          </a:p>
          <a:p>
            <a:pPr>
              <a:buClr>
                <a:srgbClr val="FF00FF"/>
              </a:buClr>
              <a:buFont typeface="Wingdings" pitchFamily="2" charset="2"/>
              <a:buChar char="v"/>
            </a:pPr>
            <a:r>
              <a:rPr lang="fr-FR" sz="2800" dirty="0" smtClean="0"/>
              <a:t>Enseignement basé sur des objets d’études </a:t>
            </a:r>
            <a:r>
              <a:rPr lang="fr-FR" sz="2800" b="1" dirty="0" smtClean="0">
                <a:solidFill>
                  <a:srgbClr val="FF0000"/>
                </a:solidFill>
              </a:rPr>
              <a:t>concrets</a:t>
            </a:r>
          </a:p>
          <a:p>
            <a:pPr>
              <a:buClr>
                <a:srgbClr val="FF00FF"/>
              </a:buClr>
              <a:buFont typeface="Wingdings" pitchFamily="2" charset="2"/>
              <a:buChar char="v"/>
            </a:pPr>
            <a:r>
              <a:rPr lang="fr-FR" sz="2800" dirty="0" smtClean="0">
                <a:solidFill>
                  <a:schemeClr val="tx1"/>
                </a:solidFill>
              </a:rPr>
              <a:t> Méthodes </a:t>
            </a:r>
            <a:r>
              <a:rPr lang="fr-FR" sz="2800" b="1" dirty="0" smtClean="0">
                <a:solidFill>
                  <a:srgbClr val="FF0000"/>
                </a:solidFill>
              </a:rPr>
              <a:t>plus individualisées </a:t>
            </a:r>
            <a:r>
              <a:rPr lang="fr-FR" sz="2800" dirty="0" smtClean="0">
                <a:solidFill>
                  <a:schemeClr val="tx1"/>
                </a:solidFill>
              </a:rPr>
              <a:t>: accompagnement des élèves, conseils méthodologiques.</a:t>
            </a:r>
          </a:p>
          <a:p>
            <a:pPr>
              <a:buClr>
                <a:srgbClr val="FF00FF"/>
              </a:buClr>
              <a:buFont typeface="Wingdings" pitchFamily="2" charset="2"/>
              <a:buChar char="v"/>
            </a:pPr>
            <a:r>
              <a:rPr lang="fr-FR" sz="2800" dirty="0" smtClean="0">
                <a:solidFill>
                  <a:schemeClr val="tx1"/>
                </a:solidFill>
              </a:rPr>
              <a:t> Contenu qui </a:t>
            </a:r>
            <a:r>
              <a:rPr lang="fr-FR" sz="2800" b="1" dirty="0" smtClean="0">
                <a:solidFill>
                  <a:srgbClr val="0070C0"/>
                </a:solidFill>
              </a:rPr>
              <a:t>se base sur l’actualité </a:t>
            </a:r>
            <a:r>
              <a:rPr lang="fr-FR" sz="2800" dirty="0" smtClean="0">
                <a:solidFill>
                  <a:schemeClr val="tx1"/>
                </a:solidFill>
              </a:rPr>
              <a:t>économique, juridique, managériale.</a:t>
            </a:r>
          </a:p>
          <a:p>
            <a:pPr>
              <a:buClr>
                <a:srgbClr val="FF00FF"/>
              </a:buClr>
              <a:buFont typeface="Wingdings" pitchFamily="2" charset="2"/>
              <a:buChar char="v"/>
            </a:pPr>
            <a:r>
              <a:rPr lang="fr-FR" sz="2800" dirty="0" smtClean="0">
                <a:solidFill>
                  <a:schemeClr val="tx1"/>
                </a:solidFill>
              </a:rPr>
              <a:t> Utilisation et enseignement systématiques des </a:t>
            </a:r>
            <a:r>
              <a:rPr lang="fr-FR" sz="2800" b="1" dirty="0" smtClean="0">
                <a:solidFill>
                  <a:srgbClr val="FF0000"/>
                </a:solidFill>
              </a:rPr>
              <a:t>outils numériques </a:t>
            </a:r>
            <a:r>
              <a:rPr lang="fr-FR" sz="2800" dirty="0" smtClean="0">
                <a:solidFill>
                  <a:schemeClr val="tx1"/>
                </a:solidFill>
              </a:rPr>
              <a:t>: salles informatiques, tablettes, blog, présentation, sites, drive, </a:t>
            </a:r>
            <a:r>
              <a:rPr lang="fr-FR" sz="2800" dirty="0" err="1" smtClean="0">
                <a:solidFill>
                  <a:schemeClr val="tx1"/>
                </a:solidFill>
              </a:rPr>
              <a:t>cloud</a:t>
            </a:r>
            <a:r>
              <a:rPr lang="fr-FR" sz="2800" dirty="0" smtClean="0">
                <a:solidFill>
                  <a:schemeClr val="tx1"/>
                </a:solidFill>
              </a:rPr>
              <a:t> …</a:t>
            </a:r>
          </a:p>
          <a:p>
            <a:pPr>
              <a:buClr>
                <a:srgbClr val="FF00FF"/>
              </a:buClr>
              <a:buFont typeface="Wingdings" pitchFamily="2" charset="2"/>
              <a:buChar char="v"/>
            </a:pP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</a:rPr>
              <a:t>Sorties </a:t>
            </a:r>
            <a:r>
              <a:rPr lang="fr-FR" sz="2800" dirty="0" smtClean="0">
                <a:solidFill>
                  <a:schemeClr val="tx1"/>
                </a:solidFill>
              </a:rPr>
              <a:t>d’intégration avec les professeurs en début d’année + visites d’entreprises en cours d’année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16463" y="4437063"/>
            <a:ext cx="1979612" cy="1616075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7F7F7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>
                <a:solidFill>
                  <a:srgbClr val="FF9933"/>
                </a:solidFill>
                <a:latin typeface="Calibri" pitchFamily="34" charset="0"/>
              </a:rPr>
              <a:t>TERMINALE </a:t>
            </a:r>
            <a:r>
              <a:rPr lang="fr-FR" sz="2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RHC</a:t>
            </a:r>
          </a:p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>
                <a:solidFill>
                  <a:srgbClr val="FF9933"/>
                </a:solidFill>
                <a:latin typeface="Calibri" pitchFamily="34" charset="0"/>
              </a:rPr>
              <a:t>Ressources Humaines et Communication 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411413" y="4437063"/>
            <a:ext cx="2025650" cy="1616075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7F7F7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>
                <a:solidFill>
                  <a:srgbClr val="72951A"/>
                </a:solidFill>
                <a:latin typeface="Calibri" pitchFamily="34" charset="0"/>
              </a:rPr>
              <a:t>TERMINALE </a:t>
            </a:r>
            <a:r>
              <a:rPr lang="fr-FR" sz="2000" b="1" dirty="0">
                <a:solidFill>
                  <a:srgbClr val="729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MKG</a:t>
            </a:r>
          </a:p>
          <a:p>
            <a:pPr algn="ctr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>
                <a:solidFill>
                  <a:srgbClr val="72951A"/>
                </a:solidFill>
                <a:latin typeface="Calibri" pitchFamily="34" charset="0"/>
              </a:rPr>
              <a:t>Mercatique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0825" y="4437063"/>
            <a:ext cx="1905000" cy="161607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 cap="sq">
            <a:solidFill>
              <a:srgbClr val="7F7F7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>
                <a:solidFill>
                  <a:srgbClr val="A80054"/>
                </a:solidFill>
                <a:latin typeface="Calibri" pitchFamily="34" charset="0"/>
              </a:rPr>
              <a:t>TERMINALE</a:t>
            </a:r>
            <a:r>
              <a:rPr lang="fr-FR" sz="2000" b="1" dirty="0">
                <a:solidFill>
                  <a:srgbClr val="A8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GF</a:t>
            </a:r>
          </a:p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>
                <a:solidFill>
                  <a:srgbClr val="A80054"/>
                </a:solidFill>
                <a:latin typeface="Calibri" pitchFamily="34" charset="0"/>
              </a:rPr>
              <a:t>Gestion</a:t>
            </a:r>
          </a:p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>
                <a:solidFill>
                  <a:srgbClr val="A80054"/>
                </a:solidFill>
                <a:latin typeface="Calibri" pitchFamily="34" charset="0"/>
              </a:rPr>
              <a:t>et Finance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75463" y="4437063"/>
            <a:ext cx="1901825" cy="1616075"/>
          </a:xfrm>
          <a:prstGeom prst="rect">
            <a:avLst/>
          </a:prstGeom>
          <a:solidFill>
            <a:schemeClr val="tx1"/>
          </a:solidFill>
          <a:ln w="9360" cap="sq">
            <a:solidFill>
              <a:srgbClr val="7F7F7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>
                <a:latin typeface="Calibri" pitchFamily="34" charset="0"/>
              </a:rPr>
              <a:t>TERMINALE </a:t>
            </a:r>
            <a:r>
              <a:rPr lang="fr-FR" sz="2000" b="1" dirty="0">
                <a:effectLst>
                  <a:outerShdw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SIG</a:t>
            </a:r>
          </a:p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>
                <a:latin typeface="Calibri" pitchFamily="34" charset="0"/>
              </a:rPr>
              <a:t>Systèmes d’Information de Gestion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563938" y="2636838"/>
            <a:ext cx="2133600" cy="815975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7F7F7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000000"/>
                </a:solidFill>
                <a:latin typeface="Calibri" pitchFamily="34" charset="0"/>
              </a:rPr>
              <a:t>PREMIERE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latin typeface="Calibri" pitchFamily="34" charset="0"/>
              </a:rPr>
              <a:t>STMG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492500" y="1052513"/>
            <a:ext cx="2286000" cy="1025525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7F7F7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000000"/>
                </a:solidFill>
                <a:latin typeface="Calibri" pitchFamily="34" charset="0"/>
              </a:rPr>
              <a:t>SECONDE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i="1">
                <a:solidFill>
                  <a:srgbClr val="000000"/>
                </a:solidFill>
                <a:latin typeface="Calibri" pitchFamily="34" charset="0"/>
              </a:rPr>
              <a:t>Quelle que soit l’option  choisie</a:t>
            </a:r>
          </a:p>
        </p:txBody>
      </p:sp>
      <p:cxnSp>
        <p:nvCxnSpPr>
          <p:cNvPr id="7176" name="AutoShape 8"/>
          <p:cNvCxnSpPr>
            <a:cxnSpLocks noChangeShapeType="1"/>
          </p:cNvCxnSpPr>
          <p:nvPr/>
        </p:nvCxnSpPr>
        <p:spPr bwMode="auto">
          <a:xfrm>
            <a:off x="4643438" y="2133600"/>
            <a:ext cx="0" cy="431800"/>
          </a:xfrm>
          <a:prstGeom prst="straightConnector1">
            <a:avLst/>
          </a:prstGeom>
          <a:noFill/>
          <a:ln w="57240" cap="sq">
            <a:solidFill>
              <a:srgbClr val="444F56"/>
            </a:solidFill>
            <a:miter lim="800000"/>
            <a:headEnd/>
            <a:tailEnd type="triangle" w="med" len="med"/>
          </a:ln>
        </p:spPr>
      </p:cxnSp>
      <p:grpSp>
        <p:nvGrpSpPr>
          <p:cNvPr id="2" name="Group 9"/>
          <p:cNvGrpSpPr>
            <a:grpSpLocks/>
          </p:cNvGrpSpPr>
          <p:nvPr/>
        </p:nvGrpSpPr>
        <p:grpSpPr bwMode="auto">
          <a:xfrm rot="10800000">
            <a:off x="1258888" y="3500438"/>
            <a:ext cx="6697662" cy="936625"/>
            <a:chOff x="667" y="2065"/>
            <a:chExt cx="4312" cy="588"/>
          </a:xfrm>
        </p:grpSpPr>
        <p:cxnSp>
          <p:nvCxnSpPr>
            <p:cNvPr id="7179" name="AutoShape 10"/>
            <p:cNvCxnSpPr>
              <a:cxnSpLocks noChangeShapeType="1"/>
            </p:cNvCxnSpPr>
            <p:nvPr/>
          </p:nvCxnSpPr>
          <p:spPr bwMode="auto">
            <a:xfrm flipV="1">
              <a:off x="667" y="2065"/>
              <a:ext cx="0" cy="316"/>
            </a:xfrm>
            <a:prstGeom prst="straightConnector1">
              <a:avLst/>
            </a:prstGeom>
            <a:noFill/>
            <a:ln w="57240" cap="sq">
              <a:solidFill>
                <a:srgbClr val="444F56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7180" name="AutoShape 11"/>
            <p:cNvCxnSpPr>
              <a:cxnSpLocks noChangeShapeType="1"/>
            </p:cNvCxnSpPr>
            <p:nvPr/>
          </p:nvCxnSpPr>
          <p:spPr bwMode="auto">
            <a:xfrm flipV="1">
              <a:off x="4979" y="2065"/>
              <a:ext cx="0" cy="316"/>
            </a:xfrm>
            <a:prstGeom prst="straightConnector1">
              <a:avLst/>
            </a:prstGeom>
            <a:noFill/>
            <a:ln w="57240" cap="sq">
              <a:solidFill>
                <a:srgbClr val="444F56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7181" name="AutoShape 12"/>
            <p:cNvCxnSpPr>
              <a:cxnSpLocks noChangeShapeType="1"/>
            </p:cNvCxnSpPr>
            <p:nvPr/>
          </p:nvCxnSpPr>
          <p:spPr bwMode="auto">
            <a:xfrm flipV="1">
              <a:off x="3541" y="2065"/>
              <a:ext cx="0" cy="316"/>
            </a:xfrm>
            <a:prstGeom prst="straightConnector1">
              <a:avLst/>
            </a:prstGeom>
            <a:noFill/>
            <a:ln w="57240" cap="sq">
              <a:solidFill>
                <a:srgbClr val="444F56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7182" name="AutoShape 13"/>
            <p:cNvCxnSpPr>
              <a:cxnSpLocks noChangeShapeType="1"/>
            </p:cNvCxnSpPr>
            <p:nvPr/>
          </p:nvCxnSpPr>
          <p:spPr bwMode="auto">
            <a:xfrm flipV="1">
              <a:off x="2105" y="2065"/>
              <a:ext cx="0" cy="316"/>
            </a:xfrm>
            <a:prstGeom prst="straightConnector1">
              <a:avLst/>
            </a:prstGeom>
            <a:noFill/>
            <a:ln w="57240" cap="sq">
              <a:solidFill>
                <a:srgbClr val="444F56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183" name="Line 14"/>
            <p:cNvSpPr>
              <a:spLocks noChangeShapeType="1"/>
            </p:cNvSpPr>
            <p:nvPr/>
          </p:nvSpPr>
          <p:spPr bwMode="auto">
            <a:xfrm>
              <a:off x="667" y="2387"/>
              <a:ext cx="4307" cy="0"/>
            </a:xfrm>
            <a:prstGeom prst="line">
              <a:avLst/>
            </a:prstGeom>
            <a:noFill/>
            <a:ln w="28440" cap="sq">
              <a:solidFill>
                <a:srgbClr val="444F5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84" name="Line 15"/>
            <p:cNvSpPr>
              <a:spLocks noChangeShapeType="1"/>
            </p:cNvSpPr>
            <p:nvPr/>
          </p:nvSpPr>
          <p:spPr bwMode="auto">
            <a:xfrm flipV="1">
              <a:off x="2787" y="2384"/>
              <a:ext cx="0" cy="269"/>
            </a:xfrm>
            <a:prstGeom prst="line">
              <a:avLst/>
            </a:prstGeom>
            <a:noFill/>
            <a:ln w="28440" cap="sq">
              <a:solidFill>
                <a:srgbClr val="444F5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178" name="Rectangle 16"/>
          <p:cNvSpPr>
            <a:spLocks noChangeArrowheads="1"/>
          </p:cNvSpPr>
          <p:nvPr/>
        </p:nvSpPr>
        <p:spPr bwMode="auto">
          <a:xfrm>
            <a:off x="850900" y="260350"/>
            <a:ext cx="74422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400" b="1">
                <a:solidFill>
                  <a:srgbClr val="C04080"/>
                </a:solidFill>
                <a:latin typeface="Calibri" pitchFamily="34" charset="0"/>
              </a:rPr>
              <a:t>Le parcours scolaire dans la filière STMG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188913"/>
            <a:ext cx="9144000" cy="195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3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000" b="1">
                <a:solidFill>
                  <a:srgbClr val="000000"/>
                </a:solidFill>
                <a:latin typeface="Comic Sans MS" pitchFamily="66" charset="0"/>
              </a:rPr>
              <a:t>Classe de 1ère STMG</a:t>
            </a:r>
          </a:p>
          <a:p>
            <a:pPr algn="ctr" hangingPunct="1">
              <a:lnSpc>
                <a:spcPct val="100000"/>
              </a:lnSpc>
              <a:spcBef>
                <a:spcPts val="3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800" b="1">
              <a:solidFill>
                <a:srgbClr val="00B0F0"/>
              </a:solidFill>
              <a:latin typeface="Comic Sans MS" pitchFamily="66" charset="0"/>
            </a:endParaRPr>
          </a:p>
          <a:p>
            <a:pPr algn="ctr" hangingPunct="1">
              <a:lnSpc>
                <a:spcPct val="100000"/>
              </a:lnSpc>
              <a:spcBef>
                <a:spcPts val="3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>
                <a:solidFill>
                  <a:srgbClr val="00B0F0"/>
                </a:solidFill>
                <a:latin typeface="Comic Sans MS" pitchFamily="66" charset="0"/>
              </a:rPr>
              <a:t>2 – Les enseignements de spécialité = 15 h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t="18288"/>
          <a:stretch>
            <a:fillRect/>
          </a:stretch>
        </p:blipFill>
        <p:spPr bwMode="auto">
          <a:xfrm>
            <a:off x="1187450" y="1341438"/>
            <a:ext cx="6480175" cy="462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9220" name="Connecteur droit avec flèche 4"/>
          <p:cNvCxnSpPr>
            <a:cxnSpLocks noChangeShapeType="1"/>
          </p:cNvCxnSpPr>
          <p:nvPr/>
        </p:nvCxnSpPr>
        <p:spPr bwMode="auto">
          <a:xfrm flipV="1">
            <a:off x="1835150" y="3716338"/>
            <a:ext cx="576263" cy="1587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" name="ZoneTexte 5"/>
          <p:cNvSpPr txBox="1"/>
          <p:nvPr/>
        </p:nvSpPr>
        <p:spPr>
          <a:xfrm>
            <a:off x="0" y="3500438"/>
            <a:ext cx="1979613" cy="112395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buFont typeface="Times New Roman" pitchFamily="18" charset="0"/>
              <a:buNone/>
              <a:defRPr/>
            </a:pPr>
            <a:r>
              <a:rPr lang="fr-FR" b="1" dirty="0">
                <a:solidFill>
                  <a:schemeClr val="tx1"/>
                </a:solidFill>
              </a:rPr>
              <a:t>Sortie</a:t>
            </a:r>
            <a:r>
              <a:rPr lang="fr-FR" dirty="0">
                <a:solidFill>
                  <a:schemeClr val="tx1"/>
                </a:solidFill>
              </a:rPr>
              <a:t> au tribunal</a:t>
            </a:r>
          </a:p>
          <a:p>
            <a:pPr algn="ctr">
              <a:buFont typeface="Times New Roman" pitchFamily="18" charset="0"/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(cour d’assises) Visite des </a:t>
            </a:r>
            <a:r>
              <a:rPr lang="fr-FR" dirty="0" err="1">
                <a:solidFill>
                  <a:schemeClr val="tx1"/>
                </a:solidFill>
              </a:rPr>
              <a:t>Baumettes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9222" name="Connecteur droit avec flèche 8"/>
          <p:cNvCxnSpPr>
            <a:cxnSpLocks noChangeShapeType="1"/>
          </p:cNvCxnSpPr>
          <p:nvPr/>
        </p:nvCxnSpPr>
        <p:spPr bwMode="auto">
          <a:xfrm>
            <a:off x="1835150" y="2997200"/>
            <a:ext cx="792163" cy="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9223" name="ZoneTexte 9"/>
          <p:cNvSpPr txBox="1">
            <a:spLocks noChangeArrowheads="1"/>
          </p:cNvSpPr>
          <p:nvPr/>
        </p:nvSpPr>
        <p:spPr bwMode="auto">
          <a:xfrm>
            <a:off x="179388" y="2276475"/>
            <a:ext cx="1728787" cy="1123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chemeClr val="tx1"/>
                </a:solidFill>
              </a:rPr>
              <a:t>Visites </a:t>
            </a:r>
            <a:r>
              <a:rPr lang="fr-FR">
                <a:solidFill>
                  <a:schemeClr val="tx1"/>
                </a:solidFill>
              </a:rPr>
              <a:t>d’entreprises l’Occitane, Marius Fabre</a:t>
            </a:r>
          </a:p>
        </p:txBody>
      </p:sp>
      <p:cxnSp>
        <p:nvCxnSpPr>
          <p:cNvPr id="9224" name="Connecteur droit avec flèche 11"/>
          <p:cNvCxnSpPr>
            <a:cxnSpLocks noChangeShapeType="1"/>
          </p:cNvCxnSpPr>
          <p:nvPr/>
        </p:nvCxnSpPr>
        <p:spPr bwMode="auto">
          <a:xfrm flipH="1">
            <a:off x="6732588" y="2133600"/>
            <a:ext cx="719137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3" name="ZoneTexte 12"/>
          <p:cNvSpPr txBox="1"/>
          <p:nvPr/>
        </p:nvSpPr>
        <p:spPr>
          <a:xfrm>
            <a:off x="7308850" y="1773238"/>
            <a:ext cx="1439863" cy="865187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buFont typeface="Times New Roman" pitchFamily="18" charset="0"/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Dont </a:t>
            </a:r>
            <a:r>
              <a:rPr lang="fr-FR" b="1" dirty="0">
                <a:solidFill>
                  <a:schemeClr val="tx1"/>
                </a:solidFill>
              </a:rPr>
              <a:t>3 h</a:t>
            </a:r>
          </a:p>
          <a:p>
            <a:pPr algn="ctr">
              <a:buFont typeface="Times New Roman" pitchFamily="18" charset="0"/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en </a:t>
            </a:r>
            <a:r>
              <a:rPr lang="fr-FR" b="1" dirty="0">
                <a:solidFill>
                  <a:schemeClr val="tx1"/>
                </a:solidFill>
              </a:rPr>
              <a:t>effectif réduit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476375" y="5445125"/>
            <a:ext cx="5975350" cy="1208088"/>
          </a:xfrm>
          <a:prstGeom prst="rect">
            <a:avLst/>
          </a:prstGeom>
          <a:gradFill>
            <a:gsLst>
              <a:gs pos="0">
                <a:srgbClr val="F8BF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 cmpd="thickThin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buFont typeface="Times New Roman" pitchFamily="18" charset="0"/>
              <a:buNone/>
              <a:defRPr/>
            </a:pPr>
            <a:r>
              <a:rPr lang="fr-FR" sz="2400" b="1" dirty="0">
                <a:solidFill>
                  <a:schemeClr val="tx1"/>
                </a:solidFill>
              </a:rPr>
              <a:t>Section européenne</a:t>
            </a:r>
          </a:p>
          <a:p>
            <a:pPr algn="ctr">
              <a:buFont typeface="Times New Roman" pitchFamily="18" charset="0"/>
              <a:buNone/>
              <a:defRPr/>
            </a:pPr>
            <a:r>
              <a:rPr lang="fr-FR" b="1" dirty="0">
                <a:solidFill>
                  <a:srgbClr val="0070C0"/>
                </a:solidFill>
              </a:rPr>
              <a:t>Management - Anglais</a:t>
            </a:r>
          </a:p>
          <a:p>
            <a:pPr algn="ctr">
              <a:buFont typeface="Times New Roman" pitchFamily="18" charset="0"/>
              <a:buNone/>
              <a:defRPr/>
            </a:pPr>
            <a:r>
              <a:rPr lang="fr-FR" b="1" dirty="0">
                <a:solidFill>
                  <a:srgbClr val="0070C0"/>
                </a:solidFill>
              </a:rPr>
              <a:t>2 h par semaine</a:t>
            </a:r>
          </a:p>
          <a:p>
            <a:pPr algn="ctr">
              <a:buFont typeface="Times New Roman" pitchFamily="18" charset="0"/>
              <a:buNone/>
              <a:defRPr/>
            </a:pPr>
            <a:r>
              <a:rPr lang="fr-FR" b="1" dirty="0">
                <a:solidFill>
                  <a:srgbClr val="0070C0"/>
                </a:solidFill>
              </a:rPr>
              <a:t>Mention sur le diplôme du Bac</a:t>
            </a:r>
          </a:p>
        </p:txBody>
      </p:sp>
    </p:spTree>
  </p:cSld>
  <p:clrMapOvr>
    <a:masterClrMapping/>
  </p:clrMapOvr>
  <p:transition advTm="10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223" grpId="0" animBg="1"/>
      <p:bldP spid="13" grpId="0" animBg="1"/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628775"/>
            <a:ext cx="3937000" cy="435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203450" y="503238"/>
            <a:ext cx="4708525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b="1">
                <a:solidFill>
                  <a:srgbClr val="000000"/>
                </a:solidFill>
                <a:latin typeface="Comic Sans MS" pitchFamily="66" charset="0"/>
              </a:rPr>
              <a:t>Et après le bac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804025" y="1773238"/>
            <a:ext cx="2016125" cy="1379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buFont typeface="Times New Roman" pitchFamily="18" charset="0"/>
              <a:buNone/>
              <a:defRPr/>
            </a:pPr>
            <a:r>
              <a:rPr lang="fr-FR" b="1" dirty="0">
                <a:solidFill>
                  <a:schemeClr val="tx1"/>
                </a:solidFill>
              </a:rPr>
              <a:t>Prépa</a:t>
            </a:r>
            <a:r>
              <a:rPr lang="fr-FR" dirty="0">
                <a:solidFill>
                  <a:schemeClr val="tx1"/>
                </a:solidFill>
              </a:rPr>
              <a:t> grandes écoles </a:t>
            </a:r>
            <a:r>
              <a:rPr lang="fr-FR" b="1" dirty="0">
                <a:solidFill>
                  <a:schemeClr val="tx1"/>
                </a:solidFill>
              </a:rPr>
              <a:t>Jean Perrin </a:t>
            </a:r>
            <a:r>
              <a:rPr lang="fr-FR" dirty="0">
                <a:solidFill>
                  <a:schemeClr val="tx1"/>
                </a:solidFill>
              </a:rPr>
              <a:t>réservée aux élèves de STMG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288" y="1628775"/>
            <a:ext cx="1943100" cy="1123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buFont typeface="Times New Roman" pitchFamily="18" charset="0"/>
              <a:buNone/>
              <a:defRPr/>
            </a:pPr>
            <a:r>
              <a:rPr lang="fr-FR" b="1" dirty="0" err="1">
                <a:solidFill>
                  <a:schemeClr val="tx1"/>
                </a:solidFill>
              </a:rPr>
              <a:t>Pass</a:t>
            </a:r>
            <a:r>
              <a:rPr lang="fr-FR" b="1" dirty="0">
                <a:solidFill>
                  <a:schemeClr val="tx1"/>
                </a:solidFill>
              </a:rPr>
              <a:t> IUT </a:t>
            </a:r>
            <a:r>
              <a:rPr lang="fr-FR" dirty="0">
                <a:solidFill>
                  <a:schemeClr val="tx1"/>
                </a:solidFill>
              </a:rPr>
              <a:t>et places réservées aux élèves de STMG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39750" y="3644900"/>
            <a:ext cx="1728788" cy="13795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buFont typeface="Times New Roman" pitchFamily="18" charset="0"/>
              <a:buNone/>
              <a:defRPr/>
            </a:pPr>
            <a:r>
              <a:rPr lang="fr-FR" b="1" dirty="0">
                <a:solidFill>
                  <a:schemeClr val="tx1"/>
                </a:solidFill>
              </a:rPr>
              <a:t>25 %</a:t>
            </a:r>
            <a:r>
              <a:rPr lang="fr-FR" dirty="0">
                <a:solidFill>
                  <a:schemeClr val="tx1"/>
                </a:solidFill>
              </a:rPr>
              <a:t> des places réservées aux élèves de STMG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227763" y="5013325"/>
            <a:ext cx="2089150" cy="865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buFont typeface="Times New Roman" pitchFamily="18" charset="0"/>
              <a:buNone/>
              <a:defRPr/>
            </a:pPr>
            <a:r>
              <a:rPr lang="fr-FR" b="1" dirty="0">
                <a:solidFill>
                  <a:schemeClr val="tx1"/>
                </a:solidFill>
              </a:rPr>
              <a:t>Concours</a:t>
            </a:r>
            <a:r>
              <a:rPr lang="fr-FR" dirty="0">
                <a:solidFill>
                  <a:schemeClr val="tx1"/>
                </a:solidFill>
              </a:rPr>
              <a:t> pour les collectivités, l’armée …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31913" y="5589588"/>
            <a:ext cx="2232025" cy="865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buFont typeface="Times New Roman" pitchFamily="18" charset="0"/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Après le BTS, une </a:t>
            </a:r>
            <a:r>
              <a:rPr lang="fr-FR" b="1" dirty="0">
                <a:solidFill>
                  <a:schemeClr val="tx1"/>
                </a:solidFill>
              </a:rPr>
              <a:t>licence pro </a:t>
            </a:r>
            <a:r>
              <a:rPr lang="fr-FR" dirty="0">
                <a:solidFill>
                  <a:schemeClr val="tx1"/>
                </a:solidFill>
              </a:rPr>
              <a:t>ou une licence générale</a:t>
            </a:r>
          </a:p>
        </p:txBody>
      </p:sp>
    </p:spTree>
  </p:cSld>
  <p:clrMapOvr>
    <a:masterClrMapping/>
  </p:clrMapOvr>
  <p:transition advTm="10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668724"/>
          </a:xfrm>
        </p:spPr>
        <p:txBody>
          <a:bodyPr>
            <a:normAutofit/>
          </a:bodyPr>
          <a:lstStyle/>
          <a:p>
            <a:r>
              <a:rPr lang="fr-FR" dirty="0" smtClean="0"/>
              <a:t>Une QUESTION?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fr-FR" sz="2400" dirty="0" smtClean="0">
              <a:solidFill>
                <a:schemeClr val="bg1"/>
              </a:solidFill>
              <a:hlinkClick r:id="rId3"/>
            </a:endParaRPr>
          </a:p>
          <a:p>
            <a:r>
              <a:rPr lang="fr-FR" sz="2400" dirty="0" smtClean="0">
                <a:solidFill>
                  <a:schemeClr val="bg1"/>
                </a:solidFill>
                <a:hlinkClick r:id="rId3"/>
              </a:rPr>
              <a:t>marc.beltran@ac-aix-marseille.fr</a:t>
            </a:r>
            <a:endParaRPr lang="fr-F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Merci d’indiquer votre nom, la classe de votre enfant et votre numéro de portable.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428628"/>
          </a:xfrm>
        </p:spPr>
        <p:txBody>
          <a:bodyPr>
            <a:noAutofit/>
          </a:bodyPr>
          <a:lstStyle/>
          <a:p>
            <a:r>
              <a:rPr lang="fr-FR" sz="3600" dirty="0" smtClean="0"/>
              <a:t>LES SPECIALITES AU BAC – SERIE GENERALE</a:t>
            </a:r>
            <a:endParaRPr lang="fr-FR" sz="3600" dirty="0"/>
          </a:p>
        </p:txBody>
      </p:sp>
      <p:grpSp>
        <p:nvGrpSpPr>
          <p:cNvPr id="4" name="Group 4"/>
          <p:cNvGrpSpPr>
            <a:grpSpLocks noGrp="1" noChangeAspect="1"/>
          </p:cNvGrpSpPr>
          <p:nvPr>
            <p:ph idx="1"/>
          </p:nvPr>
        </p:nvGrpSpPr>
        <p:grpSpPr bwMode="auto">
          <a:xfrm>
            <a:off x="457200" y="857250"/>
            <a:ext cx="8229600" cy="5467350"/>
            <a:chOff x="405" y="765"/>
            <a:chExt cx="4990" cy="331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" y="765"/>
              <a:ext cx="4990" cy="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5" y="765"/>
              <a:ext cx="4992" cy="3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LES SPECIALITES AU BAC – SERIE GENERALE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893" y="857250"/>
            <a:ext cx="7286213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5 PORTAILS GENEVOIX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500034" y="642918"/>
          <a:ext cx="8229600" cy="5660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928678">
                <a:tc>
                  <a:txBody>
                    <a:bodyPr/>
                    <a:lstStyle/>
                    <a:p>
                      <a:pPr algn="just"/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PORTAIL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ARTS, HUMANITES et SCIENCES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PORTAIL </a:t>
                      </a: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LETTRES</a:t>
                      </a:r>
                      <a:r>
                        <a:rPr lang="fr-FR" sz="1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ET </a:t>
                      </a: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LANGUES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PORTAIL LETTRES ET SCIENCES HUMAINES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PORTAIL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MATHS et SCIENCES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PORTAIL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SCIENCE et TECHNOLOGIE MANAGEMENT GESTION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Spécialité </a:t>
                      </a: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-&gt;Cinéma Audiovisuel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-&gt;</a:t>
                      </a: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Langues, littératures et cultures étrangères Anglais </a:t>
                      </a: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Littérature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-&gt; Sciences Economiques et Sociales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-&gt;</a:t>
                      </a:r>
                      <a:r>
                        <a:rPr lang="fr-FR" sz="1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Maths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-&gt;Sciences de Gestion et Numérique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Spécialité </a:t>
                      </a: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-&gt;</a:t>
                      </a: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Humanités, littérature et philosophie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ou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Maths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-&gt; </a:t>
                      </a:r>
                      <a:r>
                        <a:rPr lang="fr-FR" sz="1000" b="1" dirty="0" err="1">
                          <a:latin typeface="Calibri"/>
                          <a:ea typeface="Calibri"/>
                          <a:cs typeface="Times New Roman"/>
                        </a:rPr>
                        <a:t>Hist</a:t>
                      </a: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-Géo, Géopolitique et Sciences Politiques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ou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Maths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-&gt;</a:t>
                      </a: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Humanités, littérature et philosophie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ou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Maths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-&gt;</a:t>
                      </a: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Sciences  Physiques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ou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-&gt;Humanités, littérature et philosophie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-Management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Spécialité </a:t>
                      </a: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-&gt;</a:t>
                      </a: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Sciences Economiques et Sociales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ou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-&gt;</a:t>
                      </a:r>
                      <a:r>
                        <a:rPr lang="fr-FR" sz="1000" b="1" dirty="0" err="1">
                          <a:latin typeface="Calibri"/>
                          <a:ea typeface="Calibri"/>
                          <a:cs typeface="Times New Roman"/>
                        </a:rPr>
                        <a:t>Hist</a:t>
                      </a: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-Géo, Géopolitique et Sciences Politiques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ou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-&gt;Sciences  Physiques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-&gt; </a:t>
                      </a: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Cinéma Audiovisuel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ou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-&gt; Humanités, littérature et philosophie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ou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-&gt;Sciences et Vie de la Terre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-&gt;</a:t>
                      </a: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Langues, littératures et cultures étrangères Anglais </a:t>
                      </a: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Monde Contemporain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ou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-&gt;</a:t>
                      </a:r>
                      <a:r>
                        <a:rPr lang="fr-FR" sz="1000" b="1" dirty="0" err="1">
                          <a:latin typeface="Calibri"/>
                          <a:ea typeface="Calibri"/>
                          <a:cs typeface="Times New Roman"/>
                        </a:rPr>
                        <a:t>Hist</a:t>
                      </a: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-Géo, Géopolitique et Sciences Politiques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ou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-&gt;Sciences et Vie de la Terre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-&gt;</a:t>
                      </a: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Sciences et Vie de la Terre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ou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-&gt; Sciences Economiques et Sociales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ou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-&gt;Langues, littératures et cultures étrangères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Anglais </a:t>
                      </a: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Monde Contemporain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Calibri"/>
                          <a:ea typeface="Calibri"/>
                          <a:cs typeface="Times New Roman"/>
                        </a:rPr>
                        <a:t>-&gt;</a:t>
                      </a: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Droit et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Calibri"/>
                          <a:cs typeface="Times New Roman"/>
                        </a:rPr>
                        <a:t>Economie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</TotalTime>
  <Words>2368</Words>
  <Application>Microsoft Office PowerPoint</Application>
  <PresentationFormat>Affichage à l'écran (4:3)</PresentationFormat>
  <Paragraphs>520</Paragraphs>
  <Slides>65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6" baseType="lpstr">
      <vt:lpstr>Débit</vt:lpstr>
      <vt:lpstr>Diapositive 1</vt:lpstr>
      <vt:lpstr>Diapositive 2</vt:lpstr>
      <vt:lpstr>LE CHOIX DE LA SERIE</vt:lpstr>
      <vt:lpstr>LE CHOIX DES SPECIALITES</vt:lpstr>
      <vt:lpstr>Diapositive 5</vt:lpstr>
      <vt:lpstr>Diapositive 6</vt:lpstr>
      <vt:lpstr>LES SPECIALITES AU BAC – SERIE GENERALE</vt:lpstr>
      <vt:lpstr>LES SPECIALITES AU BAC – SERIE GENERALE</vt:lpstr>
      <vt:lpstr>LES 5 PORTAILS GENEVOIX</vt:lpstr>
      <vt:lpstr>CHOIX PROVISOIRE 2ème TRIMESTRE</vt:lpstr>
      <vt:lpstr> </vt:lpstr>
      <vt:lpstr>Les principes (textes officiels)</vt:lpstr>
      <vt:lpstr>Les  approches de l’année de première: </vt:lpstr>
      <vt:lpstr>Les profils littéraires</vt:lpstr>
      <vt:lpstr>Les profils scientifiques</vt:lpstr>
      <vt:lpstr>Les curieux</vt:lpstr>
      <vt:lpstr> </vt:lpstr>
      <vt:lpstr>Diapositive 18</vt:lpstr>
      <vt:lpstr>Humanités, littérature et philosophie</vt:lpstr>
      <vt:lpstr>Humanités, littérature et philosophie</vt:lpstr>
      <vt:lpstr>Humanités, littérature et philosophie</vt:lpstr>
      <vt:lpstr>Humanités, littérature et philosophie</vt:lpstr>
      <vt:lpstr> </vt:lpstr>
      <vt:lpstr>LES OBJECTIFS DE CET ENSEIGNEMENT</vt:lpstr>
      <vt:lpstr>Des méthodes et des compétences  </vt:lpstr>
      <vt:lpstr>  Les grands thèmes étudiés en Première:</vt:lpstr>
      <vt:lpstr>DES POURSUITES D’ETUDES VARIEES</vt:lpstr>
      <vt:lpstr>LLCE ANGLAIS LITTÉRATURE OU MONDE CONTEMPORAIN</vt:lpstr>
      <vt:lpstr>Langue, Littérature et Culture Etrangère Anglais</vt:lpstr>
      <vt:lpstr>LLCE Anglais Littérature :</vt:lpstr>
      <vt:lpstr>LLCE Anglais Littérature : et après?</vt:lpstr>
      <vt:lpstr>LLCE Anglais Monde Contemporain</vt:lpstr>
      <vt:lpstr>LLCE Monde Contemporain : et après?</vt:lpstr>
      <vt:lpstr>Pour résumer : </vt:lpstr>
      <vt:lpstr>SCIENCES ECONOMIQUES ET SOCIALES</vt:lpstr>
      <vt:lpstr>Pourquoi choisir la spécialité SES ?</vt:lpstr>
      <vt:lpstr>Une culture économique </vt:lpstr>
      <vt:lpstr>Une culture sociologique</vt:lpstr>
      <vt:lpstr>Des savoir faire</vt:lpstr>
      <vt:lpstr>Pour quelles études supérieures ?</vt:lpstr>
      <vt:lpstr>A qui s’adresse la spécialité SES ?</vt:lpstr>
      <vt:lpstr>MATHEMATIQUES</vt:lpstr>
      <vt:lpstr>Les maths au lycée</vt:lpstr>
      <vt:lpstr>La spécialité math en 1ère </vt:lpstr>
      <vt:lpstr>Esprit du programme de 1ère </vt:lpstr>
      <vt:lpstr>    SPECIALITE SVT    </vt:lpstr>
      <vt:lpstr>Programme SVT 1ère enseignement de spécialité</vt:lpstr>
      <vt:lpstr>Quelles poursuites d’études avec la spécialité SVT? http://www.apbg.org/2018/12/18/une-fleur-pour-lorientation/</vt:lpstr>
      <vt:lpstr>Des logiciels de modélisation : exemple de la propagation d’un virus</vt:lpstr>
      <vt:lpstr>Diapositive 50</vt:lpstr>
      <vt:lpstr>Qualités requises</vt:lpstr>
      <vt:lpstr>PROGRAMME</vt:lpstr>
      <vt:lpstr>Diapositive 53</vt:lpstr>
      <vt:lpstr>Diapositive 54</vt:lpstr>
      <vt:lpstr>Logiciels de modélisation : molécules  en 3D et d’IRM</vt:lpstr>
      <vt:lpstr>Du matériel dernière génération: exemple de l’amplificateur PCR D’ADN</vt:lpstr>
      <vt:lpstr>Et bien sûr de nombreuses activités pratiques dans nos salles spécialisées et équipées !</vt:lpstr>
      <vt:lpstr>BAC STMG</vt:lpstr>
      <vt:lpstr>STMG : POUR QUI ?</vt:lpstr>
      <vt:lpstr>STMG : POUR QUI ?</vt:lpstr>
      <vt:lpstr>STMG : POUR QUELS AVANTAGES ?</vt:lpstr>
      <vt:lpstr>Diapositive 62</vt:lpstr>
      <vt:lpstr>Diapositive 63</vt:lpstr>
      <vt:lpstr>Diapositive 64</vt:lpstr>
      <vt:lpstr>Une QUESTION?</vt:lpstr>
    </vt:vector>
  </TitlesOfParts>
  <Company>Région PACA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veronique.paris</dc:creator>
  <cp:lastModifiedBy>marc.beltran</cp:lastModifiedBy>
  <cp:revision>57</cp:revision>
  <dcterms:created xsi:type="dcterms:W3CDTF">2019-01-21T08:22:00Z</dcterms:created>
  <dcterms:modified xsi:type="dcterms:W3CDTF">2021-02-02T15:26:53Z</dcterms:modified>
</cp:coreProperties>
</file>