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DB53C55-4BDB-46AD-A7ED-E4DCE7B7FFD7}">
  <a:tblStyle styleId="{5DB53C55-4BDB-46AD-A7ED-E4DCE7B7FFD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77885"/>
  </p:normalViewPr>
  <p:slideViewPr>
    <p:cSldViewPr snapToGrid="0" snapToObjects="1" showGuides="1">
      <p:cViewPr varScale="1">
        <p:scale>
          <a:sx n="115" d="100"/>
          <a:sy n="115" d="100"/>
        </p:scale>
        <p:origin x="-1440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7269387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c89319900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c89319900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24991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fr-FR" dirty="0"/>
              <a:t>Avoir une approche globale et nuancée des questions qui agitent la planète 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fr-FR" dirty="0" err="1"/>
              <a:t>Fake</a:t>
            </a:r>
            <a:r>
              <a:rPr lang="fr-FR" dirty="0"/>
              <a:t> news – les reconnaître – se demander pourquoi elles sont si populaires ; non pas une compétence à appliquer mais un jugement critique à exercer ; une attitude face au savoir et non simplement un savoir. 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fr-FR" dirty="0"/>
              <a:t>connaître les idées héritées qui gouvernent, souvent implicitement notre compréhension du monde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4139249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c89319900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c89319900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Axes à la fois thématiques et historiques – toujours abordés à la lumière du présent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309003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c89319900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c89319900_0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Qu’est-ce qu’un démagogue, un tribun, – et comment nous séduisent-ils ?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814375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c89319900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c89319900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Science moderne, mécanique ; critique pouvoir absolu, développement des villes ; reprise antiquité, naissance de la philosophie moderne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605480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c89319900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c89319900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741053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c89319900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c89319900_0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701169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690378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 idx="4294967295"/>
          </p:nvPr>
        </p:nvSpPr>
        <p:spPr>
          <a:xfrm>
            <a:off x="658500" y="1176600"/>
            <a:ext cx="7827000" cy="157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 b="1" dirty="0">
                <a:solidFill>
                  <a:srgbClr val="1C4587"/>
                </a:solidFill>
              </a:rPr>
              <a:t>Humanités, </a:t>
            </a:r>
            <a:br>
              <a:rPr lang="fr" sz="4800" b="1" dirty="0">
                <a:solidFill>
                  <a:srgbClr val="1C4587"/>
                </a:solidFill>
              </a:rPr>
            </a:br>
            <a:r>
              <a:rPr lang="fr" sz="4800" b="1" dirty="0">
                <a:solidFill>
                  <a:srgbClr val="1C4587"/>
                </a:solidFill>
              </a:rPr>
              <a:t>littérature et philosophie</a:t>
            </a:r>
            <a:endParaRPr sz="4800" b="1" dirty="0">
              <a:solidFill>
                <a:srgbClr val="1C4587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576925" y="3787600"/>
            <a:ext cx="7989900" cy="6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 b="1" dirty="0">
                <a:solidFill>
                  <a:schemeClr val="dk1"/>
                </a:solidFill>
              </a:rPr>
              <a:t>Classe de première, enseignement de spécialité</a:t>
            </a:r>
            <a:endParaRPr sz="2400" b="1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cxnSp>
        <p:nvCxnSpPr>
          <p:cNvPr id="56" name="Google Shape;56;p13"/>
          <p:cNvCxnSpPr/>
          <p:nvPr/>
        </p:nvCxnSpPr>
        <p:spPr>
          <a:xfrm>
            <a:off x="577050" y="3137625"/>
            <a:ext cx="7989900" cy="0"/>
          </a:xfrm>
          <a:prstGeom prst="straightConnector1">
            <a:avLst/>
          </a:prstGeom>
          <a:noFill/>
          <a:ln w="38100" cap="flat" cmpd="sng">
            <a:solidFill>
              <a:srgbClr val="1C458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" name="Google Shape;57;p13"/>
          <p:cNvCxnSpPr/>
          <p:nvPr/>
        </p:nvCxnSpPr>
        <p:spPr>
          <a:xfrm>
            <a:off x="577050" y="790875"/>
            <a:ext cx="7989900" cy="0"/>
          </a:xfrm>
          <a:prstGeom prst="straightConnector1">
            <a:avLst/>
          </a:prstGeom>
          <a:noFill/>
          <a:ln w="38100" cap="flat" cmpd="sng">
            <a:solidFill>
              <a:srgbClr val="1C458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AutoShape 2" descr="Résultat de recherche d'images pour &quot;socrate&quot;"/>
          <p:cNvSpPr>
            <a:spLocks noChangeAspect="1" noChangeArrowheads="1"/>
          </p:cNvSpPr>
          <p:nvPr/>
        </p:nvSpPr>
        <p:spPr bwMode="auto">
          <a:xfrm>
            <a:off x="-83177" y="638474"/>
            <a:ext cx="2112699" cy="1324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AutoShape 4" descr="Résultat de recherche d'images pour &quot;orateur romai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AutoShape 6" descr="Résultat de recherche d'images pour &quot;orateur romain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61875" y="386144"/>
            <a:ext cx="2505075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6898" y="2181613"/>
            <a:ext cx="4015484" cy="2650389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457" y="285593"/>
            <a:ext cx="2408129" cy="189602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233586" y="441115"/>
            <a:ext cx="444907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Vous aimez lire ? Réfléchir ? </a:t>
            </a:r>
          </a:p>
          <a:p>
            <a:r>
              <a:rPr lang="fr-FR" sz="2400" b="1" dirty="0" smtClean="0">
                <a:solidFill>
                  <a:srgbClr val="0070C0"/>
                </a:solidFill>
              </a:rPr>
              <a:t>Chercher à comprendre le monde qui vous entoure ? </a:t>
            </a: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03787" y="2405760"/>
            <a:ext cx="4204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sz="2400" b="1" dirty="0" smtClean="0">
                <a:solidFill>
                  <a:srgbClr val="0070C0"/>
                </a:solidFill>
              </a:rPr>
              <a:t>Partager et débattre par l’écriture et la parole ? </a:t>
            </a:r>
            <a:endParaRPr lang="fr-FR" sz="2400" b="1" dirty="0">
              <a:solidFill>
                <a:srgbClr val="0070C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892" y="3420364"/>
            <a:ext cx="26289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553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ctrTitle"/>
          </p:nvPr>
        </p:nvSpPr>
        <p:spPr>
          <a:xfrm>
            <a:off x="178931" y="161066"/>
            <a:ext cx="5500500" cy="34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b="1">
                <a:solidFill>
                  <a:srgbClr val="1C4587"/>
                </a:solidFill>
              </a:rPr>
              <a:t>Humanités, littérature et philosophie</a:t>
            </a:r>
            <a:endParaRPr sz="1400" b="1">
              <a:solidFill>
                <a:srgbClr val="1C4587"/>
              </a:solidFill>
            </a:endParaRPr>
          </a:p>
        </p:txBody>
      </p:sp>
      <p:cxnSp>
        <p:nvCxnSpPr>
          <p:cNvPr id="63" name="Google Shape;63;p14"/>
          <p:cNvCxnSpPr/>
          <p:nvPr/>
        </p:nvCxnSpPr>
        <p:spPr>
          <a:xfrm>
            <a:off x="178931" y="504760"/>
            <a:ext cx="8763300" cy="3000"/>
          </a:xfrm>
          <a:prstGeom prst="straightConnector1">
            <a:avLst/>
          </a:prstGeom>
          <a:noFill/>
          <a:ln w="19050" cap="flat" cmpd="sng">
            <a:solidFill>
              <a:srgbClr val="1C458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4"/>
          <p:cNvSpPr txBox="1"/>
          <p:nvPr/>
        </p:nvSpPr>
        <p:spPr>
          <a:xfrm>
            <a:off x="178925" y="761650"/>
            <a:ext cx="16644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/>
              <a:t>Présentation</a:t>
            </a:r>
            <a:endParaRPr sz="1800" b="1"/>
          </a:p>
        </p:txBody>
      </p:sp>
      <p:sp>
        <p:nvSpPr>
          <p:cNvPr id="65" name="Google Shape;65;p14"/>
          <p:cNvSpPr txBox="1"/>
          <p:nvPr/>
        </p:nvSpPr>
        <p:spPr>
          <a:xfrm>
            <a:off x="179000" y="1382250"/>
            <a:ext cx="8763300" cy="33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1" indent="-285750" algn="just">
              <a:lnSpc>
                <a:spcPct val="200000"/>
              </a:lnSpc>
              <a:buFontTx/>
              <a:buChar char="-"/>
            </a:pPr>
            <a:r>
              <a:rPr lang="fr-FR" sz="1500" dirty="0">
                <a:solidFill>
                  <a:schemeClr val="dk1"/>
                </a:solidFill>
              </a:rPr>
              <a:t>U</a:t>
            </a:r>
            <a:r>
              <a:rPr lang="fr" sz="1500" dirty="0">
                <a:solidFill>
                  <a:schemeClr val="dk1"/>
                </a:solidFill>
              </a:rPr>
              <a:t>ne solide </a:t>
            </a:r>
            <a:r>
              <a:rPr lang="fr" sz="1500" b="1" dirty="0">
                <a:solidFill>
                  <a:schemeClr val="dk1"/>
                </a:solidFill>
              </a:rPr>
              <a:t>formation</a:t>
            </a:r>
            <a:r>
              <a:rPr lang="fr" sz="1500" dirty="0">
                <a:solidFill>
                  <a:schemeClr val="dk1"/>
                </a:solidFill>
              </a:rPr>
              <a:t> </a:t>
            </a:r>
            <a:r>
              <a:rPr lang="fr" sz="1500" b="1" dirty="0">
                <a:solidFill>
                  <a:schemeClr val="dk1"/>
                </a:solidFill>
              </a:rPr>
              <a:t>transversale</a:t>
            </a:r>
            <a:r>
              <a:rPr lang="fr" sz="1500" dirty="0">
                <a:solidFill>
                  <a:schemeClr val="dk1"/>
                </a:solidFill>
              </a:rPr>
              <a:t> et </a:t>
            </a:r>
            <a:r>
              <a:rPr lang="fr" sz="1500" b="1" dirty="0">
                <a:solidFill>
                  <a:schemeClr val="dk1"/>
                </a:solidFill>
              </a:rPr>
              <a:t>interdisciplinaire</a:t>
            </a:r>
            <a:r>
              <a:rPr lang="fr" sz="1500" dirty="0">
                <a:solidFill>
                  <a:schemeClr val="dk1"/>
                </a:solidFill>
              </a:rPr>
              <a:t> (lettres, philosophie et sciences humaines) à la mesure d’un monde complexe.</a:t>
            </a:r>
          </a:p>
          <a:p>
            <a:pPr marL="285750" lvl="1" indent="-285750" algn="just">
              <a:lnSpc>
                <a:spcPct val="200000"/>
              </a:lnSpc>
              <a:buFontTx/>
              <a:buChar char="-"/>
            </a:pPr>
            <a:endParaRPr lang="fr" sz="1500" b="1" dirty="0">
              <a:solidFill>
                <a:schemeClr val="dk1"/>
              </a:solidFill>
            </a:endParaRPr>
          </a:p>
          <a:p>
            <a:pPr marL="285750" lvl="0" indent="-28575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" sz="1500" dirty="0">
                <a:solidFill>
                  <a:schemeClr val="dk1"/>
                </a:solidFill>
              </a:rPr>
              <a:t>Formation d’un jugement </a:t>
            </a:r>
            <a:r>
              <a:rPr lang="fr" sz="1500" b="1" dirty="0">
                <a:solidFill>
                  <a:schemeClr val="dk1"/>
                </a:solidFill>
              </a:rPr>
              <a:t>critique</a:t>
            </a:r>
            <a:r>
              <a:rPr lang="fr" sz="1500" dirty="0">
                <a:solidFill>
                  <a:schemeClr val="dk1"/>
                </a:solidFill>
              </a:rPr>
              <a:t> et </a:t>
            </a:r>
            <a:r>
              <a:rPr lang="fr" sz="1500" b="1" dirty="0">
                <a:solidFill>
                  <a:schemeClr val="dk1"/>
                </a:solidFill>
              </a:rPr>
              <a:t>éclairé</a:t>
            </a:r>
            <a:r>
              <a:rPr lang="fr" sz="1500" dirty="0">
                <a:solidFill>
                  <a:schemeClr val="dk1"/>
                </a:solidFill>
              </a:rPr>
              <a:t>.</a:t>
            </a:r>
          </a:p>
          <a:p>
            <a:pPr marL="285750" lvl="0" indent="-28575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fr" sz="1500" dirty="0">
              <a:solidFill>
                <a:schemeClr val="dk1"/>
              </a:solidFill>
            </a:endParaRPr>
          </a:p>
          <a:p>
            <a:pPr marL="285750" lvl="0" indent="-28575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" sz="1500" dirty="0">
                <a:solidFill>
                  <a:schemeClr val="dk1"/>
                </a:solidFill>
              </a:rPr>
              <a:t>Réflexion autour des </a:t>
            </a:r>
            <a:r>
              <a:rPr lang="fr" sz="1500" b="1" dirty="0">
                <a:solidFill>
                  <a:schemeClr val="dk1"/>
                </a:solidFill>
              </a:rPr>
              <a:t>grandes questions de la culture </a:t>
            </a:r>
            <a:r>
              <a:rPr lang="fr" sz="1500" dirty="0">
                <a:solidFill>
                  <a:schemeClr val="dk1"/>
                </a:solidFill>
              </a:rPr>
              <a:t>occidentale.</a:t>
            </a:r>
          </a:p>
        </p:txBody>
      </p:sp>
      <p:sp>
        <p:nvSpPr>
          <p:cNvPr id="2" name="AutoShape 2" descr="Résultat de recherche d'images pour &quot;martin luther king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AutoShape 4" descr="Résultat de recherche d'images pour &quot;martin luther king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79431" y="2041021"/>
            <a:ext cx="2705100" cy="168592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7159083" y="3836019"/>
            <a:ext cx="1783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Martin Luther King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ctrTitle"/>
          </p:nvPr>
        </p:nvSpPr>
        <p:spPr>
          <a:xfrm>
            <a:off x="91488" y="101215"/>
            <a:ext cx="5500500" cy="34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b="1">
                <a:solidFill>
                  <a:srgbClr val="1C4587"/>
                </a:solidFill>
              </a:rPr>
              <a:t>Humanités, littérature et philosophie</a:t>
            </a:r>
            <a:endParaRPr sz="1400" b="1">
              <a:solidFill>
                <a:srgbClr val="1C4587"/>
              </a:solidFill>
            </a:endParaRPr>
          </a:p>
        </p:txBody>
      </p:sp>
      <p:cxnSp>
        <p:nvCxnSpPr>
          <p:cNvPr id="71" name="Google Shape;71;p15"/>
          <p:cNvCxnSpPr/>
          <p:nvPr/>
        </p:nvCxnSpPr>
        <p:spPr>
          <a:xfrm>
            <a:off x="178931" y="504760"/>
            <a:ext cx="8763300" cy="3000"/>
          </a:xfrm>
          <a:prstGeom prst="straightConnector1">
            <a:avLst/>
          </a:prstGeom>
          <a:noFill/>
          <a:ln w="19050" cap="flat" cmpd="sng">
            <a:solidFill>
              <a:srgbClr val="1C458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15"/>
          <p:cNvSpPr txBox="1"/>
          <p:nvPr/>
        </p:nvSpPr>
        <p:spPr>
          <a:xfrm>
            <a:off x="178925" y="761650"/>
            <a:ext cx="16644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/>
              <a:t>Programme</a:t>
            </a:r>
            <a:endParaRPr sz="1800" b="1"/>
          </a:p>
        </p:txBody>
      </p:sp>
      <p:graphicFrame>
        <p:nvGraphicFramePr>
          <p:cNvPr id="73" name="Google Shape;73;p15"/>
          <p:cNvGraphicFramePr/>
          <p:nvPr>
            <p:extLst>
              <p:ext uri="{D42A27DB-BD31-4B8C-83A1-F6EECF244321}">
                <p14:modId xmlns:p14="http://schemas.microsoft.com/office/powerpoint/2010/main" xmlns="" val="2782052533"/>
              </p:ext>
            </p:extLst>
          </p:nvPr>
        </p:nvGraphicFramePr>
        <p:xfrm>
          <a:off x="240075" y="1513725"/>
          <a:ext cx="8702150" cy="2537400"/>
        </p:xfrm>
        <a:graphic>
          <a:graphicData uri="http://schemas.openxmlformats.org/drawingml/2006/table">
            <a:tbl>
              <a:tblPr>
                <a:noFill/>
                <a:tableStyleId>{5DB53C55-4BDB-46AD-A7ED-E4DCE7B7FFD7}</a:tableStyleId>
              </a:tblPr>
              <a:tblGrid>
                <a:gridCol w="17251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224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545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 dirty="0">
                          <a:solidFill>
                            <a:schemeClr val="dk1"/>
                          </a:solidFill>
                        </a:rPr>
                        <a:t>Première </a:t>
                      </a: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500" dirty="0">
                          <a:solidFill>
                            <a:schemeClr val="dk1"/>
                          </a:solidFill>
                        </a:rPr>
                        <a:t>semestre 1</a:t>
                      </a: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500" b="1" dirty="0">
                          <a:solidFill>
                            <a:schemeClr val="dk1"/>
                          </a:solidFill>
                        </a:rPr>
                        <a:t>Les pouvoirs de la parole</a:t>
                      </a:r>
                      <a:endParaRPr sz="15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500" dirty="0">
                          <a:solidFill>
                            <a:schemeClr val="dk1"/>
                          </a:solidFill>
                        </a:rPr>
                        <a:t>Période de référence :</a:t>
                      </a: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 dirty="0">
                          <a:solidFill>
                            <a:schemeClr val="dk1"/>
                          </a:solidFill>
                        </a:rPr>
                        <a:t>Antiquité, Moyen Âge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500" dirty="0">
                          <a:solidFill>
                            <a:schemeClr val="dk1"/>
                          </a:solidFill>
                        </a:rPr>
                        <a:t>L’art de la parole</a:t>
                      </a: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500" dirty="0">
                          <a:solidFill>
                            <a:schemeClr val="dk1"/>
                          </a:solidFill>
                        </a:rPr>
                        <a:t>L’autorité de la parole</a:t>
                      </a: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 dirty="0">
                          <a:solidFill>
                            <a:schemeClr val="dk1"/>
                          </a:solidFill>
                        </a:rPr>
                        <a:t>Les séductions de la parole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500">
                          <a:solidFill>
                            <a:schemeClr val="dk1"/>
                          </a:solidFill>
                        </a:rPr>
                        <a:t>Première,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500">
                          <a:solidFill>
                            <a:schemeClr val="dk1"/>
                          </a:solidFill>
                        </a:rPr>
                        <a:t>semestre 2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500" b="1" dirty="0">
                          <a:solidFill>
                            <a:schemeClr val="dk1"/>
                          </a:solidFill>
                        </a:rPr>
                        <a:t>Les représentations du monde</a:t>
                      </a:r>
                      <a:endParaRPr sz="15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500" dirty="0">
                          <a:solidFill>
                            <a:schemeClr val="dk1"/>
                          </a:solidFill>
                        </a:rPr>
                        <a:t>Période de référence :</a:t>
                      </a: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500" dirty="0">
                          <a:solidFill>
                            <a:schemeClr val="dk1"/>
                          </a:solidFill>
                        </a:rPr>
                        <a:t>Renaissance, Âge classique, Lumières</a:t>
                      </a: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500" dirty="0">
                          <a:solidFill>
                            <a:schemeClr val="dk1"/>
                          </a:solidFill>
                        </a:rPr>
                        <a:t>Découverte du monde et rencontres des cultures</a:t>
                      </a: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500" dirty="0">
                          <a:solidFill>
                            <a:schemeClr val="dk1"/>
                          </a:solidFill>
                        </a:rPr>
                        <a:t>Décrire, figurer, imaginer</a:t>
                      </a: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500" dirty="0">
                          <a:solidFill>
                            <a:schemeClr val="dk1"/>
                          </a:solidFill>
                        </a:rPr>
                        <a:t>L’homme et l’animal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AutoShape 2" descr="Résultat de recherche d'images pour &quot;lectur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2137" y="4162637"/>
            <a:ext cx="2230243" cy="14150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ctrTitle"/>
          </p:nvPr>
        </p:nvSpPr>
        <p:spPr>
          <a:xfrm>
            <a:off x="178931" y="161066"/>
            <a:ext cx="5500500" cy="34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b="1" dirty="0">
                <a:solidFill>
                  <a:srgbClr val="1C4587"/>
                </a:solidFill>
              </a:rPr>
              <a:t>Humanités, littérature et philosophie</a:t>
            </a:r>
            <a:endParaRPr sz="1400" b="1" dirty="0">
              <a:solidFill>
                <a:srgbClr val="1C4587"/>
              </a:solidFill>
            </a:endParaRPr>
          </a:p>
        </p:txBody>
      </p:sp>
      <p:cxnSp>
        <p:nvCxnSpPr>
          <p:cNvPr id="79" name="Google Shape;79;p16"/>
          <p:cNvCxnSpPr/>
          <p:nvPr/>
        </p:nvCxnSpPr>
        <p:spPr>
          <a:xfrm>
            <a:off x="178931" y="504760"/>
            <a:ext cx="8763300" cy="3000"/>
          </a:xfrm>
          <a:prstGeom prst="straightConnector1">
            <a:avLst/>
          </a:prstGeom>
          <a:noFill/>
          <a:ln w="19050" cap="flat" cmpd="sng">
            <a:solidFill>
              <a:srgbClr val="1C458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0" name="Google Shape;80;p16"/>
          <p:cNvSpPr txBox="1"/>
          <p:nvPr/>
        </p:nvSpPr>
        <p:spPr>
          <a:xfrm>
            <a:off x="-424" y="715389"/>
            <a:ext cx="43815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/>
              <a:t>Les pouvoirs de la parole</a:t>
            </a:r>
            <a:endParaRPr sz="1800" b="1"/>
          </a:p>
        </p:txBody>
      </p:sp>
      <p:sp>
        <p:nvSpPr>
          <p:cNvPr id="81" name="Google Shape;81;p16"/>
          <p:cNvSpPr txBox="1"/>
          <p:nvPr/>
        </p:nvSpPr>
        <p:spPr>
          <a:xfrm>
            <a:off x="179000" y="1394776"/>
            <a:ext cx="8763300" cy="3511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 dirty="0">
                <a:solidFill>
                  <a:schemeClr val="dk1"/>
                </a:solidFill>
              </a:rPr>
              <a:t>La première partie de l’enseignement a pour objet </a:t>
            </a:r>
            <a:r>
              <a:rPr lang="fr" sz="1500" dirty="0" smtClean="0">
                <a:solidFill>
                  <a:schemeClr val="dk1"/>
                </a:solidFill>
              </a:rPr>
              <a:t>le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 dirty="0" smtClean="0">
                <a:solidFill>
                  <a:schemeClr val="dk1"/>
                </a:solidFill>
              </a:rPr>
              <a:t> </a:t>
            </a:r>
            <a:r>
              <a:rPr lang="fr" sz="1500" b="1" dirty="0">
                <a:solidFill>
                  <a:schemeClr val="dk1"/>
                </a:solidFill>
              </a:rPr>
              <a:t>rôle du langage </a:t>
            </a:r>
            <a:r>
              <a:rPr lang="fr" sz="1500" b="1" dirty="0" smtClean="0">
                <a:solidFill>
                  <a:schemeClr val="dk1"/>
                </a:solidFill>
              </a:rPr>
              <a:t>et </a:t>
            </a:r>
            <a:r>
              <a:rPr lang="fr" sz="1500" b="1" dirty="0">
                <a:solidFill>
                  <a:schemeClr val="dk1"/>
                </a:solidFill>
              </a:rPr>
              <a:t>de la parole dans </a:t>
            </a:r>
            <a:r>
              <a:rPr lang="fr" sz="1500" b="1" dirty="0" smtClean="0">
                <a:solidFill>
                  <a:schemeClr val="dk1"/>
                </a:solidFill>
              </a:rPr>
              <a:t>les sociétés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 b="1" dirty="0" smtClean="0">
                <a:solidFill>
                  <a:schemeClr val="dk1"/>
                </a:solidFill>
              </a:rPr>
              <a:t>humaines</a:t>
            </a:r>
            <a:r>
              <a:rPr lang="fr" sz="1500" b="1" dirty="0">
                <a:solidFill>
                  <a:schemeClr val="dk1"/>
                </a:solidFill>
              </a:rPr>
              <a:t>,</a:t>
            </a:r>
            <a:r>
              <a:rPr lang="fr" sz="1500" dirty="0">
                <a:solidFill>
                  <a:schemeClr val="dk1"/>
                </a:solidFill>
              </a:rPr>
              <a:t> sur une période de </a:t>
            </a:r>
            <a:r>
              <a:rPr lang="fr" sz="1500" dirty="0" smtClean="0">
                <a:solidFill>
                  <a:schemeClr val="dk1"/>
                </a:solidFill>
              </a:rPr>
              <a:t>référence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 dirty="0" smtClean="0">
                <a:solidFill>
                  <a:schemeClr val="dk1"/>
                </a:solidFill>
              </a:rPr>
              <a:t> </a:t>
            </a:r>
            <a:r>
              <a:rPr lang="fr" sz="1500" dirty="0">
                <a:solidFill>
                  <a:schemeClr val="dk1"/>
                </a:solidFill>
              </a:rPr>
              <a:t>qui recouvre </a:t>
            </a:r>
            <a:r>
              <a:rPr lang="fr" sz="1500" b="1" dirty="0">
                <a:solidFill>
                  <a:schemeClr val="dk1"/>
                </a:solidFill>
              </a:rPr>
              <a:t>Antiquité et Moyen Âge</a:t>
            </a:r>
            <a:r>
              <a:rPr lang="fr" sz="1500" dirty="0">
                <a:solidFill>
                  <a:schemeClr val="dk1"/>
                </a:solidFill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fr" sz="1500" dirty="0">
                <a:solidFill>
                  <a:schemeClr val="dk1"/>
                </a:solidFill>
              </a:rPr>
              <a:t>Elle porte sur </a:t>
            </a:r>
            <a:r>
              <a:rPr lang="fr" sz="1500" dirty="0" smtClean="0">
                <a:solidFill>
                  <a:schemeClr val="dk1"/>
                </a:solidFill>
              </a:rPr>
              <a:t>:</a:t>
            </a:r>
            <a:endParaRPr lang="fr" sz="1500" dirty="0">
              <a:solidFill>
                <a:schemeClr val="dk1"/>
              </a:solidFill>
            </a:endParaRPr>
          </a:p>
          <a:p>
            <a:pPr marL="269875" lvl="0" indent="-26987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-"/>
            </a:pPr>
            <a:r>
              <a:rPr lang="fr" sz="1500" dirty="0">
                <a:solidFill>
                  <a:schemeClr val="dk1"/>
                </a:solidFill>
              </a:rPr>
              <a:t>les </a:t>
            </a:r>
            <a:r>
              <a:rPr lang="fr" sz="1500" b="1" dirty="0">
                <a:solidFill>
                  <a:schemeClr val="dk1"/>
                </a:solidFill>
              </a:rPr>
              <a:t>arts</a:t>
            </a:r>
            <a:r>
              <a:rPr lang="fr" sz="1500" dirty="0">
                <a:solidFill>
                  <a:schemeClr val="dk1"/>
                </a:solidFill>
              </a:rPr>
              <a:t> et les </a:t>
            </a:r>
            <a:r>
              <a:rPr lang="fr" sz="1500" b="1" dirty="0">
                <a:solidFill>
                  <a:schemeClr val="dk1"/>
                </a:solidFill>
              </a:rPr>
              <a:t>techniques de la parole </a:t>
            </a:r>
            <a:r>
              <a:rPr lang="fr" sz="1500" dirty="0">
                <a:solidFill>
                  <a:schemeClr val="dk1"/>
                </a:solidFill>
              </a:rPr>
              <a:t>(judiciaires et politiques, artistiques et intellectuels) ;</a:t>
            </a:r>
          </a:p>
          <a:p>
            <a:pPr marL="269875" lvl="0" indent="-26987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</a:pPr>
            <a:endParaRPr sz="1500" dirty="0">
              <a:solidFill>
                <a:schemeClr val="dk1"/>
              </a:solidFill>
            </a:endParaRPr>
          </a:p>
          <a:p>
            <a:pPr marL="269875" lvl="0" indent="-26987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-"/>
            </a:pPr>
            <a:r>
              <a:rPr lang="fr" sz="1500" dirty="0">
                <a:solidFill>
                  <a:schemeClr val="dk1"/>
                </a:solidFill>
              </a:rPr>
              <a:t>les formes de </a:t>
            </a:r>
            <a:r>
              <a:rPr lang="fr" sz="1500" b="1" dirty="0">
                <a:solidFill>
                  <a:schemeClr val="dk1"/>
                </a:solidFill>
              </a:rPr>
              <a:t>pouvoir </a:t>
            </a:r>
            <a:r>
              <a:rPr lang="fr" sz="1500" dirty="0">
                <a:solidFill>
                  <a:schemeClr val="dk1"/>
                </a:solidFill>
              </a:rPr>
              <a:t>et </a:t>
            </a:r>
            <a:r>
              <a:rPr lang="fr" sz="1500" b="1" dirty="0">
                <a:solidFill>
                  <a:schemeClr val="dk1"/>
                </a:solidFill>
              </a:rPr>
              <a:t>d’autorité </a:t>
            </a:r>
            <a:r>
              <a:rPr lang="fr" sz="1500" dirty="0">
                <a:solidFill>
                  <a:schemeClr val="dk1"/>
                </a:solidFill>
              </a:rPr>
              <a:t>associées à la parole (fonctions et usages sociaux) ;</a:t>
            </a:r>
          </a:p>
          <a:p>
            <a:pPr marL="269875" lvl="0" indent="-26987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-"/>
            </a:pPr>
            <a:endParaRPr sz="1500" dirty="0">
              <a:solidFill>
                <a:schemeClr val="dk1"/>
              </a:solidFill>
            </a:endParaRPr>
          </a:p>
          <a:p>
            <a:pPr marL="269875" lvl="0" indent="-26987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-"/>
            </a:pPr>
            <a:r>
              <a:rPr lang="fr" sz="1500" dirty="0">
                <a:solidFill>
                  <a:schemeClr val="dk1"/>
                </a:solidFill>
              </a:rPr>
              <a:t>Les </a:t>
            </a:r>
            <a:r>
              <a:rPr lang="fr" sz="1500" b="1" dirty="0">
                <a:solidFill>
                  <a:schemeClr val="dk1"/>
                </a:solidFill>
              </a:rPr>
              <a:t>effets </a:t>
            </a:r>
            <a:r>
              <a:rPr lang="fr" sz="1500" dirty="0">
                <a:solidFill>
                  <a:schemeClr val="dk1"/>
                </a:solidFill>
              </a:rPr>
              <a:t>de la parole (persuader, plaire et émouvoir).</a:t>
            </a:r>
            <a:endParaRPr sz="15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" sz="15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dk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/>
          <a:srcRect l="-5632" t="2539" r="5632" b="7744"/>
          <a:stretch/>
        </p:blipFill>
        <p:spPr>
          <a:xfrm>
            <a:off x="5185319" y="161067"/>
            <a:ext cx="3564020" cy="2760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ctrTitle"/>
          </p:nvPr>
        </p:nvSpPr>
        <p:spPr>
          <a:xfrm>
            <a:off x="178931" y="161066"/>
            <a:ext cx="5500500" cy="34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b="1">
                <a:solidFill>
                  <a:srgbClr val="1C4587"/>
                </a:solidFill>
              </a:rPr>
              <a:t>Humanités, littérature et philosophie</a:t>
            </a:r>
            <a:endParaRPr sz="1400" b="1">
              <a:solidFill>
                <a:srgbClr val="1C4587"/>
              </a:solidFill>
            </a:endParaRPr>
          </a:p>
        </p:txBody>
      </p:sp>
      <p:cxnSp>
        <p:nvCxnSpPr>
          <p:cNvPr id="87" name="Google Shape;87;p17"/>
          <p:cNvCxnSpPr/>
          <p:nvPr/>
        </p:nvCxnSpPr>
        <p:spPr>
          <a:xfrm>
            <a:off x="178931" y="504760"/>
            <a:ext cx="8763300" cy="3000"/>
          </a:xfrm>
          <a:prstGeom prst="straightConnector1">
            <a:avLst/>
          </a:prstGeom>
          <a:noFill/>
          <a:ln w="19050" cap="flat" cmpd="sng">
            <a:solidFill>
              <a:srgbClr val="1C458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8" name="Google Shape;88;p17"/>
          <p:cNvSpPr txBox="1"/>
          <p:nvPr/>
        </p:nvSpPr>
        <p:spPr>
          <a:xfrm>
            <a:off x="178925" y="761650"/>
            <a:ext cx="53688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/>
              <a:t>L</a:t>
            </a:r>
            <a:r>
              <a:rPr lang="fr" sz="1800" b="1">
                <a:solidFill>
                  <a:schemeClr val="dk1"/>
                </a:solidFill>
              </a:rPr>
              <a:t>es représentations du monde</a:t>
            </a:r>
            <a:endParaRPr sz="18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/>
          </a:p>
        </p:txBody>
      </p:sp>
      <p:sp>
        <p:nvSpPr>
          <p:cNvPr id="89" name="Google Shape;89;p17"/>
          <p:cNvSpPr txBox="1"/>
          <p:nvPr/>
        </p:nvSpPr>
        <p:spPr>
          <a:xfrm>
            <a:off x="179000" y="1359390"/>
            <a:ext cx="8763300" cy="3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fr" sz="1500" dirty="0">
                <a:solidFill>
                  <a:schemeClr val="dk1"/>
                </a:solidFill>
              </a:rPr>
              <a:t>La seconde partie porte sur </a:t>
            </a:r>
            <a:r>
              <a:rPr lang="fr" sz="1500" b="1" dirty="0">
                <a:solidFill>
                  <a:schemeClr val="dk1"/>
                </a:solidFill>
              </a:rPr>
              <a:t>la variation</a:t>
            </a:r>
            <a:r>
              <a:rPr lang="fr" sz="1500" dirty="0">
                <a:solidFill>
                  <a:schemeClr val="dk1"/>
                </a:solidFill>
              </a:rPr>
              <a:t> et à </a:t>
            </a:r>
            <a:r>
              <a:rPr lang="fr" sz="1500" b="1" dirty="0">
                <a:solidFill>
                  <a:schemeClr val="dk1"/>
                </a:solidFill>
              </a:rPr>
              <a:t>la transformation des représentations du monde, </a:t>
            </a:r>
            <a:r>
              <a:rPr lang="fr" sz="1500" dirty="0">
                <a:solidFill>
                  <a:schemeClr val="dk1"/>
                </a:solidFill>
              </a:rPr>
              <a:t>de la </a:t>
            </a:r>
            <a:r>
              <a:rPr lang="fr" sz="1500" b="1" dirty="0">
                <a:solidFill>
                  <a:schemeClr val="dk1"/>
                </a:solidFill>
              </a:rPr>
              <a:t>Renaissance aux Lumières</a:t>
            </a:r>
            <a:r>
              <a:rPr lang="fr" sz="1500" dirty="0">
                <a:solidFill>
                  <a:schemeClr val="dk1"/>
                </a:solidFill>
              </a:rPr>
              <a:t> (XV</a:t>
            </a:r>
            <a:r>
              <a:rPr lang="fr" sz="1500" baseline="30000" dirty="0">
                <a:solidFill>
                  <a:schemeClr val="dk1"/>
                </a:solidFill>
              </a:rPr>
              <a:t>e </a:t>
            </a:r>
            <a:r>
              <a:rPr lang="fr" sz="1500" dirty="0">
                <a:solidFill>
                  <a:schemeClr val="dk1"/>
                </a:solidFill>
              </a:rPr>
              <a:t>siècle - XVIII</a:t>
            </a:r>
            <a:r>
              <a:rPr lang="fr" sz="1500" baseline="30000" dirty="0">
                <a:solidFill>
                  <a:schemeClr val="dk1"/>
                </a:solidFill>
              </a:rPr>
              <a:t>e</a:t>
            </a:r>
            <a:r>
              <a:rPr lang="fr" sz="1000" dirty="0">
                <a:solidFill>
                  <a:schemeClr val="dk1"/>
                </a:solidFill>
              </a:rPr>
              <a:t> </a:t>
            </a:r>
            <a:r>
              <a:rPr lang="fr" sz="1500" dirty="0">
                <a:solidFill>
                  <a:schemeClr val="dk1"/>
                </a:solidFill>
              </a:rPr>
              <a:t>siècle). Elle s’intéressera : 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endParaRPr lang="fr" sz="1500" dirty="0">
              <a:solidFill>
                <a:schemeClr val="dk1"/>
              </a:solidFill>
            </a:endParaRPr>
          </a:p>
          <a:p>
            <a:pPr marL="285750" lvl="0" indent="-285750">
              <a:lnSpc>
                <a:spcPct val="150000"/>
              </a:lnSpc>
              <a:buClr>
                <a:schemeClr val="dk1"/>
              </a:buClr>
              <a:buSzPts val="1100"/>
              <a:buFontTx/>
              <a:buChar char="-"/>
            </a:pPr>
            <a:r>
              <a:rPr lang="fr-FR" sz="1500" dirty="0">
                <a:solidFill>
                  <a:schemeClr val="dk1"/>
                </a:solidFill>
              </a:rPr>
              <a:t>A</a:t>
            </a:r>
            <a:r>
              <a:rPr lang="fr" sz="1500" dirty="0" err="1">
                <a:solidFill>
                  <a:schemeClr val="dk1"/>
                </a:solidFill>
              </a:rPr>
              <a:t>ux</a:t>
            </a:r>
            <a:r>
              <a:rPr lang="fr" sz="1500" dirty="0">
                <a:solidFill>
                  <a:schemeClr val="dk1"/>
                </a:solidFill>
              </a:rPr>
              <a:t> </a:t>
            </a:r>
            <a:r>
              <a:rPr lang="fr" sz="1500" b="1" dirty="0">
                <a:solidFill>
                  <a:schemeClr val="dk1"/>
                </a:solidFill>
              </a:rPr>
              <a:t>révolutions </a:t>
            </a:r>
            <a:r>
              <a:rPr lang="fr" sz="1500" dirty="0">
                <a:solidFill>
                  <a:schemeClr val="dk1"/>
                </a:solidFill>
              </a:rPr>
              <a:t>dans les </a:t>
            </a:r>
            <a:r>
              <a:rPr lang="fr" sz="1500" b="1" dirty="0">
                <a:solidFill>
                  <a:schemeClr val="dk1"/>
                </a:solidFill>
              </a:rPr>
              <a:t>sciences </a:t>
            </a:r>
            <a:r>
              <a:rPr lang="fr" sz="1500" dirty="0">
                <a:solidFill>
                  <a:schemeClr val="dk1"/>
                </a:solidFill>
              </a:rPr>
              <a:t>et les </a:t>
            </a:r>
            <a:r>
              <a:rPr lang="fr" sz="1500" b="1" dirty="0">
                <a:solidFill>
                  <a:schemeClr val="dk1"/>
                </a:solidFill>
              </a:rPr>
              <a:t>techniques </a:t>
            </a:r>
            <a:r>
              <a:rPr lang="fr" sz="1500" dirty="0">
                <a:solidFill>
                  <a:schemeClr val="dk1"/>
                </a:solidFill>
              </a:rPr>
              <a:t>;</a:t>
            </a:r>
          </a:p>
          <a:p>
            <a:pPr marL="285750" lvl="0" indent="-285750">
              <a:lnSpc>
                <a:spcPct val="150000"/>
              </a:lnSpc>
              <a:buClr>
                <a:schemeClr val="dk1"/>
              </a:buClr>
              <a:buSzPts val="1100"/>
              <a:buFontTx/>
              <a:buChar char="-"/>
            </a:pPr>
            <a:endParaRPr lang="fr" sz="1500" dirty="0">
              <a:solidFill>
                <a:schemeClr val="dk1"/>
              </a:solidFill>
            </a:endParaRPr>
          </a:p>
          <a:p>
            <a:pPr marL="285750" lvl="0" indent="-285750">
              <a:lnSpc>
                <a:spcPct val="150000"/>
              </a:lnSpc>
              <a:buClr>
                <a:schemeClr val="dk1"/>
              </a:buClr>
              <a:buSzPts val="1100"/>
              <a:buFontTx/>
              <a:buChar char="-"/>
            </a:pPr>
            <a:r>
              <a:rPr lang="fr-FR" sz="1500" dirty="0">
                <a:solidFill>
                  <a:schemeClr val="dk1"/>
                </a:solidFill>
              </a:rPr>
              <a:t>A</a:t>
            </a:r>
            <a:r>
              <a:rPr lang="fr" sz="1500" dirty="0" err="1">
                <a:solidFill>
                  <a:schemeClr val="dk1"/>
                </a:solidFill>
              </a:rPr>
              <a:t>ux</a:t>
            </a:r>
            <a:r>
              <a:rPr lang="fr" sz="1500" dirty="0">
                <a:solidFill>
                  <a:schemeClr val="dk1"/>
                </a:solidFill>
              </a:rPr>
              <a:t> mutations </a:t>
            </a:r>
            <a:r>
              <a:rPr lang="fr" sz="1500" b="1" dirty="0">
                <a:solidFill>
                  <a:schemeClr val="dk1"/>
                </a:solidFill>
              </a:rPr>
              <a:t>économiques</a:t>
            </a:r>
            <a:r>
              <a:rPr lang="fr" sz="1500" dirty="0">
                <a:solidFill>
                  <a:schemeClr val="dk1"/>
                </a:solidFill>
              </a:rPr>
              <a:t>, </a:t>
            </a:r>
            <a:r>
              <a:rPr lang="fr" sz="1500" b="1" dirty="0">
                <a:solidFill>
                  <a:schemeClr val="dk1"/>
                </a:solidFill>
              </a:rPr>
              <a:t>sociales </a:t>
            </a:r>
            <a:r>
              <a:rPr lang="fr" sz="1500" dirty="0">
                <a:solidFill>
                  <a:schemeClr val="dk1"/>
                </a:solidFill>
              </a:rPr>
              <a:t>et </a:t>
            </a:r>
            <a:r>
              <a:rPr lang="fr" sz="1500" b="1" dirty="0">
                <a:solidFill>
                  <a:schemeClr val="dk1"/>
                </a:solidFill>
              </a:rPr>
              <a:t>politiques </a:t>
            </a:r>
            <a:r>
              <a:rPr lang="fr" sz="1500" dirty="0">
                <a:solidFill>
                  <a:schemeClr val="dk1"/>
                </a:solidFill>
              </a:rPr>
              <a:t>;</a:t>
            </a:r>
          </a:p>
          <a:p>
            <a:pPr marL="285750" lvl="0" indent="-285750">
              <a:lnSpc>
                <a:spcPct val="150000"/>
              </a:lnSpc>
              <a:buClr>
                <a:schemeClr val="dk1"/>
              </a:buClr>
              <a:buSzPts val="1100"/>
              <a:buFontTx/>
              <a:buChar char="-"/>
            </a:pPr>
            <a:endParaRPr lang="fr" sz="1500" b="1" dirty="0">
              <a:solidFill>
                <a:schemeClr val="dk1"/>
              </a:solidFill>
            </a:endParaRPr>
          </a:p>
          <a:p>
            <a:pPr marL="285750" lvl="0" indent="-285750">
              <a:lnSpc>
                <a:spcPct val="150000"/>
              </a:lnSpc>
              <a:buClr>
                <a:schemeClr val="dk1"/>
              </a:buClr>
              <a:buSzPts val="1100"/>
              <a:buFontTx/>
              <a:buChar char="-"/>
            </a:pPr>
            <a:r>
              <a:rPr lang="fr" sz="1500" dirty="0">
                <a:solidFill>
                  <a:schemeClr val="dk1"/>
                </a:solidFill>
              </a:rPr>
              <a:t>Aux transformations </a:t>
            </a:r>
            <a:r>
              <a:rPr lang="fr" sz="1500" b="1" dirty="0">
                <a:solidFill>
                  <a:schemeClr val="dk1"/>
                </a:solidFill>
              </a:rPr>
              <a:t>intellectuelles et artistiques</a:t>
            </a:r>
            <a:r>
              <a:rPr lang="fr" sz="1500" dirty="0">
                <a:solidFill>
                  <a:schemeClr val="dk1"/>
                </a:solidFill>
              </a:rPr>
              <a:t>.</a:t>
            </a:r>
            <a:endParaRPr lang="fr" sz="1500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dk1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7725" y="2118732"/>
            <a:ext cx="3394506" cy="2605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ctrTitle"/>
          </p:nvPr>
        </p:nvSpPr>
        <p:spPr>
          <a:xfrm>
            <a:off x="178931" y="161066"/>
            <a:ext cx="5500500" cy="34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b="1">
                <a:solidFill>
                  <a:srgbClr val="1C4587"/>
                </a:solidFill>
              </a:rPr>
              <a:t>Humanités, littérature et philosophie</a:t>
            </a:r>
            <a:endParaRPr sz="1400" b="1">
              <a:solidFill>
                <a:srgbClr val="1C4587"/>
              </a:solidFill>
            </a:endParaRPr>
          </a:p>
        </p:txBody>
      </p:sp>
      <p:cxnSp>
        <p:nvCxnSpPr>
          <p:cNvPr id="95" name="Google Shape;95;p18"/>
          <p:cNvCxnSpPr/>
          <p:nvPr/>
        </p:nvCxnSpPr>
        <p:spPr>
          <a:xfrm>
            <a:off x="178931" y="504760"/>
            <a:ext cx="8763300" cy="3000"/>
          </a:xfrm>
          <a:prstGeom prst="straightConnector1">
            <a:avLst/>
          </a:prstGeom>
          <a:noFill/>
          <a:ln w="19050" cap="flat" cmpd="sng">
            <a:solidFill>
              <a:srgbClr val="1C458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6" name="Google Shape;96;p18"/>
          <p:cNvSpPr txBox="1"/>
          <p:nvPr/>
        </p:nvSpPr>
        <p:spPr>
          <a:xfrm>
            <a:off x="178924" y="761650"/>
            <a:ext cx="6644785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 dirty="0"/>
              <a:t>Une approche croisée – une interdisciplinarité féconde </a:t>
            </a:r>
            <a:endParaRPr sz="1800" b="1" dirty="0"/>
          </a:p>
        </p:txBody>
      </p:sp>
      <p:sp>
        <p:nvSpPr>
          <p:cNvPr id="97" name="Google Shape;97;p18"/>
          <p:cNvSpPr txBox="1"/>
          <p:nvPr/>
        </p:nvSpPr>
        <p:spPr>
          <a:xfrm>
            <a:off x="179000" y="1382250"/>
            <a:ext cx="8763300" cy="33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fr-FR" sz="1500" dirty="0">
              <a:solidFill>
                <a:schemeClr val="dk1"/>
              </a:solidFill>
            </a:endParaRP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1500" dirty="0">
                <a:solidFill>
                  <a:schemeClr val="dk1"/>
                </a:solidFill>
              </a:rPr>
              <a:t>C</a:t>
            </a:r>
            <a:r>
              <a:rPr lang="fr" sz="1500" dirty="0">
                <a:solidFill>
                  <a:schemeClr val="dk1"/>
                </a:solidFill>
              </a:rPr>
              <a:t>ours assurés en </a:t>
            </a:r>
            <a:r>
              <a:rPr lang="fr" sz="1500" b="1" dirty="0">
                <a:solidFill>
                  <a:schemeClr val="dk1"/>
                </a:solidFill>
              </a:rPr>
              <a:t>coopération</a:t>
            </a:r>
            <a:r>
              <a:rPr lang="fr" sz="1500" dirty="0">
                <a:solidFill>
                  <a:schemeClr val="dk1"/>
                </a:solidFill>
              </a:rPr>
              <a:t> et en </a:t>
            </a:r>
            <a:r>
              <a:rPr lang="fr" sz="1500" b="1" dirty="0">
                <a:solidFill>
                  <a:schemeClr val="dk1"/>
                </a:solidFill>
              </a:rPr>
              <a:t>concertation</a:t>
            </a:r>
            <a:r>
              <a:rPr lang="fr" sz="1500" dirty="0">
                <a:solidFill>
                  <a:schemeClr val="dk1"/>
                </a:solidFill>
              </a:rPr>
              <a:t> par </a:t>
            </a:r>
            <a:r>
              <a:rPr lang="fr" sz="1500" dirty="0" smtClean="0">
                <a:solidFill>
                  <a:schemeClr val="dk1"/>
                </a:solidFill>
              </a:rPr>
              <a:t>un professeur </a:t>
            </a:r>
            <a:r>
              <a:rPr lang="fr" sz="1500" dirty="0">
                <a:solidFill>
                  <a:schemeClr val="dk1"/>
                </a:solidFill>
              </a:rPr>
              <a:t>de </a:t>
            </a:r>
            <a:r>
              <a:rPr lang="fr" sz="1500" b="1" dirty="0">
                <a:solidFill>
                  <a:schemeClr val="dk1"/>
                </a:solidFill>
              </a:rPr>
              <a:t>lettres</a:t>
            </a:r>
            <a:r>
              <a:rPr lang="fr" sz="1500" dirty="0">
                <a:solidFill>
                  <a:schemeClr val="dk1"/>
                </a:solidFill>
              </a:rPr>
              <a:t> et </a:t>
            </a:r>
            <a:r>
              <a:rPr lang="fr" sz="1500" dirty="0" smtClean="0">
                <a:solidFill>
                  <a:schemeClr val="dk1"/>
                </a:solidFill>
              </a:rPr>
              <a:t>un professeur </a:t>
            </a:r>
            <a:r>
              <a:rPr lang="fr" sz="1500" dirty="0">
                <a:solidFill>
                  <a:schemeClr val="dk1"/>
                </a:solidFill>
              </a:rPr>
              <a:t>de </a:t>
            </a:r>
            <a:r>
              <a:rPr lang="fr" sz="1500" b="1" dirty="0">
                <a:solidFill>
                  <a:schemeClr val="dk1"/>
                </a:solidFill>
              </a:rPr>
              <a:t>philosophie.</a:t>
            </a:r>
            <a:endParaRPr lang="fr" sz="1500" dirty="0">
              <a:solidFill>
                <a:schemeClr val="dk1"/>
              </a:solidFill>
            </a:endParaRP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fr" sz="1500" dirty="0">
              <a:solidFill>
                <a:schemeClr val="dk1"/>
              </a:solidFill>
            </a:endParaRP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1500" dirty="0">
                <a:solidFill>
                  <a:schemeClr val="dk1"/>
                </a:solidFill>
              </a:rPr>
              <a:t>Répartition </a:t>
            </a:r>
            <a:r>
              <a:rPr lang="fr-FR" sz="1500" b="1" dirty="0">
                <a:solidFill>
                  <a:schemeClr val="dk1"/>
                </a:solidFill>
              </a:rPr>
              <a:t>horaire identique </a:t>
            </a:r>
            <a:r>
              <a:rPr lang="fr-FR" sz="1500" dirty="0">
                <a:solidFill>
                  <a:schemeClr val="dk1"/>
                </a:solidFill>
              </a:rPr>
              <a:t>(2h / 2h en 1</a:t>
            </a:r>
            <a:r>
              <a:rPr lang="fr-FR" sz="1500" baseline="30000" dirty="0">
                <a:solidFill>
                  <a:schemeClr val="dk1"/>
                </a:solidFill>
              </a:rPr>
              <a:t>ère</a:t>
            </a:r>
            <a:r>
              <a:rPr lang="fr-FR" sz="1500" dirty="0">
                <a:solidFill>
                  <a:schemeClr val="dk1"/>
                </a:solidFill>
              </a:rPr>
              <a:t>)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fr" sz="1500" dirty="0">
              <a:solidFill>
                <a:schemeClr val="dk1"/>
              </a:solidFill>
            </a:endParaRP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1500" dirty="0" smtClean="0">
                <a:solidFill>
                  <a:schemeClr val="dk1"/>
                </a:solidFill>
              </a:rPr>
              <a:t>Les supports </a:t>
            </a:r>
            <a:r>
              <a:rPr lang="fr-FR" sz="1500" dirty="0">
                <a:solidFill>
                  <a:schemeClr val="dk1"/>
                </a:solidFill>
              </a:rPr>
              <a:t>: </a:t>
            </a:r>
            <a:r>
              <a:rPr lang="fr" sz="1500" b="1" dirty="0">
                <a:solidFill>
                  <a:schemeClr val="dk1"/>
                </a:solidFill>
              </a:rPr>
              <a:t>textes</a:t>
            </a:r>
            <a:r>
              <a:rPr lang="fr" sz="1500" dirty="0">
                <a:solidFill>
                  <a:schemeClr val="dk1"/>
                </a:solidFill>
              </a:rPr>
              <a:t>, </a:t>
            </a:r>
            <a:r>
              <a:rPr lang="fr-FR" sz="1500" b="1" dirty="0">
                <a:solidFill>
                  <a:schemeClr val="dk1"/>
                </a:solidFill>
              </a:rPr>
              <a:t>œ</a:t>
            </a:r>
            <a:r>
              <a:rPr lang="fr" sz="1500" b="1" dirty="0" smtClean="0">
                <a:solidFill>
                  <a:schemeClr val="dk1"/>
                </a:solidFill>
              </a:rPr>
              <a:t>uvres</a:t>
            </a:r>
            <a:r>
              <a:rPr lang="fr" sz="1500" dirty="0">
                <a:solidFill>
                  <a:schemeClr val="dk1"/>
                </a:solidFill>
              </a:rPr>
              <a:t> </a:t>
            </a:r>
            <a:r>
              <a:rPr lang="fr" sz="1500" dirty="0" smtClean="0">
                <a:solidFill>
                  <a:schemeClr val="dk1"/>
                </a:solidFill>
              </a:rPr>
              <a:t>intégrales</a:t>
            </a:r>
            <a:r>
              <a:rPr lang="fr" sz="1500" dirty="0">
                <a:solidFill>
                  <a:schemeClr val="dk1"/>
                </a:solidFill>
              </a:rPr>
              <a:t>, </a:t>
            </a:r>
            <a:r>
              <a:rPr lang="fr" sz="1500" b="1" dirty="0">
                <a:solidFill>
                  <a:schemeClr val="dk1"/>
                </a:solidFill>
              </a:rPr>
              <a:t>supports audiovisuels et graphiques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dk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2806" y="2571750"/>
            <a:ext cx="1591194" cy="1475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ctrTitle"/>
          </p:nvPr>
        </p:nvSpPr>
        <p:spPr>
          <a:xfrm>
            <a:off x="178931" y="161066"/>
            <a:ext cx="5500500" cy="34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b="1">
                <a:solidFill>
                  <a:srgbClr val="1C4587"/>
                </a:solidFill>
              </a:rPr>
              <a:t>Humanités, littérature et philosophie</a:t>
            </a:r>
            <a:endParaRPr sz="1400" b="1">
              <a:solidFill>
                <a:srgbClr val="1C4587"/>
              </a:solidFill>
            </a:endParaRPr>
          </a:p>
        </p:txBody>
      </p:sp>
      <p:cxnSp>
        <p:nvCxnSpPr>
          <p:cNvPr id="103" name="Google Shape;103;p19"/>
          <p:cNvCxnSpPr/>
          <p:nvPr/>
        </p:nvCxnSpPr>
        <p:spPr>
          <a:xfrm>
            <a:off x="178931" y="504760"/>
            <a:ext cx="8763300" cy="3000"/>
          </a:xfrm>
          <a:prstGeom prst="straightConnector1">
            <a:avLst/>
          </a:prstGeom>
          <a:noFill/>
          <a:ln w="19050" cap="flat" cmpd="sng">
            <a:solidFill>
              <a:srgbClr val="1C458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4" name="Google Shape;104;p19"/>
          <p:cNvSpPr txBox="1"/>
          <p:nvPr/>
        </p:nvSpPr>
        <p:spPr>
          <a:xfrm>
            <a:off x="178925" y="761650"/>
            <a:ext cx="43815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/>
              <a:t>Examens &amp; perspectives</a:t>
            </a:r>
            <a:endParaRPr sz="1800" b="1"/>
          </a:p>
        </p:txBody>
      </p:sp>
      <p:sp>
        <p:nvSpPr>
          <p:cNvPr id="105" name="Google Shape;105;p19"/>
          <p:cNvSpPr txBox="1"/>
          <p:nvPr/>
        </p:nvSpPr>
        <p:spPr>
          <a:xfrm>
            <a:off x="179000" y="1764990"/>
            <a:ext cx="8763300" cy="354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500" b="1" dirty="0">
                <a:solidFill>
                  <a:schemeClr val="dk1"/>
                </a:solidFill>
              </a:rPr>
              <a:t>E</a:t>
            </a:r>
            <a:r>
              <a:rPr lang="fr" sz="1500" b="1" dirty="0">
                <a:solidFill>
                  <a:schemeClr val="dk1"/>
                </a:solidFill>
              </a:rPr>
              <a:t>xamen : </a:t>
            </a:r>
            <a:r>
              <a:rPr lang="fr" sz="1500" dirty="0">
                <a:solidFill>
                  <a:schemeClr val="dk1"/>
                </a:solidFill>
              </a:rPr>
              <a:t>par </a:t>
            </a:r>
            <a:r>
              <a:rPr lang="fr" sz="1500" b="1" dirty="0">
                <a:solidFill>
                  <a:schemeClr val="dk1"/>
                </a:solidFill>
              </a:rPr>
              <a:t>contrôle continu</a:t>
            </a:r>
            <a:r>
              <a:rPr lang="fr" sz="1500" dirty="0">
                <a:solidFill>
                  <a:schemeClr val="dk1"/>
                </a:solidFill>
              </a:rPr>
              <a:t> et </a:t>
            </a:r>
            <a:r>
              <a:rPr lang="fr" sz="1500" b="1" dirty="0">
                <a:solidFill>
                  <a:schemeClr val="dk1"/>
                </a:solidFill>
              </a:rPr>
              <a:t>épreuves terminales </a:t>
            </a:r>
            <a:endParaRPr lang="fr" sz="1500" b="1" dirty="0" smtClean="0">
              <a:solidFill>
                <a:schemeClr val="dk1"/>
              </a:solidFill>
            </a:endParaRPr>
          </a:p>
          <a:p>
            <a:pPr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500" dirty="0" smtClean="0">
                <a:solidFill>
                  <a:schemeClr val="dk1"/>
                </a:solidFill>
              </a:rPr>
              <a:t>(</a:t>
            </a:r>
            <a:r>
              <a:rPr lang="fr" sz="1500" dirty="0">
                <a:solidFill>
                  <a:schemeClr val="dk1"/>
                </a:solidFill>
              </a:rPr>
              <a:t>modalités à préciser)</a:t>
            </a:r>
          </a:p>
          <a:p>
            <a:pPr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" sz="1500" b="1" dirty="0" smtClean="0">
                <a:solidFill>
                  <a:schemeClr val="dk1"/>
                </a:solidFill>
              </a:rPr>
              <a:t>Perspectives </a:t>
            </a:r>
            <a:r>
              <a:rPr lang="fr" sz="1500" dirty="0">
                <a:solidFill>
                  <a:schemeClr val="dk1"/>
                </a:solidFill>
              </a:rPr>
              <a:t>: </a:t>
            </a:r>
          </a:p>
          <a:p>
            <a:pPr lvl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500" dirty="0">
                <a:solidFill>
                  <a:schemeClr val="dk1"/>
                </a:solidFill>
              </a:rPr>
              <a:t>U</a:t>
            </a:r>
            <a:r>
              <a:rPr lang="fr" sz="1500" dirty="0">
                <a:solidFill>
                  <a:schemeClr val="dk1"/>
                </a:solidFill>
              </a:rPr>
              <a:t>ne spécialité </a:t>
            </a:r>
            <a:r>
              <a:rPr lang="fr" sz="1500" b="1" dirty="0">
                <a:solidFill>
                  <a:schemeClr val="dk1"/>
                </a:solidFill>
              </a:rPr>
              <a:t>fortement recommandée </a:t>
            </a:r>
            <a:r>
              <a:rPr lang="fr" sz="1500" dirty="0">
                <a:solidFill>
                  <a:schemeClr val="dk1"/>
                </a:solidFill>
              </a:rPr>
              <a:t>pour les parcours littéraires et généralistes : 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fr" sz="1500" b="1" dirty="0">
                <a:solidFill>
                  <a:schemeClr val="dk1"/>
                </a:solidFill>
              </a:rPr>
              <a:t>Licences</a:t>
            </a:r>
            <a:r>
              <a:rPr lang="fr" sz="1500" dirty="0">
                <a:solidFill>
                  <a:schemeClr val="dk1"/>
                </a:solidFill>
              </a:rPr>
              <a:t> Lettres, Philosophie, Histoire, Sciences humaines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fr" sz="1500" b="1" dirty="0">
                <a:solidFill>
                  <a:schemeClr val="dk1"/>
                </a:solidFill>
              </a:rPr>
              <a:t>Classes préparatoires littéraires et/ou économiques </a:t>
            </a:r>
            <a:r>
              <a:rPr lang="fr" sz="1500" dirty="0">
                <a:solidFill>
                  <a:schemeClr val="dk1"/>
                </a:solidFill>
              </a:rPr>
              <a:t>(A/L, B/L, D1 ; ECE, ECS, etc.)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fr" sz="1500" b="1" dirty="0">
                <a:solidFill>
                  <a:schemeClr val="dk1"/>
                </a:solidFill>
              </a:rPr>
              <a:t>Instituts de Sciences Politiques </a:t>
            </a:r>
            <a:r>
              <a:rPr lang="fr" sz="1500" dirty="0">
                <a:solidFill>
                  <a:schemeClr val="dk1"/>
                </a:solidFill>
              </a:rPr>
              <a:t>(IEP ; Sciences Po Paris)</a:t>
            </a:r>
          </a:p>
          <a:p>
            <a:pPr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sz="1500" b="1" dirty="0">
              <a:solidFill>
                <a:srgbClr val="0070C0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3828" y="635922"/>
            <a:ext cx="3308403" cy="1562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5869" y="450150"/>
            <a:ext cx="6557321" cy="40908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fr" dirty="0"/>
              <a:t/>
            </a:r>
            <a:br>
              <a:rPr lang="fr" dirty="0"/>
            </a:br>
            <a:r>
              <a:rPr lang="fr" sz="2000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Une spécialité nécessaire </a:t>
            </a:r>
            <a:r>
              <a:rPr lang="fr" sz="2000" b="1" dirty="0">
                <a:solidFill>
                  <a:srgbClr val="0070C0"/>
                </a:solidFill>
                <a:latin typeface="Book Antiqua" panose="02040602050305030304" pitchFamily="18" charset="0"/>
              </a:rPr>
              <a:t>pour que rien de ce qui est humain </a:t>
            </a:r>
            <a:r>
              <a:rPr lang="fr" sz="2000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ne </a:t>
            </a:r>
            <a:r>
              <a:rPr lang="fr" sz="2000" b="1" dirty="0">
                <a:solidFill>
                  <a:srgbClr val="0070C0"/>
                </a:solidFill>
                <a:latin typeface="Book Antiqua" panose="02040602050305030304" pitchFamily="18" charset="0"/>
              </a:rPr>
              <a:t>nous devienne étranger.</a:t>
            </a:r>
            <a:br>
              <a:rPr lang="fr" sz="2000" b="1" dirty="0">
                <a:solidFill>
                  <a:srgbClr val="0070C0"/>
                </a:solidFill>
                <a:latin typeface="Book Antiqua" panose="02040602050305030304" pitchFamily="18" charset="0"/>
              </a:rPr>
            </a:br>
            <a:endParaRPr lang="fr-FR" sz="2000" dirty="0">
              <a:latin typeface="Book Antiqua" panose="02040602050305030304" pitchFamily="18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7532" y="3250116"/>
            <a:ext cx="2733675" cy="16764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286" y="377318"/>
            <a:ext cx="5174166" cy="199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153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551</Words>
  <Application>Microsoft Office PowerPoint</Application>
  <PresentationFormat>Affichage à l'écran (16:9)</PresentationFormat>
  <Paragraphs>79</Paragraphs>
  <Slides>9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Simple Light</vt:lpstr>
      <vt:lpstr>Humanités,  littérature et philosophie</vt:lpstr>
      <vt:lpstr>Diapositive 2</vt:lpstr>
      <vt:lpstr>Humanités, littérature et philosophie</vt:lpstr>
      <vt:lpstr>Humanités, littérature et philosophie</vt:lpstr>
      <vt:lpstr>Humanités, littérature et philosophie</vt:lpstr>
      <vt:lpstr>Humanités, littérature et philosophie</vt:lpstr>
      <vt:lpstr>Humanités, littérature et philosophie</vt:lpstr>
      <vt:lpstr>Humanités, littérature et philosophie</vt:lpstr>
      <vt:lpstr> Une spécialité nécessaire pour que rien de ce qui est humain ne nous devienne étranger.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Humanités,  littérature et philosophie</dc:title>
  <dc:creator>monod david</dc:creator>
  <cp:lastModifiedBy>veronique.paris</cp:lastModifiedBy>
  <cp:revision>23</cp:revision>
  <dcterms:modified xsi:type="dcterms:W3CDTF">2019-01-23T10:00:58Z</dcterms:modified>
</cp:coreProperties>
</file>