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" y="9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15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5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6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1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3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LLCE Anglais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Littérature ou Monde Contemporain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197" t="7310" r="4024" b="7927"/>
          <a:stretch/>
        </p:blipFill>
        <p:spPr>
          <a:xfrm>
            <a:off x="542623" y="147144"/>
            <a:ext cx="1292772" cy="7661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02" y="110702"/>
            <a:ext cx="1292772" cy="7913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442" y="110702"/>
            <a:ext cx="1335300" cy="7913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810" y="115424"/>
            <a:ext cx="1335300" cy="803726"/>
          </a:xfrm>
          <a:prstGeom prst="rect">
            <a:avLst/>
          </a:prstGeom>
        </p:spPr>
      </p:pic>
      <p:sp>
        <p:nvSpPr>
          <p:cNvPr id="8" name="AutoShape 2" descr="Flag of India - Wikipedia"/>
          <p:cNvSpPr>
            <a:spLocks noChangeAspect="1" noChangeArrowheads="1"/>
          </p:cNvSpPr>
          <p:nvPr/>
        </p:nvSpPr>
        <p:spPr bwMode="auto">
          <a:xfrm>
            <a:off x="886044" y="1842047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324" y="143669"/>
            <a:ext cx="1292917" cy="769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46" y="142081"/>
            <a:ext cx="1292772" cy="7763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677" y="142081"/>
            <a:ext cx="1307420" cy="7768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2456" y="142081"/>
            <a:ext cx="1270525" cy="8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115" y="539770"/>
            <a:ext cx="9418320" cy="1097280"/>
          </a:xfrm>
        </p:spPr>
        <p:txBody>
          <a:bodyPr>
            <a:normAutofit/>
          </a:bodyPr>
          <a:lstStyle/>
          <a:p>
            <a:r>
              <a:rPr lang="fr-FR" sz="6000" dirty="0" smtClean="0"/>
              <a:t>Pour résumer : 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44758" y="989740"/>
            <a:ext cx="7215922" cy="71192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Littérature ou Monde Contemporain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197" t="7310" r="4024" b="7927"/>
          <a:stretch/>
        </p:blipFill>
        <p:spPr>
          <a:xfrm>
            <a:off x="542623" y="147144"/>
            <a:ext cx="1292772" cy="5976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02" y="110702"/>
            <a:ext cx="1292772" cy="6340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442" y="110702"/>
            <a:ext cx="1335300" cy="6340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810" y="115424"/>
            <a:ext cx="1335300" cy="629343"/>
          </a:xfrm>
          <a:prstGeom prst="rect">
            <a:avLst/>
          </a:prstGeom>
        </p:spPr>
      </p:pic>
      <p:sp>
        <p:nvSpPr>
          <p:cNvPr id="8" name="AutoShape 2" descr="Flag of India - Wikipedia"/>
          <p:cNvSpPr>
            <a:spLocks noChangeAspect="1" noChangeArrowheads="1"/>
          </p:cNvSpPr>
          <p:nvPr/>
        </p:nvSpPr>
        <p:spPr bwMode="auto">
          <a:xfrm>
            <a:off x="886044" y="1842047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324" y="143669"/>
            <a:ext cx="1292917" cy="6010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46" y="142081"/>
            <a:ext cx="1292772" cy="6026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677" y="142081"/>
            <a:ext cx="1307420" cy="6026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2456" y="142082"/>
            <a:ext cx="1270525" cy="6026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2623" y="1766281"/>
            <a:ext cx="5812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L’actualité </a:t>
            </a:r>
            <a:r>
              <a:rPr lang="fr-FR" dirty="0"/>
              <a:t>m’intéresse, je lis parfois le journal, je suis l’information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Je </a:t>
            </a:r>
            <a:r>
              <a:rPr lang="fr-FR" dirty="0"/>
              <a:t>veux comprendre comment le monde fonctionne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Je </a:t>
            </a:r>
            <a:r>
              <a:rPr lang="fr-FR" dirty="0"/>
              <a:t>veux savoir qui sont les grands acteurs politiques et comment fonctionnent les institutions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J’ai </a:t>
            </a:r>
            <a:r>
              <a:rPr lang="fr-FR" dirty="0"/>
              <a:t>un projet professionnel où je vais utiliser l’anglais pour argumenter, pour vendre, pour défendre ou pour échanger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808514" y="5423836"/>
            <a:ext cx="0" cy="5132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5080" y="1637050"/>
            <a:ext cx="58848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J’aime </a:t>
            </a:r>
            <a:r>
              <a:rPr lang="fr-FR" dirty="0"/>
              <a:t>lire, la fiction, les grands auteurs et leurs mouvements, lire deux livres entiers ne me fait pas peur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Je </a:t>
            </a:r>
            <a:r>
              <a:rPr lang="fr-FR" dirty="0"/>
              <a:t>veux en savoir plus sur l’histoire et la culture anglophone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J’aime </a:t>
            </a:r>
            <a:r>
              <a:rPr lang="fr-FR" dirty="0"/>
              <a:t>le cinéma et les séries, et je veux comprendre comment se construit un texte, comment se manie une langue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J’ai </a:t>
            </a:r>
            <a:r>
              <a:rPr lang="fr-FR" dirty="0"/>
              <a:t>un projet professionnel où je vais manipuler la langue, l’analyser, examiner sa structure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9133114" y="5330369"/>
            <a:ext cx="0" cy="5132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6044" y="6124694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LLCE </a:t>
            </a:r>
            <a:r>
              <a:rPr lang="fr-FR" dirty="0"/>
              <a:t>MONDE CONTEMPORAIN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22499" y="6124694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LLCE LITTERATURE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1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9442" y="5532438"/>
            <a:ext cx="11172497" cy="1325562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9695" y="141046"/>
            <a:ext cx="10103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Attention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la spécialité LLCE Anglais demande un bon niveau d’anglais</a:t>
            </a:r>
            <a:endParaRPr lang="fr-FR" sz="4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85" y="1673265"/>
            <a:ext cx="5667375" cy="2971800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5409"/>
              </p:ext>
            </p:extLst>
          </p:nvPr>
        </p:nvGraphicFramePr>
        <p:xfrm>
          <a:off x="283775" y="4198590"/>
          <a:ext cx="10610196" cy="16199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2549"/>
                <a:gridCol w="2652549"/>
                <a:gridCol w="2652549"/>
                <a:gridCol w="2652549"/>
              </a:tblGrid>
              <a:tr h="72550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atteint</a:t>
                      </a:r>
                      <a:r>
                        <a:rPr lang="fr-FR" baseline="0" dirty="0" smtClean="0"/>
                        <a:t> en fin de seconde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visé en première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atteint en</a:t>
                      </a:r>
                      <a:r>
                        <a:rPr lang="fr-FR" baseline="0" dirty="0" smtClean="0"/>
                        <a:t> fin de terminale</a:t>
                      </a:r>
                      <a:endParaRPr lang="fr-FR" dirty="0"/>
                    </a:p>
                  </a:txBody>
                  <a:tcPr anchor="ctr"/>
                </a:tc>
              </a:tr>
              <a:tr h="4472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Tronc commun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B1+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B2</a:t>
                      </a:r>
                      <a:endParaRPr lang="fr-FR" dirty="0"/>
                    </a:p>
                  </a:txBody>
                  <a:tcPr anchor="ctr"/>
                </a:tc>
              </a:tr>
              <a:tr h="4472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LLCE Anglais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7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9847" y="365760"/>
            <a:ext cx="11172497" cy="132556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4000" dirty="0" smtClean="0">
                <a:solidFill>
                  <a:schemeClr val="accent1"/>
                </a:solidFill>
              </a:rPr>
            </a:br>
            <a:r>
              <a:rPr lang="fr-FR" sz="4000" i="1" dirty="0" smtClean="0">
                <a:solidFill>
                  <a:schemeClr val="accent1"/>
                </a:solidFill>
              </a:rPr>
              <a:t>Anglais : Les points communs</a:t>
            </a:r>
            <a:endParaRPr lang="fr-FR" sz="4000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28436"/>
              </p:ext>
            </p:extLst>
          </p:nvPr>
        </p:nvGraphicFramePr>
        <p:xfrm>
          <a:off x="1506281" y="1753276"/>
          <a:ext cx="835962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581"/>
                <a:gridCol w="4164047"/>
              </a:tblGrid>
              <a:tr h="32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LLCE Littérature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LLCE Monde Contemporain</a:t>
                      </a:r>
                    </a:p>
                  </a:txBody>
                  <a:tcPr anchor="ctr"/>
                </a:tc>
              </a:tr>
              <a:tr h="77724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1" dirty="0" smtClean="0"/>
                        <a:t>4h</a:t>
                      </a:r>
                      <a:r>
                        <a:rPr lang="fr-FR" dirty="0" smtClean="0"/>
                        <a:t> hebdomadaires en première</a:t>
                      </a:r>
                      <a:r>
                        <a:rPr lang="fr-FR" b="1" baseline="0" dirty="0" smtClean="0"/>
                        <a:t> / 6h </a:t>
                      </a:r>
                      <a:r>
                        <a:rPr lang="fr-FR" b="0" baseline="0" dirty="0" smtClean="0"/>
                        <a:t>hebdomadaires en terminale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="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baseline="0" dirty="0" smtClean="0"/>
                        <a:t>Niveau </a:t>
                      </a:r>
                      <a:r>
                        <a:rPr lang="fr-FR" b="1" baseline="0" dirty="0" smtClean="0"/>
                        <a:t>B2</a:t>
                      </a:r>
                      <a:r>
                        <a:rPr lang="fr-FR" b="0" baseline="0" dirty="0" smtClean="0"/>
                        <a:t> visé en </a:t>
                      </a:r>
                      <a:r>
                        <a:rPr lang="fr-FR" b="1" baseline="0" dirty="0" smtClean="0"/>
                        <a:t>première</a:t>
                      </a:r>
                      <a:r>
                        <a:rPr lang="fr-FR" b="0" baseline="0" dirty="0" smtClean="0"/>
                        <a:t> / </a:t>
                      </a:r>
                      <a:r>
                        <a:rPr lang="fr-FR" b="1" baseline="0" dirty="0" smtClean="0"/>
                        <a:t>C1</a:t>
                      </a:r>
                      <a:r>
                        <a:rPr lang="fr-FR" b="0" baseline="0" dirty="0" smtClean="0"/>
                        <a:t> en </a:t>
                      </a:r>
                      <a:r>
                        <a:rPr lang="fr-FR" b="1" baseline="0" dirty="0" smtClean="0"/>
                        <a:t>terminale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="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baseline="0" dirty="0" smtClean="0"/>
                        <a:t>2 thématiques abordées en première / 3 thématiques en terminale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="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="0" u="sng" dirty="0" smtClean="0"/>
                        <a:t>Evaluation Bac </a:t>
                      </a:r>
                      <a:r>
                        <a:rPr lang="fr-FR" b="0" dirty="0" smtClean="0"/>
                        <a:t>: </a:t>
                      </a:r>
                      <a:r>
                        <a:rPr lang="fr-FR" dirty="0" smtClean="0"/>
                        <a:t>Constitution par le candidat d’un </a:t>
                      </a:r>
                      <a:r>
                        <a:rPr lang="fr-FR" b="1" dirty="0" smtClean="0"/>
                        <a:t>dossier personnel </a:t>
                      </a:r>
                      <a:r>
                        <a:rPr lang="fr-FR" dirty="0" smtClean="0"/>
                        <a:t>comprenant des documents vus en classe et d’autres choisis (par le candidat) en lien avec les thématiques du programme</a:t>
                      </a:r>
                      <a:r>
                        <a:rPr lang="fr-FR" baseline="0" dirty="0" smtClean="0"/>
                        <a:t> + </a:t>
                      </a:r>
                      <a:r>
                        <a:rPr lang="fr-FR" b="1" baseline="0" dirty="0" smtClean="0"/>
                        <a:t>grand oral</a:t>
                      </a:r>
                      <a:r>
                        <a:rPr lang="fr-FR" baseline="0" dirty="0" smtClean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u="sng" baseline="0" dirty="0" smtClean="0"/>
                        <a:t>Evaluation Bac </a:t>
                      </a:r>
                      <a:r>
                        <a:rPr lang="fr-FR" baseline="0" dirty="0" smtClean="0"/>
                        <a:t>: coefficient </a:t>
                      </a:r>
                      <a:r>
                        <a:rPr lang="fr-FR" b="1" baseline="0" dirty="0" smtClean="0"/>
                        <a:t>16</a:t>
                      </a:r>
                      <a:r>
                        <a:rPr lang="fr-FR" baseline="0" dirty="0" smtClean="0"/>
                        <a:t> / grand oral coefficient </a:t>
                      </a:r>
                      <a:r>
                        <a:rPr lang="fr-FR" b="1" baseline="0" dirty="0" smtClean="0"/>
                        <a:t>10</a:t>
                      </a:r>
                      <a:endParaRPr lang="fr-FR" b="1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 smtClean="0"/>
                        <a:t>Une </a:t>
                      </a:r>
                      <a:r>
                        <a:rPr lang="fr-FR" b="1" dirty="0" smtClean="0"/>
                        <a:t>épreuve écrite </a:t>
                      </a:r>
                      <a:r>
                        <a:rPr lang="fr-FR" dirty="0" smtClean="0"/>
                        <a:t>est passée en fin de première pour les élèves qui ne poursuivent pas la spécialité en terminale. </a:t>
                      </a:r>
                      <a:endParaRPr lang="fr-FR" b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re 3"/>
          <p:cNvSpPr txBox="1">
            <a:spLocks/>
          </p:cNvSpPr>
          <p:nvPr/>
        </p:nvSpPr>
        <p:spPr>
          <a:xfrm>
            <a:off x="119442" y="5532438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2000" smtClean="0">
                <a:solidFill>
                  <a:schemeClr val="accent1"/>
                </a:solidFill>
              </a:rPr>
            </a:br>
            <a:r>
              <a:rPr lang="fr-FR" sz="2000" i="1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9847" y="365760"/>
            <a:ext cx="11172497" cy="8324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Littérature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description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324" y="1624721"/>
            <a:ext cx="10373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Présent dans le portail </a:t>
            </a:r>
            <a:r>
              <a:rPr lang="fr-FR" b="1" dirty="0"/>
              <a:t>Lettre et </a:t>
            </a:r>
            <a:r>
              <a:rPr lang="fr-FR" b="1" dirty="0" smtClean="0"/>
              <a:t>Langues</a:t>
            </a:r>
            <a:r>
              <a:rPr lang="fr-FR" dirty="0" smtClean="0"/>
              <a:t>.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Explorer </a:t>
            </a:r>
            <a:r>
              <a:rPr lang="fr-FR" dirty="0" smtClean="0"/>
              <a:t>la langue de manière </a:t>
            </a:r>
            <a:r>
              <a:rPr lang="fr-FR" b="1" dirty="0" smtClean="0"/>
              <a:t>approfondie</a:t>
            </a:r>
            <a:r>
              <a:rPr lang="fr-FR" dirty="0" smtClean="0"/>
              <a:t>.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Développer sa </a:t>
            </a:r>
            <a:r>
              <a:rPr lang="fr-FR" b="1" dirty="0" smtClean="0"/>
              <a:t>réflexion, à l’écrit et à l’oral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Objets d’études tournés vers la </a:t>
            </a:r>
            <a:r>
              <a:rPr lang="fr-FR" b="1" dirty="0" smtClean="0"/>
              <a:t>littérature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(étude de 2 ou 3 œuvres intégrales)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Donner à l’élève le </a:t>
            </a:r>
            <a:r>
              <a:rPr lang="fr-FR" b="1" dirty="0" smtClean="0"/>
              <a:t>goût de lire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découvrir </a:t>
            </a:r>
            <a:r>
              <a:rPr lang="fr-FR" dirty="0"/>
              <a:t>des </a:t>
            </a:r>
            <a:r>
              <a:rPr lang="fr-FR" b="1" dirty="0"/>
              <a:t>repères historiques et culturels</a:t>
            </a:r>
            <a:r>
              <a:rPr lang="fr-FR" dirty="0"/>
              <a:t>, mais aussi des </a:t>
            </a:r>
            <a:r>
              <a:rPr lang="fr-FR" b="1" dirty="0"/>
              <a:t>genres, des auteurs, des courants artistiques et culturels </a:t>
            </a:r>
            <a:r>
              <a:rPr lang="fr-FR" dirty="0"/>
              <a:t>(théâtre, cinéma, peinture, musique, architecture…)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9442" y="5532438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024">
            <a:off x="8958920" y="1357150"/>
            <a:ext cx="1488364" cy="20058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666">
            <a:off x="6577530" y="2327987"/>
            <a:ext cx="1482554" cy="20746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43" y="5317756"/>
            <a:ext cx="938312" cy="14351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6" y="5317756"/>
            <a:ext cx="954068" cy="14383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" y="5317756"/>
            <a:ext cx="994655" cy="14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316" y="87236"/>
            <a:ext cx="11172497" cy="8324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Littérature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programme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9442" y="5611266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dirty="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1600" dirty="0" smtClean="0">
                <a:solidFill>
                  <a:schemeClr val="accent1"/>
                </a:solidFill>
              </a:rPr>
            </a:br>
            <a:r>
              <a:rPr lang="fr-FR" sz="1600" i="1" dirty="0" smtClean="0">
                <a:solidFill>
                  <a:schemeClr val="accent1"/>
                </a:solidFill>
              </a:rPr>
              <a:t>Anglais</a:t>
            </a:r>
            <a:endParaRPr lang="fr-FR" sz="1600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03750"/>
              </p:ext>
            </p:extLst>
          </p:nvPr>
        </p:nvGraphicFramePr>
        <p:xfrm>
          <a:off x="180587" y="919655"/>
          <a:ext cx="10947954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049"/>
                <a:gridCol w="57439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Terminale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u="sng" dirty="0" smtClean="0"/>
                        <a:t>Thématique « Imaginaires » </a:t>
                      </a:r>
                      <a:r>
                        <a:rPr lang="fr-FR" dirty="0" smtClean="0"/>
                        <a:t>: </a:t>
                      </a:r>
                      <a:br>
                        <a:rPr lang="fr-FR" dirty="0" smtClean="0"/>
                      </a:br>
                      <a:r>
                        <a:rPr lang="fr-FR" sz="1600" dirty="0" smtClean="0"/>
                        <a:t>- « </a:t>
                      </a:r>
                      <a:r>
                        <a:rPr lang="fr-FR" sz="1600" u="sng" dirty="0" smtClean="0"/>
                        <a:t>L’imagination créatrice et visionnaire </a:t>
                      </a:r>
                      <a:r>
                        <a:rPr lang="fr-FR" sz="1600" dirty="0" smtClean="0"/>
                        <a:t>» 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(ex : les contes </a:t>
                      </a:r>
                      <a:r>
                        <a:rPr lang="fr-FR" sz="1600" dirty="0" err="1" smtClean="0"/>
                        <a:t>re-visités</a:t>
                      </a:r>
                      <a:r>
                        <a:rPr lang="fr-FR" sz="1600" dirty="0" smtClean="0"/>
                        <a:t>) 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« </a:t>
                      </a:r>
                      <a:r>
                        <a:rPr lang="fr-FR" sz="1600" u="sng" dirty="0" smtClean="0"/>
                        <a:t>Imaginaires effrayants </a:t>
                      </a:r>
                      <a:r>
                        <a:rPr lang="fr-FR" sz="1600" dirty="0" smtClean="0"/>
                        <a:t>» 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(ex : le monstrueux) 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« </a:t>
                      </a:r>
                      <a:r>
                        <a:rPr lang="fr-FR" sz="1600" u="sng" dirty="0" smtClean="0"/>
                        <a:t>Utopies et </a:t>
                      </a:r>
                      <a:r>
                        <a:rPr lang="fr-FR" sz="1600" u="sng" dirty="0" err="1" smtClean="0"/>
                        <a:t>dystopies</a:t>
                      </a:r>
                      <a:r>
                        <a:rPr lang="fr-FR" sz="1600" u="sng" dirty="0" smtClean="0"/>
                        <a:t> </a:t>
                      </a:r>
                      <a:r>
                        <a:rPr lang="fr-FR" sz="1600" dirty="0" smtClean="0"/>
                        <a:t>» </a:t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les sociétés totalitaires, </a:t>
                      </a:r>
                      <a:r>
                        <a:rPr lang="fr-FR" sz="1400" u="sng" dirty="0" smtClean="0"/>
                        <a:t>Animal </a:t>
                      </a:r>
                      <a:r>
                        <a:rPr lang="fr-FR" sz="1400" u="sng" dirty="0" err="1" smtClean="0"/>
                        <a:t>Farm</a:t>
                      </a:r>
                      <a:r>
                        <a:rPr lang="fr-FR" sz="1400" u="sng" dirty="0" smtClean="0"/>
                        <a:t> </a:t>
                      </a:r>
                      <a:r>
                        <a:rPr lang="fr-FR" sz="1400" dirty="0" smtClean="0"/>
                        <a:t>de George Orwell)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sng" dirty="0" smtClean="0"/>
                        <a:t>Thématique « Arts et débat d’idées » :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Art et contestation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</a:t>
                      </a:r>
                      <a:r>
                        <a:rPr lang="fr-FR" sz="1400" dirty="0" err="1" smtClean="0"/>
                        <a:t>Banksy</a:t>
                      </a:r>
                      <a:r>
                        <a:rPr lang="fr-FR" sz="1400" dirty="0" smtClean="0"/>
                        <a:t>, la chanson politique, les satyres et parodies…)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L’art qui fait débat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le </a:t>
                      </a:r>
                      <a:r>
                        <a:rPr lang="fr-FR" sz="1400" dirty="0" err="1" smtClean="0"/>
                        <a:t>pop-art</a:t>
                      </a:r>
                      <a:r>
                        <a:rPr lang="fr-FR" sz="1400" dirty="0" smtClean="0"/>
                        <a:t>, les censures, l’Apartheid…)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L’art du débat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les discours, les joutes verbales, les procès…)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u="sng" dirty="0" smtClean="0"/>
                        <a:t>Thématique « Rencontres » </a:t>
                      </a:r>
                      <a:r>
                        <a:rPr lang="fr-FR" dirty="0" smtClean="0"/>
                        <a:t>: </a:t>
                      </a:r>
                      <a:br>
                        <a:rPr lang="fr-FR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L’amour et l’amitié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</a:t>
                      </a:r>
                      <a:r>
                        <a:rPr lang="fr-FR" sz="1400" u="sng" dirty="0" smtClean="0"/>
                        <a:t>Romeo &amp; Juliet</a:t>
                      </a:r>
                      <a:r>
                        <a:rPr lang="fr-FR" sz="1400" u="none" baseline="0" dirty="0" smtClean="0"/>
                        <a:t> de W. Shakespeare</a:t>
                      </a:r>
                      <a:r>
                        <a:rPr lang="fr-FR" sz="1400" dirty="0" smtClean="0"/>
                        <a:t>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Relation entre l’individu et le groupe » </a:t>
                      </a:r>
                      <a:br>
                        <a:rPr lang="fr-FR" sz="1600" u="sng" dirty="0" smtClean="0"/>
                      </a:br>
                      <a:r>
                        <a:rPr lang="fr-FR" sz="1400" dirty="0" smtClean="0"/>
                        <a:t>(ex : l’autisme)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Confrontation à la différence » </a:t>
                      </a:r>
                      <a:br>
                        <a:rPr lang="fr-FR" sz="1600" u="sng" dirty="0" smtClean="0"/>
                      </a:br>
                      <a:r>
                        <a:rPr lang="fr-FR" sz="1400" dirty="0" smtClean="0"/>
                        <a:t>(ex : la confrontation entre les classes sociales en GB)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u="sng" dirty="0" smtClean="0"/>
                        <a:t>Thématique « Expression et construction de soi » :</a:t>
                      </a:r>
                      <a:r>
                        <a:rPr lang="fr-FR" sz="1600" dirty="0" smtClean="0"/>
                        <a:t> - </a:t>
                      </a:r>
                      <a:r>
                        <a:rPr lang="fr-FR" sz="1600" u="sng" dirty="0" smtClean="0"/>
                        <a:t>« L’expression des émotions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le deuil, la passion amoureuse, la folie…)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Mise en scène de soi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autofiction, autoportraits, autobiographies)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Initiation et apprentissage »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400" dirty="0" smtClean="0"/>
                        <a:t>(ex : l’enfance, le roman d’apprentissage, le voyage…)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u="sng" dirty="0" smtClean="0"/>
                        <a:t>Thématique « Voyages, territoires, frontières » :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« Exploration et aventure » </a:t>
                      </a:r>
                      <a:br>
                        <a:rPr lang="fr-FR" sz="1600" dirty="0" smtClean="0"/>
                      </a:br>
                      <a:r>
                        <a:rPr lang="fr-FR" sz="1200" dirty="0" smtClean="0"/>
                        <a:t>(ex : la conquête de l’ouest, les explorateurs, la route 66…)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« Ancrage et héritage » </a:t>
                      </a:r>
                      <a:br>
                        <a:rPr lang="fr-FR" sz="1600" dirty="0" smtClean="0"/>
                      </a:br>
                      <a:r>
                        <a:rPr lang="fr-FR" sz="1200" dirty="0" smtClean="0"/>
                        <a:t>(ex : le patriotisme, les combats des minorités, l’identification à un territoire…) 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« Migration et exil » </a:t>
                      </a:r>
                      <a:br>
                        <a:rPr lang="fr-FR" sz="1600" dirty="0" smtClean="0"/>
                      </a:br>
                      <a:r>
                        <a:rPr lang="fr-FR" sz="1200" dirty="0" smtClean="0"/>
                        <a:t>(ex : le rêve Américain, le choc culturel, la mémoire de l’exil…)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3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9847" y="365760"/>
            <a:ext cx="11172497" cy="8324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Littérature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et après?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018" y="1561089"/>
            <a:ext cx="4987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Enseignement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Traduction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Journaliste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Littérature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Histoire</a:t>
            </a:r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9442" y="5532438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2000" smtClean="0">
                <a:solidFill>
                  <a:schemeClr val="accent1"/>
                </a:solidFill>
              </a:rPr>
            </a:br>
            <a:r>
              <a:rPr lang="fr-FR" sz="2000" i="1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46" y="1341233"/>
            <a:ext cx="2028496" cy="30821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236" t="2128"/>
          <a:stretch/>
        </p:blipFill>
        <p:spPr>
          <a:xfrm>
            <a:off x="352096" y="1876312"/>
            <a:ext cx="2664043" cy="20120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98" y="2695904"/>
            <a:ext cx="2034202" cy="24852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48" y="4566464"/>
            <a:ext cx="2898896" cy="20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9847" y="365760"/>
            <a:ext cx="11172497" cy="8324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Monde Contemporain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description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66" y="1624721"/>
            <a:ext cx="108151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Présent dans le portail </a:t>
            </a:r>
            <a:r>
              <a:rPr lang="fr-FR" sz="2000" b="1" dirty="0"/>
              <a:t>Lettre et </a:t>
            </a:r>
            <a:r>
              <a:rPr lang="fr-FR" sz="2000" b="1" dirty="0" smtClean="0"/>
              <a:t>Sciences Humaines / Maths et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sensibiliser les élèves à la </a:t>
            </a:r>
            <a:r>
              <a:rPr lang="fr-FR" sz="2000" b="1" dirty="0"/>
              <a:t>diversité </a:t>
            </a:r>
            <a:r>
              <a:rPr lang="fr-FR" sz="2000" b="1" dirty="0" smtClean="0"/>
              <a:t>des </a:t>
            </a:r>
            <a:r>
              <a:rPr lang="fr-FR" sz="2000" b="1" dirty="0"/>
              <a:t>sociétés </a:t>
            </a:r>
            <a:r>
              <a:rPr lang="fr-FR" sz="2000" b="1" dirty="0" smtClean="0"/>
              <a:t>et des cultures </a:t>
            </a:r>
            <a:r>
              <a:rPr lang="fr-FR" sz="2000" dirty="0" smtClean="0"/>
              <a:t>du </a:t>
            </a:r>
            <a:r>
              <a:rPr lang="fr-FR" sz="2000" dirty="0"/>
              <a:t>monde </a:t>
            </a:r>
            <a:r>
              <a:rPr lang="fr-FR" sz="2000" dirty="0" smtClean="0"/>
              <a:t>anglophone.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Développer sa </a:t>
            </a:r>
            <a:r>
              <a:rPr lang="fr-FR" sz="2000" b="1" dirty="0" smtClean="0"/>
              <a:t>réflexion, à l’écrit et à l’oral</a:t>
            </a:r>
            <a:r>
              <a:rPr lang="fr-FR" sz="2000" dirty="0"/>
              <a:t> </a:t>
            </a:r>
            <a:r>
              <a:rPr lang="fr-FR" sz="2000" dirty="0" smtClean="0"/>
              <a:t>via une </a:t>
            </a:r>
            <a:r>
              <a:rPr lang="fr-FR" sz="2000" b="1" dirty="0" smtClean="0"/>
              <a:t>grande variété de supports</a:t>
            </a:r>
            <a:r>
              <a:rPr lang="fr-F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analyser quelques </a:t>
            </a:r>
            <a:r>
              <a:rPr lang="fr-FR" sz="2000" b="1" dirty="0"/>
              <a:t>grands enjeux sociétaux, économiques, politiques, géopolitiques, culturels, scientifiques et </a:t>
            </a:r>
            <a:r>
              <a:rPr lang="fr-FR" sz="2000" b="1" dirty="0" smtClean="0"/>
              <a:t>techniques </a:t>
            </a:r>
            <a:r>
              <a:rPr lang="fr-FR" sz="2000" dirty="0"/>
              <a:t>auxquels ce monde est aujourd’hui confronté.</a:t>
            </a: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développer leurs </a:t>
            </a:r>
            <a:r>
              <a:rPr lang="fr-FR" sz="2000" b="1" dirty="0"/>
              <a:t>compétences de lecture</a:t>
            </a:r>
            <a:r>
              <a:rPr lang="fr-FR" sz="2000" dirty="0"/>
              <a:t>, leur </a:t>
            </a:r>
            <a:r>
              <a:rPr lang="fr-FR" sz="2000" b="1" dirty="0"/>
              <a:t>sens critique</a:t>
            </a:r>
            <a:r>
              <a:rPr lang="fr-FR" sz="2000" dirty="0"/>
              <a:t>, leur </a:t>
            </a:r>
            <a:r>
              <a:rPr lang="fr-FR" sz="2000" b="1" dirty="0"/>
              <a:t>esprit </a:t>
            </a:r>
            <a:r>
              <a:rPr lang="fr-FR" sz="2000" b="1" dirty="0" smtClean="0"/>
              <a:t>d’analyse</a:t>
            </a:r>
            <a:r>
              <a:rPr lang="fr-FR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consolider leurs </a:t>
            </a:r>
            <a:r>
              <a:rPr lang="fr-FR" sz="2000" b="1" dirty="0"/>
              <a:t>compétences communicationnelles</a:t>
            </a:r>
            <a:r>
              <a:rPr lang="fr-FR" sz="2000" dirty="0"/>
              <a:t>, notamment oratoires et argumentatives.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9442" y="5532438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2000" smtClean="0">
                <a:solidFill>
                  <a:schemeClr val="accent1"/>
                </a:solidFill>
              </a:rPr>
            </a:br>
            <a:r>
              <a:rPr lang="fr-FR" sz="2000" i="1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9441" y="-128301"/>
            <a:ext cx="11172497" cy="8324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Monde Contemporain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programme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9442" y="5611266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dirty="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1600" dirty="0" smtClean="0">
                <a:solidFill>
                  <a:schemeClr val="accent1"/>
                </a:solidFill>
              </a:rPr>
            </a:br>
            <a:r>
              <a:rPr lang="fr-FR" sz="1600" i="1" dirty="0" smtClean="0">
                <a:solidFill>
                  <a:schemeClr val="accent1"/>
                </a:solidFill>
              </a:rPr>
              <a:t>Anglais</a:t>
            </a:r>
            <a:endParaRPr lang="fr-FR" sz="1600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31426"/>
              </p:ext>
            </p:extLst>
          </p:nvPr>
        </p:nvGraphicFramePr>
        <p:xfrm>
          <a:off x="119441" y="624289"/>
          <a:ext cx="11884198" cy="619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0913"/>
                <a:gridCol w="5903285"/>
              </a:tblGrid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Terminale</a:t>
                      </a:r>
                      <a:endParaRPr lang="fr-FR" dirty="0"/>
                    </a:p>
                  </a:txBody>
                  <a:tcPr/>
                </a:tc>
              </a:tr>
              <a:tr h="2087229">
                <a:tc>
                  <a:txBody>
                    <a:bodyPr/>
                    <a:lstStyle/>
                    <a:p>
                      <a:r>
                        <a:rPr lang="fr-FR" b="1" u="sng" dirty="0" smtClean="0"/>
                        <a:t>Thématique « Savoirs, création, innovation »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 </a:t>
                      </a:r>
                      <a:r>
                        <a:rPr lang="fr-FR" u="sng" dirty="0" smtClean="0"/>
                        <a:t>« Production et circulation des savoirs »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400" dirty="0" smtClean="0"/>
                        <a:t>(ex : la société du savoir, l’éducation et les systèmes éducatifs, savoirs et entreprise…)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 </a:t>
                      </a:r>
                      <a:r>
                        <a:rPr lang="fr-FR" u="sng" dirty="0" smtClean="0"/>
                        <a:t>« Science et technique, promesses et défi »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400" dirty="0" smtClean="0"/>
                        <a:t>(ex : la course à l’innovation, de l’idée à l’objet, l’homme et la machine, l’éthique et la génétique, la transition écologique…)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u="sng" dirty="0" smtClean="0"/>
                        <a:t>Thématique « Faire société »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 </a:t>
                      </a:r>
                      <a:r>
                        <a:rPr lang="fr-FR" u="sng" dirty="0" smtClean="0"/>
                        <a:t>« Unité et pluralité » </a:t>
                      </a:r>
                      <a:br>
                        <a:rPr lang="fr-FR" u="sng" dirty="0" smtClean="0"/>
                      </a:br>
                      <a:r>
                        <a:rPr lang="fr-FR" sz="1400" dirty="0" smtClean="0"/>
                        <a:t>- </a:t>
                      </a:r>
                      <a:r>
                        <a:rPr lang="fr-FR" u="sng" dirty="0" smtClean="0"/>
                        <a:t>« Libertés publiques et libertés individuelles » </a:t>
                      </a:r>
                      <a:br>
                        <a:rPr lang="fr-FR" u="sng" dirty="0" smtClean="0"/>
                      </a:br>
                      <a:r>
                        <a:rPr lang="fr-FR" sz="1400" u="sng" dirty="0" smtClean="0"/>
                        <a:t>- </a:t>
                      </a:r>
                      <a:r>
                        <a:rPr lang="fr-FR" u="sng" dirty="0" smtClean="0"/>
                        <a:t>« Egalités et inégalités »</a:t>
                      </a:r>
                      <a:endParaRPr lang="fr-FR" sz="1200" dirty="0"/>
                    </a:p>
                  </a:txBody>
                  <a:tcPr/>
                </a:tc>
              </a:tr>
              <a:tr h="2336408">
                <a:tc>
                  <a:txBody>
                    <a:bodyPr/>
                    <a:lstStyle/>
                    <a:p>
                      <a:r>
                        <a:rPr lang="fr-FR" b="1" u="sng" dirty="0" smtClean="0"/>
                        <a:t>Thématique « Représentations »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 </a:t>
                      </a:r>
                      <a:r>
                        <a:rPr lang="fr-FR" u="sng" dirty="0" smtClean="0"/>
                        <a:t>« Faire entendre sa voix : représentation et participation »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sz="1200" dirty="0" smtClean="0"/>
                        <a:t>(ex : démocratie, pouvoirs et contrepouvoirs, composition et représentativité des institutions, parlementarisme et monarchie, la démocratie à l’ère du numérique…)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- </a:t>
                      </a:r>
                      <a:r>
                        <a:rPr lang="fr-FR" u="sng" dirty="0" smtClean="0"/>
                        <a:t>« Informer et s’informer » </a:t>
                      </a:r>
                      <a:r>
                        <a:rPr lang="fr-FR" sz="1200" dirty="0" smtClean="0"/>
                        <a:t>(ex : liberté de la presse, médias et société, médias traditionnels et nouveaux médias, les médias vs. post-vérité) 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u="sng" dirty="0" smtClean="0"/>
                        <a:t>-«Représenter le monde et se faire représenter» </a:t>
                      </a:r>
                      <a:r>
                        <a:rPr lang="fr-FR" sz="1200" dirty="0" smtClean="0"/>
                        <a:t>(ex : autoportraits, traditions et mutations, les vitrines du monde anglophone…)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u="sng" dirty="0" smtClean="0"/>
                        <a:t>Thématique « Environnements en mutation » </a:t>
                      </a:r>
                      <a:br>
                        <a:rPr lang="fr-FR" sz="1600" b="1" u="sng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Frontière et espace »</a:t>
                      </a:r>
                      <a:r>
                        <a:rPr lang="fr-FR" sz="1600" dirty="0" smtClean="0"/>
                        <a:t> 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De la protection de la nature à la transition écologique »</a:t>
                      </a:r>
                      <a:r>
                        <a:rPr lang="fr-FR" sz="1600" dirty="0" smtClean="0"/>
                        <a:t/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- </a:t>
                      </a:r>
                      <a:r>
                        <a:rPr lang="fr-FR" sz="1600" u="sng" dirty="0" smtClean="0"/>
                        <a:t>« Repenser la ville »</a:t>
                      </a:r>
                      <a:endParaRPr lang="fr-FR" sz="1100" dirty="0"/>
                    </a:p>
                  </a:txBody>
                  <a:tcPr/>
                </a:tc>
              </a:tr>
              <a:tr h="13657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u="sng" dirty="0" smtClean="0"/>
                        <a:t>Thématique « Relation au monde » </a:t>
                      </a:r>
                      <a:br>
                        <a:rPr lang="fr-FR" sz="1600" b="1" u="sng" dirty="0" smtClean="0"/>
                      </a:br>
                      <a:r>
                        <a:rPr lang="fr-FR" sz="1600" u="sng" dirty="0" smtClean="0"/>
                        <a:t>- « Puissance et influence » </a:t>
                      </a:r>
                      <a:br>
                        <a:rPr lang="fr-FR" sz="1600" u="sng" dirty="0" smtClean="0"/>
                      </a:br>
                      <a:r>
                        <a:rPr lang="fr-FR" sz="1200" u="sng" dirty="0" smtClean="0"/>
                        <a:t>- </a:t>
                      </a:r>
                      <a:r>
                        <a:rPr lang="fr-FR" sz="1600" u="sng" dirty="0" smtClean="0"/>
                        <a:t>« Rivalités et interdépendances » </a:t>
                      </a:r>
                      <a:br>
                        <a:rPr lang="fr-FR" sz="1600" u="sng" dirty="0" smtClean="0"/>
                      </a:br>
                      <a:r>
                        <a:rPr lang="fr-FR" sz="1200" dirty="0" smtClean="0"/>
                        <a:t>- </a:t>
                      </a:r>
                      <a:r>
                        <a:rPr lang="fr-FR" sz="1600" u="sng" dirty="0" smtClean="0"/>
                        <a:t>« Héritage commun et diversité »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9847" y="365760"/>
            <a:ext cx="11172497" cy="8324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Monde Contemporain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et après?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5263" y="1286769"/>
            <a:ext cx="49871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Politique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Economie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Ingénieur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Journalisme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Commerce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Tourisme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Relations </a:t>
            </a:r>
            <a:r>
              <a:rPr lang="fr-FR" dirty="0"/>
              <a:t>internationales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Diplomatie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Enseignement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Histoire</a:t>
            </a:r>
            <a:r>
              <a:rPr lang="fr-FR" dirty="0"/>
              <a:t>…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9442" y="5532438"/>
            <a:ext cx="1117249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smtClean="0">
                <a:solidFill>
                  <a:schemeClr val="accent1"/>
                </a:solidFill>
              </a:rPr>
              <a:t>Langue, Littérature et Culture Etrangère</a:t>
            </a:r>
            <a:br>
              <a:rPr lang="fr-FR" sz="2000" smtClean="0">
                <a:solidFill>
                  <a:schemeClr val="accent1"/>
                </a:solidFill>
              </a:rPr>
            </a:br>
            <a:r>
              <a:rPr lang="fr-FR" sz="2000" i="1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218"/>
          <a:stretch/>
        </p:blipFill>
        <p:spPr>
          <a:xfrm>
            <a:off x="6720839" y="1521823"/>
            <a:ext cx="5038563" cy="33073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4663439"/>
            <a:ext cx="3219580" cy="20108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85" y="1521823"/>
            <a:ext cx="2286535" cy="26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2393</TotalTime>
  <Words>481</Words>
  <Application>Microsoft Office PowerPoint</Application>
  <PresentationFormat>Grand écran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View</vt:lpstr>
      <vt:lpstr>LLCE Anglais</vt:lpstr>
      <vt:lpstr>Langue, Littérature et Culture Etrangère Anglais</vt:lpstr>
      <vt:lpstr>Langue, Littérature et Culture Etrangère Anglais : Les points communs</vt:lpstr>
      <vt:lpstr>LLCE Anglais Littérature : description</vt:lpstr>
      <vt:lpstr>LLCE Anglais Littérature : programme</vt:lpstr>
      <vt:lpstr>LLCE Anglais Littérature : et après?</vt:lpstr>
      <vt:lpstr>LLCE Anglais Monde Contemporain : description</vt:lpstr>
      <vt:lpstr>LLCE Monde Contemporain : programme</vt:lpstr>
      <vt:lpstr>LLCE Monde Contemporain : et après?</vt:lpstr>
      <vt:lpstr>Pour résumer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LLCER Anglais</dc:title>
  <dc:creator>charlotte Lederlé</dc:creator>
  <cp:lastModifiedBy>charlotte Lederlé</cp:lastModifiedBy>
  <cp:revision>27</cp:revision>
  <dcterms:created xsi:type="dcterms:W3CDTF">2021-01-16T17:43:52Z</dcterms:created>
  <dcterms:modified xsi:type="dcterms:W3CDTF">2021-01-18T09:37:10Z</dcterms:modified>
</cp:coreProperties>
</file>