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72" r:id="rId6"/>
    <p:sldId id="261" r:id="rId7"/>
    <p:sldId id="273" r:id="rId8"/>
    <p:sldId id="281" r:id="rId9"/>
    <p:sldId id="274" r:id="rId10"/>
    <p:sldId id="275" r:id="rId11"/>
    <p:sldId id="276" r:id="rId12"/>
    <p:sldId id="277" r:id="rId13"/>
    <p:sldId id="278" r:id="rId14"/>
    <p:sldId id="279" r:id="rId15"/>
    <p:sldId id="282" r:id="rId16"/>
    <p:sldId id="28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8DD38C-43AF-4364-8AEB-748E61E1F263}" type="datetimeFigureOut">
              <a:rPr lang="fr-FR" smtClean="0"/>
              <a:pPr/>
              <a:t>14/01/2021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5A1FBF-37AE-4D29-9E18-CBC6B476B48F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51648" cy="2520280"/>
          </a:xfrm>
        </p:spPr>
        <p:txBody>
          <a:bodyPr>
            <a:noAutofit/>
          </a:bodyPr>
          <a:lstStyle/>
          <a:p>
            <a:pPr algn="ctr"/>
            <a:br>
              <a:rPr lang="fr-FR" sz="4800" dirty="0">
                <a:solidFill>
                  <a:srgbClr val="FF0000"/>
                </a:solidFill>
              </a:rPr>
            </a:br>
            <a:br>
              <a:rPr lang="fr-FR" sz="4800" dirty="0">
                <a:solidFill>
                  <a:srgbClr val="FF0000"/>
                </a:solidFill>
              </a:rPr>
            </a:br>
            <a:br>
              <a:rPr lang="fr-FR" sz="4800" dirty="0">
                <a:solidFill>
                  <a:srgbClr val="FF0000"/>
                </a:solidFill>
              </a:rPr>
            </a:br>
            <a:br>
              <a:rPr lang="fr-FR" sz="4800" dirty="0">
                <a:solidFill>
                  <a:srgbClr val="FF0000"/>
                </a:solidFill>
              </a:rPr>
            </a:br>
            <a: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spécialité SVT </a:t>
            </a:r>
            <a:b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128792" cy="4871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1212744"/>
          </a:xfrm>
        </p:spPr>
        <p:txBody>
          <a:bodyPr>
            <a:noAutofit/>
          </a:bodyPr>
          <a:lstStyle/>
          <a:p>
            <a:pPr algn="ctr"/>
            <a:r>
              <a:rPr lang="fr-FR" sz="3600" b="1" u="sng" dirty="0">
                <a:solidFill>
                  <a:srgbClr val="FF0000"/>
                </a:solidFill>
              </a:rPr>
              <a:t>Domaines de la BIO INFORMATIQUE abordés en première dans nos cours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2429624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MODELISATIONS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PROGRAMMATION 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BASES DE DONNEES GENETIQUES ET MOLECULAIRES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AMPLIFICATION PCR D’ADN EN CLASSE</a:t>
            </a:r>
          </a:p>
        </p:txBody>
      </p:sp>
    </p:spTree>
    <p:extLst>
      <p:ext uri="{BB962C8B-B14F-4D97-AF65-F5344CB8AC3E}">
        <p14:creationId xmlns:p14="http://schemas.microsoft.com/office/powerpoint/2010/main" val="19162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L’avenir des bases de données en SVT: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t="24088" r="6449" b="37956"/>
          <a:stretch/>
        </p:blipFill>
        <p:spPr bwMode="auto">
          <a:xfrm>
            <a:off x="395536" y="3501007"/>
            <a:ext cx="8136904" cy="31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HNS Research Team Published in NCBI | Human Health &amp; Nutrition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8614"/>
            <a:ext cx="3995936" cy="14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583" y="4149080"/>
            <a:ext cx="7573793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40145" y="1714484"/>
            <a:ext cx="4153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Avoir accès aux derniers travaux des chercheurs du monde entier.</a:t>
            </a:r>
          </a:p>
        </p:txBody>
      </p:sp>
    </p:spTree>
    <p:extLst>
      <p:ext uri="{BB962C8B-B14F-4D97-AF65-F5344CB8AC3E}">
        <p14:creationId xmlns:p14="http://schemas.microsoft.com/office/powerpoint/2010/main" val="1913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0736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Des logiciels de modélisation : exemple de la propagation d’un virus</a:t>
            </a:r>
          </a:p>
        </p:txBody>
      </p:sp>
      <p:pic>
        <p:nvPicPr>
          <p:cNvPr id="4" name="Image 3" descr="SVT2_C12_act2_c03_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80928"/>
            <a:ext cx="3213632" cy="2736304"/>
          </a:xfrm>
          <a:prstGeom prst="rect">
            <a:avLst/>
          </a:prstGeom>
        </p:spPr>
      </p:pic>
      <p:pic>
        <p:nvPicPr>
          <p:cNvPr id="5" name="Image 4" descr="Applet.png"/>
          <p:cNvPicPr>
            <a:picLocks noChangeAspect="1"/>
          </p:cNvPicPr>
          <p:nvPr/>
        </p:nvPicPr>
        <p:blipFill>
          <a:blip r:embed="rId3" cstate="print"/>
          <a:srcRect b="4038"/>
          <a:stretch>
            <a:fillRect/>
          </a:stretch>
        </p:blipFill>
        <p:spPr>
          <a:xfrm>
            <a:off x="3419872" y="2204864"/>
            <a:ext cx="54305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Logiciels de modélisation : molécules  en 3D et d’IRM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1"/>
          <a:stretch/>
        </p:blipFill>
        <p:spPr>
          <a:xfrm>
            <a:off x="-31848" y="1844824"/>
            <a:ext cx="5725008" cy="38884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/>
          <a:stretch/>
        </p:blipFill>
        <p:spPr>
          <a:xfrm>
            <a:off x="4067944" y="3573016"/>
            <a:ext cx="4946055" cy="31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Du matériel dernière génération: exemple de l’amplificateur PCR D’ADN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76872"/>
            <a:ext cx="4697370" cy="3816424"/>
          </a:xfrm>
          <a:prstGeom prst="rect">
            <a:avLst/>
          </a:prstGeom>
        </p:spPr>
      </p:pic>
      <p:pic>
        <p:nvPicPr>
          <p:cNvPr id="5" name="Image 4" descr="electrophoresisgel-251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3384376" cy="40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016" y="71549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Et bien sûr de nombreuses activités pratiques dans nos salles spécialisées et équipées !</a:t>
            </a:r>
          </a:p>
        </p:txBody>
      </p:sp>
      <p:pic>
        <p:nvPicPr>
          <p:cNvPr id="1026" name="Picture 2" descr="Microscope Polarisant | Labomalin | Matériel de Physique-Chimie, SVT,  Technolog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7618"/>
            <a:ext cx="1944216" cy="27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biologiste - Québec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20" y="1988840"/>
            <a:ext cx="3492996" cy="23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périences | Tpe UV 1°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9"/>
          <a:stretch/>
        </p:blipFill>
        <p:spPr bwMode="auto">
          <a:xfrm>
            <a:off x="2350686" y="1988840"/>
            <a:ext cx="2713844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il pédagogique : numérique et enseignement - enseigner à l'ère  numéri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58" y="4149080"/>
            <a:ext cx="4586131" cy="25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02 video microscopes cellules - YouT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7" y="4728208"/>
            <a:ext cx="3551011" cy="19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MERCI POUR VOTRE ATTENTION!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3714775" cy="477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13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Programme SVT 1</a:t>
            </a:r>
            <a:r>
              <a:rPr lang="fr-FR" sz="3200" b="1" baseline="30000" dirty="0">
                <a:solidFill>
                  <a:srgbClr val="FF0000"/>
                </a:solidFill>
              </a:rPr>
              <a:t>ère</a:t>
            </a:r>
            <a:r>
              <a:rPr lang="fr-FR" sz="3200" b="1" dirty="0">
                <a:solidFill>
                  <a:srgbClr val="FF0000"/>
                </a:solidFill>
              </a:rPr>
              <a:t> enseignement de spécialité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83568" y="1656359"/>
            <a:ext cx="2520280" cy="44644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25" y="1660934"/>
            <a:ext cx="2548349" cy="448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717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56359"/>
            <a:ext cx="25479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971600" y="1916832"/>
            <a:ext cx="2016224" cy="424731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TERRE VIE ET EVOLUTION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sz="1600" b="1" dirty="0"/>
              <a:t>Transmission, variation et expression du programme génétique</a:t>
            </a:r>
          </a:p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r>
              <a:rPr lang="fr-FR" sz="1600" b="1" dirty="0"/>
              <a:t> Dynamique interne de la Terre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419872" y="191683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ENJEUX CONTEMPORAINS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Ecosystèmes et science de l’environnement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56176" y="1916832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CORPS HUMAIN ET SANTE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Génétique et santé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Fonctionnement du système immunitaire</a:t>
            </a:r>
          </a:p>
        </p:txBody>
      </p:sp>
    </p:spTree>
    <p:extLst>
      <p:ext uri="{BB962C8B-B14F-4D97-AF65-F5344CB8AC3E}">
        <p14:creationId xmlns:p14="http://schemas.microsoft.com/office/powerpoint/2010/main" val="27136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Quelles poursuites d’études avec la spécialité SVT?</a:t>
            </a:r>
            <a:br>
              <a:rPr lang="fr-FR" sz="2800" b="1" dirty="0">
                <a:solidFill>
                  <a:srgbClr val="FF0000"/>
                </a:solidFill>
              </a:rPr>
            </a:br>
            <a:r>
              <a:rPr lang="fr-FR" sz="1800" b="1" i="1" dirty="0">
                <a:solidFill>
                  <a:srgbClr val="00B050"/>
                </a:solidFill>
              </a:rPr>
              <a:t>http://www.apbg.org/2018/12/18/une-fleur-pour-lorientation/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643306" y="3071810"/>
            <a:ext cx="214314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143372" y="335756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SVT</a:t>
            </a:r>
          </a:p>
        </p:txBody>
      </p:sp>
      <p:cxnSp>
        <p:nvCxnSpPr>
          <p:cNvPr id="9" name="Connecteur droit avec flèche 8"/>
          <p:cNvCxnSpPr>
            <a:endCxn id="16" idx="1"/>
          </p:cNvCxnSpPr>
          <p:nvPr/>
        </p:nvCxnSpPr>
        <p:spPr>
          <a:xfrm flipV="1">
            <a:off x="5429256" y="2455953"/>
            <a:ext cx="1214446" cy="830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6" idx="5"/>
            <a:endCxn id="18" idx="1"/>
          </p:cNvCxnSpPr>
          <p:nvPr/>
        </p:nvCxnSpPr>
        <p:spPr>
          <a:xfrm>
            <a:off x="5472590" y="4413285"/>
            <a:ext cx="1209411" cy="805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3"/>
            <a:endCxn id="20" idx="3"/>
          </p:cNvCxnSpPr>
          <p:nvPr/>
        </p:nvCxnSpPr>
        <p:spPr>
          <a:xfrm flipH="1">
            <a:off x="2971294" y="4413285"/>
            <a:ext cx="985868" cy="1160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19" idx="3"/>
          </p:cNvCxnSpPr>
          <p:nvPr/>
        </p:nvCxnSpPr>
        <p:spPr>
          <a:xfrm flipH="1" flipV="1">
            <a:off x="2857488" y="2601478"/>
            <a:ext cx="1071570" cy="684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6643702" y="1955887"/>
            <a:ext cx="1857388" cy="10001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Domaine de la santé et du social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682001" y="4647672"/>
            <a:ext cx="1785950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Domaine du sport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9592" y="1916832"/>
            <a:ext cx="1957896" cy="13692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Domaine de l’alimentation et des métiers de l’environnement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899592" y="4766746"/>
            <a:ext cx="2071702" cy="16145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Domaine de la recherche ou du professorat en biologie-géologie-biochimie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Domaine de la santé et du social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5429256" y="1772816"/>
            <a:ext cx="200026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médecine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403659" y="2780928"/>
            <a:ext cx="200026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pharmacie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403659" y="3933056"/>
            <a:ext cx="200026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dentaire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403659" y="5072074"/>
            <a:ext cx="207170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Maïeutique</a:t>
            </a:r>
          </a:p>
          <a:p>
            <a:pPr algn="ctr"/>
            <a:r>
              <a:rPr lang="fr-FR" dirty="0"/>
              <a:t>(sage femme)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2" y="2125964"/>
            <a:ext cx="3133616" cy="40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Domaine de la santé et du social</a:t>
            </a:r>
          </a:p>
        </p:txBody>
      </p:sp>
      <p:sp>
        <p:nvSpPr>
          <p:cNvPr id="4" name="Ellipse 3"/>
          <p:cNvSpPr/>
          <p:nvPr/>
        </p:nvSpPr>
        <p:spPr>
          <a:xfrm>
            <a:off x="300050" y="2726089"/>
            <a:ext cx="1656184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4345" y="3172692"/>
            <a:ext cx="106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SVT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411760" y="1700808"/>
            <a:ext cx="640871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76" y="4581128"/>
            <a:ext cx="6391096" cy="8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76" y="3284984"/>
            <a:ext cx="6391096" cy="88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555776" y="1714563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DUT: </a:t>
            </a:r>
          </a:p>
          <a:p>
            <a:r>
              <a:rPr lang="fr-FR" sz="2400" b="1" dirty="0"/>
              <a:t>Carrières et sociales </a:t>
            </a:r>
          </a:p>
          <a:p>
            <a:r>
              <a:rPr lang="fr-FR" sz="2400" b="1" dirty="0"/>
              <a:t>Génie biologique</a:t>
            </a:r>
            <a:r>
              <a:rPr lang="fr-FR" sz="2000" b="1" dirty="0"/>
              <a:t> </a:t>
            </a:r>
            <a:r>
              <a:rPr lang="fr-FR" sz="1400" b="1" dirty="0"/>
              <a:t>(analyses biologiques et biochimiques) 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55776" y="342900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BTS paramédical et sanitaire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55776" y="472514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Licence psychologie</a:t>
            </a:r>
          </a:p>
        </p:txBody>
      </p:sp>
      <p:cxnSp>
        <p:nvCxnSpPr>
          <p:cNvPr id="13" name="Connecteur droit avec flèche 12"/>
          <p:cNvCxnSpPr>
            <a:stCxn id="4" idx="7"/>
          </p:cNvCxnSpPr>
          <p:nvPr/>
        </p:nvCxnSpPr>
        <p:spPr>
          <a:xfrm flipV="1">
            <a:off x="1713691" y="2564904"/>
            <a:ext cx="698069" cy="372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4" idx="6"/>
          </p:cNvCxnSpPr>
          <p:nvPr/>
        </p:nvCxnSpPr>
        <p:spPr>
          <a:xfrm>
            <a:off x="1956234" y="3446169"/>
            <a:ext cx="4731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" idx="5"/>
          </p:cNvCxnSpPr>
          <p:nvPr/>
        </p:nvCxnSpPr>
        <p:spPr>
          <a:xfrm>
            <a:off x="1713691" y="3955342"/>
            <a:ext cx="770077" cy="697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2411760" y="5661248"/>
            <a:ext cx="64087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avec flèche 20"/>
          <p:cNvCxnSpPr>
            <a:stCxn id="4" idx="4"/>
          </p:cNvCxnSpPr>
          <p:nvPr/>
        </p:nvCxnSpPr>
        <p:spPr>
          <a:xfrm>
            <a:off x="1128142" y="4166249"/>
            <a:ext cx="1301234" cy="1494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55776" y="5805264"/>
            <a:ext cx="59766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École de kinésithérapie </a:t>
            </a:r>
            <a:r>
              <a:rPr lang="fr-FR" sz="1600" b="1" dirty="0"/>
              <a:t>(après une année de licence en  PACES, STAPS ou licence de sciences technologie et santé)</a:t>
            </a:r>
          </a:p>
        </p:txBody>
      </p:sp>
    </p:spTree>
    <p:extLst>
      <p:ext uri="{BB962C8B-B14F-4D97-AF65-F5344CB8AC3E}">
        <p14:creationId xmlns:p14="http://schemas.microsoft.com/office/powerpoint/2010/main" val="41927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Domaine de la santé et du social</a:t>
            </a:r>
            <a:endParaRPr lang="fr-FR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1" t="35416" r="35420" b="31096"/>
          <a:stretch/>
        </p:blipFill>
        <p:spPr bwMode="auto">
          <a:xfrm>
            <a:off x="3491880" y="1844824"/>
            <a:ext cx="4752528" cy="426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611560" y="2852936"/>
            <a:ext cx="172819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99592" y="324985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SVT</a:t>
            </a:r>
          </a:p>
        </p:txBody>
      </p:sp>
      <p:cxnSp>
        <p:nvCxnSpPr>
          <p:cNvPr id="8" name="Connecteur droit avec flèche 7"/>
          <p:cNvCxnSpPr>
            <a:stCxn id="5" idx="6"/>
          </p:cNvCxnSpPr>
          <p:nvPr/>
        </p:nvCxnSpPr>
        <p:spPr>
          <a:xfrm>
            <a:off x="2339752" y="357301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4930"/>
            <a:ext cx="8229600" cy="420967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72672" y="6206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Domaine de l’alimentation et de l’environnement</a:t>
            </a:r>
          </a:p>
        </p:txBody>
      </p:sp>
      <p:sp>
        <p:nvSpPr>
          <p:cNvPr id="5" name="Ellipse 4"/>
          <p:cNvSpPr/>
          <p:nvPr/>
        </p:nvSpPr>
        <p:spPr>
          <a:xfrm>
            <a:off x="683568" y="3189141"/>
            <a:ext cx="151216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35596" y="3472817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SVT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648484" y="1809758"/>
            <a:ext cx="5760640" cy="95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643000" y="2853187"/>
            <a:ext cx="5806900" cy="671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 flipH="1">
            <a:off x="2650652" y="3645024"/>
            <a:ext cx="579159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646404" y="1821809"/>
            <a:ext cx="5914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Classe préparatoire BCPST</a:t>
            </a:r>
          </a:p>
          <a:p>
            <a:r>
              <a:rPr lang="fr-FR" b="1" dirty="0"/>
              <a:t>   </a:t>
            </a:r>
            <a:r>
              <a:rPr lang="fr-FR" sz="1400" b="1" dirty="0"/>
              <a:t>Vétérinaire</a:t>
            </a:r>
          </a:p>
          <a:p>
            <a:r>
              <a:rPr lang="fr-FR" sz="1400" b="1" dirty="0"/>
              <a:t>    Ingénieur agronome et innovation alimentaire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50491" y="2853187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Licences SV, ST, géographie </a:t>
            </a:r>
            <a:r>
              <a:rPr lang="fr-FR" sz="1600" b="1" dirty="0"/>
              <a:t>aménagement du territoire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617528" y="3656827"/>
            <a:ext cx="56166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DUT Génie biologique </a:t>
            </a:r>
          </a:p>
          <a:p>
            <a:r>
              <a:rPr lang="fr-FR" b="1" dirty="0"/>
              <a:t>   </a:t>
            </a:r>
            <a:r>
              <a:rPr lang="fr-FR" sz="1400" b="1" dirty="0"/>
              <a:t>Option diététique</a:t>
            </a:r>
          </a:p>
          <a:p>
            <a:r>
              <a:rPr lang="fr-FR" sz="1400" b="1" dirty="0"/>
              <a:t>    Option agroalimentaire et biologie</a:t>
            </a:r>
          </a:p>
          <a:p>
            <a:r>
              <a:rPr lang="fr-FR" sz="1400" b="1" dirty="0"/>
              <a:t>    Option hygiène et sécurité environnement</a:t>
            </a:r>
          </a:p>
          <a:p>
            <a:r>
              <a:rPr lang="fr-FR" sz="1400" b="1" dirty="0"/>
              <a:t>    Option génie de l’environnement</a:t>
            </a:r>
          </a:p>
          <a:p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643269" y="5373994"/>
            <a:ext cx="5791596" cy="860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669010" y="5373216"/>
            <a:ext cx="55033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BTS:</a:t>
            </a:r>
          </a:p>
          <a:p>
            <a:r>
              <a:rPr lang="fr-FR" b="1" dirty="0"/>
              <a:t>   </a:t>
            </a:r>
            <a:r>
              <a:rPr lang="fr-FR" sz="1400" b="1" dirty="0"/>
              <a:t>Diététique</a:t>
            </a:r>
          </a:p>
          <a:p>
            <a:r>
              <a:rPr lang="fr-FR" sz="1400" b="1" dirty="0"/>
              <a:t>    Biotechnologie agricole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439652" y="2420888"/>
            <a:ext cx="1203348" cy="755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5" idx="7"/>
          </p:cNvCxnSpPr>
          <p:nvPr/>
        </p:nvCxnSpPr>
        <p:spPr>
          <a:xfrm flipV="1">
            <a:off x="1974284" y="3189142"/>
            <a:ext cx="643244" cy="168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195736" y="3765204"/>
            <a:ext cx="4732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943708" y="4221088"/>
            <a:ext cx="725302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9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Les métiers de la géologie: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389120"/>
          </a:xfrm>
        </p:spPr>
        <p:txBody>
          <a:bodyPr/>
          <a:lstStyle/>
          <a:p>
            <a:r>
              <a:rPr lang="fr-FR" dirty="0"/>
              <a:t>Ressources énergétiques: ingénieurs et techniciens</a:t>
            </a:r>
          </a:p>
          <a:p>
            <a:r>
              <a:rPr lang="fr-FR" dirty="0"/>
              <a:t>Etude des sols, gestion des risques pour l’industrie et les villes, aménagement du territoire, cartographie, géographie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78687"/>
            <a:ext cx="6142062" cy="33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0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Domaine du sport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242962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Domaine du professorat et de la recherche en biologie-géologie</a:t>
            </a:r>
          </a:p>
        </p:txBody>
      </p:sp>
      <p:sp>
        <p:nvSpPr>
          <p:cNvPr id="4" name="Ellipse 3"/>
          <p:cNvSpPr/>
          <p:nvPr/>
        </p:nvSpPr>
        <p:spPr>
          <a:xfrm>
            <a:off x="1043608" y="1628800"/>
            <a:ext cx="158417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188169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SVT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627784" y="220486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3491880" y="1700808"/>
            <a:ext cx="47525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63888" y="206636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Licence de sport: STAPS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16097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65" y="4998639"/>
            <a:ext cx="10969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6"/>
            <a:ext cx="4773613" cy="13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331640" y="486916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SVT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69628" y="4725144"/>
            <a:ext cx="435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Licence de SV et ST</a:t>
            </a:r>
          </a:p>
          <a:p>
            <a:endParaRPr lang="fr-FR" sz="2400" b="1" dirty="0"/>
          </a:p>
          <a:p>
            <a:r>
              <a:rPr lang="fr-FR" sz="2400" b="1" dirty="0"/>
              <a:t>BCPST</a:t>
            </a:r>
          </a:p>
        </p:txBody>
      </p:sp>
    </p:spTree>
    <p:extLst>
      <p:ext uri="{BB962C8B-B14F-4D97-AF65-F5344CB8AC3E}">
        <p14:creationId xmlns:p14="http://schemas.microsoft.com/office/powerpoint/2010/main" val="38868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380</Words>
  <Application>Microsoft Office PowerPoint</Application>
  <PresentationFormat>Affichage à l'écran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Débit</vt:lpstr>
      <vt:lpstr>    Présentation spécialité SVT    </vt:lpstr>
      <vt:lpstr>Programme SVT 1ère enseignement de spécialité</vt:lpstr>
      <vt:lpstr>Quelles poursuites d’études avec la spécialité SVT? http://www.apbg.org/2018/12/18/une-fleur-pour-lorientation/</vt:lpstr>
      <vt:lpstr>Domaine de la santé et du social</vt:lpstr>
      <vt:lpstr>Domaine de la santé et du social</vt:lpstr>
      <vt:lpstr>Domaine de la santé et du social</vt:lpstr>
      <vt:lpstr> </vt:lpstr>
      <vt:lpstr>Les métiers de la géologie: </vt:lpstr>
      <vt:lpstr>Domaine du sport</vt:lpstr>
      <vt:lpstr>Domaines de la BIO INFORMATIQUE abordés en première dans nos cours :</vt:lpstr>
      <vt:lpstr>L’avenir des bases de données en SVT:</vt:lpstr>
      <vt:lpstr>Des logiciels de modélisation : exemple de la propagation d’un virus</vt:lpstr>
      <vt:lpstr>Logiciels de modélisation : molécules  en 3D et d’IRM</vt:lpstr>
      <vt:lpstr>Du matériel dernière génération: exemple de l’amplificateur PCR D’ADN</vt:lpstr>
      <vt:lpstr>Et bien sûr de nombreuses activités pratiques dans nos salles spécialisées et équipées !</vt:lpstr>
      <vt:lpstr>MERCI POUR VOTRE ATTENTION!</vt:lpstr>
    </vt:vector>
  </TitlesOfParts>
  <Company>Région 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spécialité SVT en première</dc:title>
  <dc:creator>admin1</dc:creator>
  <cp:lastModifiedBy>VIDES PACHECO PAULO</cp:lastModifiedBy>
  <cp:revision>41</cp:revision>
  <dcterms:created xsi:type="dcterms:W3CDTF">2019-01-11T16:12:57Z</dcterms:created>
  <dcterms:modified xsi:type="dcterms:W3CDTF">2021-01-14T07:56:10Z</dcterms:modified>
</cp:coreProperties>
</file>